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06" r:id="rId2"/>
    <p:sldId id="258" r:id="rId3"/>
    <p:sldId id="312" r:id="rId4"/>
    <p:sldId id="345" r:id="rId5"/>
    <p:sldId id="347" r:id="rId6"/>
    <p:sldId id="421" r:id="rId7"/>
    <p:sldId id="410" r:id="rId8"/>
    <p:sldId id="409" r:id="rId9"/>
    <p:sldId id="431" r:id="rId10"/>
    <p:sldId id="346" r:id="rId11"/>
    <p:sldId id="424" r:id="rId12"/>
    <p:sldId id="411" r:id="rId13"/>
    <p:sldId id="395" r:id="rId14"/>
    <p:sldId id="412" r:id="rId15"/>
    <p:sldId id="40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79FAC"/>
    <a:srgbClr val="DF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013EF-AA46-41D5-93C2-36F7A5EF5D89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4242-42E4-462F-B9A6-468AC33D6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9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56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06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7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1BD8-9A8B-41C1-86B0-A1BFB6F2FD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9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64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2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5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01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>
            <a:fillRect/>
          </a:stretch>
        </p:blipFill>
        <p:spPr>
          <a:xfrm>
            <a:off x="4419600" y="940460"/>
            <a:ext cx="7772400" cy="591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3A9906-2FEB-42F2-BF6E-DC1DA2DC9864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C35D44-F257-4A8F-845E-328AF166FB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1" y="2265391"/>
            <a:ext cx="4795280" cy="3530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415"/>
            <a:ext cx="4463844" cy="666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25"/>
            <a:ext cx="6096000" cy="555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600201" y="2085976"/>
            <a:ext cx="3971925" cy="2162175"/>
          </a:xfrm>
          <a:custGeom>
            <a:avLst/>
            <a:gdLst>
              <a:gd name="connsiteX0" fmla="*/ 0 w 3971925"/>
              <a:gd name="connsiteY0" fmla="*/ 0 h 2162175"/>
              <a:gd name="connsiteX1" fmla="*/ 3971925 w 3971925"/>
              <a:gd name="connsiteY1" fmla="*/ 0 h 2162175"/>
              <a:gd name="connsiteX2" fmla="*/ 3971925 w 3971925"/>
              <a:gd name="connsiteY2" fmla="*/ 2162175 h 2162175"/>
              <a:gd name="connsiteX3" fmla="*/ 0 w 3971925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2162175">
                <a:moveTo>
                  <a:pt x="0" y="0"/>
                </a:moveTo>
                <a:lnTo>
                  <a:pt x="3971925" y="0"/>
                </a:lnTo>
                <a:lnTo>
                  <a:pt x="3971925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305550" y="1936268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802126" y="1936268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802126" y="3797182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6305550" y="3797182"/>
            <a:ext cx="2294499" cy="1622543"/>
          </a:xfrm>
          <a:custGeom>
            <a:avLst/>
            <a:gdLst>
              <a:gd name="connsiteX0" fmla="*/ 0 w 2294499"/>
              <a:gd name="connsiteY0" fmla="*/ 0 h 1622543"/>
              <a:gd name="connsiteX1" fmla="*/ 2294499 w 2294499"/>
              <a:gd name="connsiteY1" fmla="*/ 0 h 1622543"/>
              <a:gd name="connsiteX2" fmla="*/ 2294499 w 2294499"/>
              <a:gd name="connsiteY2" fmla="*/ 1622543 h 1622543"/>
              <a:gd name="connsiteX3" fmla="*/ 0 w 2294499"/>
              <a:gd name="connsiteY3" fmla="*/ 1622543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499" h="1622543">
                <a:moveTo>
                  <a:pt x="0" y="0"/>
                </a:moveTo>
                <a:lnTo>
                  <a:pt x="2294499" y="0"/>
                </a:lnTo>
                <a:lnTo>
                  <a:pt x="2294499" y="1622543"/>
                </a:lnTo>
                <a:lnTo>
                  <a:pt x="0" y="1622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62286" y="2555649"/>
            <a:ext cx="2467428" cy="2467428"/>
          </a:xfrm>
          <a:custGeom>
            <a:avLst/>
            <a:gdLst>
              <a:gd name="connsiteX0" fmla="*/ 1233714 w 2467428"/>
              <a:gd name="connsiteY0" fmla="*/ 0 h 2467428"/>
              <a:gd name="connsiteX1" fmla="*/ 2467428 w 2467428"/>
              <a:gd name="connsiteY1" fmla="*/ 1233714 h 2467428"/>
              <a:gd name="connsiteX2" fmla="*/ 1233714 w 2467428"/>
              <a:gd name="connsiteY2" fmla="*/ 2467428 h 2467428"/>
              <a:gd name="connsiteX3" fmla="*/ 0 w 2467428"/>
              <a:gd name="connsiteY3" fmla="*/ 1233714 h 2467428"/>
              <a:gd name="connsiteX4" fmla="*/ 1233714 w 2467428"/>
              <a:gd name="connsiteY4" fmla="*/ 0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8" h="2467428">
                <a:moveTo>
                  <a:pt x="1233714" y="0"/>
                </a:moveTo>
                <a:cubicBezTo>
                  <a:pt x="1915075" y="0"/>
                  <a:pt x="2467428" y="552353"/>
                  <a:pt x="2467428" y="1233714"/>
                </a:cubicBezTo>
                <a:cubicBezTo>
                  <a:pt x="2467428" y="1915075"/>
                  <a:pt x="1915075" y="2467428"/>
                  <a:pt x="1233714" y="2467428"/>
                </a:cubicBezTo>
                <a:cubicBezTo>
                  <a:pt x="552353" y="2467428"/>
                  <a:pt x="0" y="1915075"/>
                  <a:pt x="0" y="1233714"/>
                </a:cubicBezTo>
                <a:cubicBezTo>
                  <a:pt x="0" y="552353"/>
                  <a:pt x="552353" y="0"/>
                  <a:pt x="1233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631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7906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698623" y="2746373"/>
            <a:ext cx="2187580" cy="2187580"/>
          </a:xfrm>
          <a:custGeom>
            <a:avLst/>
            <a:gdLst>
              <a:gd name="connsiteX0" fmla="*/ 1093790 w 2187580"/>
              <a:gd name="connsiteY0" fmla="*/ 0 h 2187580"/>
              <a:gd name="connsiteX1" fmla="*/ 2187580 w 2187580"/>
              <a:gd name="connsiteY1" fmla="*/ 1093790 h 2187580"/>
              <a:gd name="connsiteX2" fmla="*/ 1093790 w 2187580"/>
              <a:gd name="connsiteY2" fmla="*/ 2187580 h 2187580"/>
              <a:gd name="connsiteX3" fmla="*/ 0 w 2187580"/>
              <a:gd name="connsiteY3" fmla="*/ 1093790 h 2187580"/>
              <a:gd name="connsiteX4" fmla="*/ 1093790 w 2187580"/>
              <a:gd name="connsiteY4" fmla="*/ 0 h 2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80" h="2187580">
                <a:moveTo>
                  <a:pt x="1093790" y="0"/>
                </a:moveTo>
                <a:cubicBezTo>
                  <a:pt x="1697874" y="0"/>
                  <a:pt x="2187580" y="489706"/>
                  <a:pt x="2187580" y="1093790"/>
                </a:cubicBezTo>
                <a:cubicBezTo>
                  <a:pt x="2187580" y="1697874"/>
                  <a:pt x="1697874" y="2187580"/>
                  <a:pt x="1093790" y="2187580"/>
                </a:cubicBezTo>
                <a:cubicBezTo>
                  <a:pt x="489706" y="2187580"/>
                  <a:pt x="0" y="1697874"/>
                  <a:pt x="0" y="1093790"/>
                </a:cubicBezTo>
                <a:cubicBezTo>
                  <a:pt x="0" y="489706"/>
                  <a:pt x="489706" y="0"/>
                  <a:pt x="1093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130"/>
            <a:ext cx="1557766" cy="1418446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74713" y="2337878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全民管理规划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4713" y="3204578"/>
            <a:ext cx="5487987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spc="600" dirty="0">
                <a:solidFill>
                  <a:schemeClr val="bg1">
                    <a:lumMod val="65000"/>
                  </a:schemeClr>
                </a:solidFill>
              </a:rPr>
              <a:t>National management planning</a:t>
            </a:r>
            <a:endParaRPr lang="en-US" altLang="zh-CN" sz="1200" spc="600" dirty="0">
              <a:solidFill>
                <a:schemeClr val="bg1">
                  <a:lumMod val="65000"/>
                </a:schemeClr>
              </a:solidFill>
              <a:ea typeface="时尚中黑简体" panose="0101010401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97422" y="4033039"/>
            <a:ext cx="416937" cy="416934"/>
            <a:chOff x="891974" y="4415843"/>
            <a:chExt cx="450443" cy="450443"/>
          </a:xfrm>
        </p:grpSpPr>
        <p:sp>
          <p:nvSpPr>
            <p:cNvPr id="14" name="椭圆 13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468229" y="4100318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时间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2018-07-03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161377" y="545121"/>
            <a:ext cx="295275" cy="152400"/>
            <a:chOff x="3867150" y="1504950"/>
            <a:chExt cx="295275" cy="1524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867150" y="15049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867150" y="15811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867150" y="16573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2" y="1871139"/>
            <a:ext cx="1531952" cy="3285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35879" y="452044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引言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50145" y="452044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64410" y="452044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核心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713" y="3398461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核心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4713" y="4079066"/>
            <a:ext cx="4535487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时尚中黑简体" panose="01010104010101010101" pitchFamily="2" charset="-122"/>
              </a:rPr>
              <a:t>THE CORE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4713" y="2482009"/>
            <a:ext cx="223456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03</a:t>
            </a:r>
            <a:endParaRPr lang="zh-CN" altLang="en-US" sz="40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1475871" y="2660188"/>
            <a:ext cx="2187497" cy="2187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矩形 3"/>
          <p:cNvSpPr/>
          <p:nvPr/>
        </p:nvSpPr>
        <p:spPr>
          <a:xfrm>
            <a:off x="1096660" y="3694251"/>
            <a:ext cx="294592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业务结构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95498" y="4114381"/>
            <a:ext cx="1948243" cy="301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business structure</a:t>
            </a:r>
          </a:p>
        </p:txBody>
      </p:sp>
      <p:sp>
        <p:nvSpPr>
          <p:cNvPr id="8" name="矩形 7"/>
          <p:cNvSpPr/>
          <p:nvPr/>
        </p:nvSpPr>
        <p:spPr>
          <a:xfrm rot="2700000">
            <a:off x="5002251" y="2660188"/>
            <a:ext cx="2187497" cy="21874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7" name="椭圆 8"/>
          <p:cNvSpPr/>
          <p:nvPr/>
        </p:nvSpPr>
        <p:spPr>
          <a:xfrm>
            <a:off x="5920105" y="2938780"/>
            <a:ext cx="412115" cy="418465"/>
          </a:xfrm>
          <a:custGeom>
            <a:avLst/>
            <a:gdLst>
              <a:gd name="connsiteX0" fmla="*/ 87620 w 596114"/>
              <a:gd name="connsiteY0" fmla="*/ 437153 h 605381"/>
              <a:gd name="connsiteX1" fmla="*/ 147471 w 596114"/>
              <a:gd name="connsiteY1" fmla="*/ 437153 h 605381"/>
              <a:gd name="connsiteX2" fmla="*/ 155808 w 596114"/>
              <a:gd name="connsiteY2" fmla="*/ 476105 h 605381"/>
              <a:gd name="connsiteX3" fmla="*/ 87620 w 596114"/>
              <a:gd name="connsiteY3" fmla="*/ 476105 h 605381"/>
              <a:gd name="connsiteX4" fmla="*/ 68166 w 596114"/>
              <a:gd name="connsiteY4" fmla="*/ 456679 h 605381"/>
              <a:gd name="connsiteX5" fmla="*/ 87620 w 596114"/>
              <a:gd name="connsiteY5" fmla="*/ 437153 h 605381"/>
              <a:gd name="connsiteX6" fmla="*/ 241113 w 596114"/>
              <a:gd name="connsiteY6" fmla="*/ 372802 h 605381"/>
              <a:gd name="connsiteX7" fmla="*/ 230888 w 596114"/>
              <a:gd name="connsiteY7" fmla="*/ 419692 h 605381"/>
              <a:gd name="connsiteX8" fmla="*/ 277846 w 596114"/>
              <a:gd name="connsiteY8" fmla="*/ 409481 h 605381"/>
              <a:gd name="connsiteX9" fmla="*/ 87625 w 596114"/>
              <a:gd name="connsiteY9" fmla="*/ 339420 h 605381"/>
              <a:gd name="connsiteX10" fmla="*/ 168439 w 596114"/>
              <a:gd name="connsiteY10" fmla="*/ 339420 h 605381"/>
              <a:gd name="connsiteX11" fmla="*/ 160000 w 596114"/>
              <a:gd name="connsiteY11" fmla="*/ 378372 h 605381"/>
              <a:gd name="connsiteX12" fmla="*/ 87625 w 596114"/>
              <a:gd name="connsiteY12" fmla="*/ 378372 h 605381"/>
              <a:gd name="connsiteX13" fmla="*/ 68166 w 596114"/>
              <a:gd name="connsiteY13" fmla="*/ 358946 h 605381"/>
              <a:gd name="connsiteX14" fmla="*/ 87625 w 596114"/>
              <a:gd name="connsiteY14" fmla="*/ 339420 h 605381"/>
              <a:gd name="connsiteX15" fmla="*/ 87622 w 596114"/>
              <a:gd name="connsiteY15" fmla="*/ 241687 h 605381"/>
              <a:gd name="connsiteX16" fmla="*/ 239005 w 596114"/>
              <a:gd name="connsiteY16" fmla="*/ 241687 h 605381"/>
              <a:gd name="connsiteX17" fmla="*/ 199993 w 596114"/>
              <a:gd name="connsiteY17" fmla="*/ 280639 h 605381"/>
              <a:gd name="connsiteX18" fmla="*/ 87622 w 596114"/>
              <a:gd name="connsiteY18" fmla="*/ 280639 h 605381"/>
              <a:gd name="connsiteX19" fmla="*/ 68166 w 596114"/>
              <a:gd name="connsiteY19" fmla="*/ 261213 h 605381"/>
              <a:gd name="connsiteX20" fmla="*/ 87622 w 596114"/>
              <a:gd name="connsiteY20" fmla="*/ 241687 h 605381"/>
              <a:gd name="connsiteX21" fmla="*/ 87627 w 596114"/>
              <a:gd name="connsiteY21" fmla="*/ 143954 h 605381"/>
              <a:gd name="connsiteX22" fmla="*/ 336949 w 596114"/>
              <a:gd name="connsiteY22" fmla="*/ 143954 h 605381"/>
              <a:gd name="connsiteX23" fmla="*/ 297927 w 596114"/>
              <a:gd name="connsiteY23" fmla="*/ 182906 h 605381"/>
              <a:gd name="connsiteX24" fmla="*/ 87627 w 596114"/>
              <a:gd name="connsiteY24" fmla="*/ 182906 h 605381"/>
              <a:gd name="connsiteX25" fmla="*/ 68166 w 596114"/>
              <a:gd name="connsiteY25" fmla="*/ 163480 h 605381"/>
              <a:gd name="connsiteX26" fmla="*/ 87627 w 596114"/>
              <a:gd name="connsiteY26" fmla="*/ 143954 h 605381"/>
              <a:gd name="connsiteX27" fmla="*/ 515787 w 596114"/>
              <a:gd name="connsiteY27" fmla="*/ 93955 h 605381"/>
              <a:gd name="connsiteX28" fmla="*/ 484936 w 596114"/>
              <a:gd name="connsiteY28" fmla="*/ 106334 h 605381"/>
              <a:gd name="connsiteX29" fmla="*/ 257196 w 596114"/>
              <a:gd name="connsiteY29" fmla="*/ 333744 h 605381"/>
              <a:gd name="connsiteX30" fmla="*/ 316961 w 596114"/>
              <a:gd name="connsiteY30" fmla="*/ 393422 h 605381"/>
              <a:gd name="connsiteX31" fmla="*/ 544701 w 596114"/>
              <a:gd name="connsiteY31" fmla="*/ 166012 h 605381"/>
              <a:gd name="connsiteX32" fmla="*/ 546190 w 596114"/>
              <a:gd name="connsiteY32" fmla="*/ 107821 h 605381"/>
              <a:gd name="connsiteX33" fmla="*/ 515787 w 596114"/>
              <a:gd name="connsiteY33" fmla="*/ 93955 h 605381"/>
              <a:gd name="connsiteX34" fmla="*/ 515178 w 596114"/>
              <a:gd name="connsiteY34" fmla="*/ 54984 h 605381"/>
              <a:gd name="connsiteX35" fmla="*/ 573094 w 596114"/>
              <a:gd name="connsiteY35" fmla="*/ 79668 h 605381"/>
              <a:gd name="connsiteX36" fmla="*/ 572300 w 596114"/>
              <a:gd name="connsiteY36" fmla="*/ 193571 h 605381"/>
              <a:gd name="connsiteX37" fmla="*/ 330760 w 596114"/>
              <a:gd name="connsiteY37" fmla="*/ 434760 h 605381"/>
              <a:gd name="connsiteX38" fmla="*/ 321031 w 596114"/>
              <a:gd name="connsiteY38" fmla="*/ 440014 h 605381"/>
              <a:gd name="connsiteX39" fmla="*/ 209543 w 596114"/>
              <a:gd name="connsiteY39" fmla="*/ 464202 h 605381"/>
              <a:gd name="connsiteX40" fmla="*/ 191674 w 596114"/>
              <a:gd name="connsiteY40" fmla="*/ 458849 h 605381"/>
              <a:gd name="connsiteX41" fmla="*/ 186412 w 596114"/>
              <a:gd name="connsiteY41" fmla="*/ 441005 h 605381"/>
              <a:gd name="connsiteX42" fmla="*/ 210536 w 596114"/>
              <a:gd name="connsiteY42" fmla="*/ 329680 h 605381"/>
              <a:gd name="connsiteX43" fmla="*/ 215798 w 596114"/>
              <a:gd name="connsiteY43" fmla="*/ 319965 h 605381"/>
              <a:gd name="connsiteX44" fmla="*/ 457338 w 596114"/>
              <a:gd name="connsiteY44" fmla="*/ 78776 h 605381"/>
              <a:gd name="connsiteX45" fmla="*/ 515178 w 596114"/>
              <a:gd name="connsiteY45" fmla="*/ 54984 h 605381"/>
              <a:gd name="connsiteX46" fmla="*/ 42688 w 596114"/>
              <a:gd name="connsiteY46" fmla="*/ 0 h 605381"/>
              <a:gd name="connsiteX47" fmla="*/ 398388 w 596114"/>
              <a:gd name="connsiteY47" fmla="*/ 0 h 605381"/>
              <a:gd name="connsiteX48" fmla="*/ 441076 w 596114"/>
              <a:gd name="connsiteY48" fmla="*/ 41337 h 605381"/>
              <a:gd name="connsiteX49" fmla="*/ 402160 w 596114"/>
              <a:gd name="connsiteY49" fmla="*/ 78907 h 605381"/>
              <a:gd name="connsiteX50" fmla="*/ 402160 w 596114"/>
              <a:gd name="connsiteY50" fmla="*/ 42625 h 605381"/>
              <a:gd name="connsiteX51" fmla="*/ 398388 w 596114"/>
              <a:gd name="connsiteY51" fmla="*/ 38958 h 605381"/>
              <a:gd name="connsiteX52" fmla="*/ 42688 w 596114"/>
              <a:gd name="connsiteY52" fmla="*/ 38958 h 605381"/>
              <a:gd name="connsiteX53" fmla="*/ 39015 w 596114"/>
              <a:gd name="connsiteY53" fmla="*/ 42625 h 605381"/>
              <a:gd name="connsiteX54" fmla="*/ 39015 w 596114"/>
              <a:gd name="connsiteY54" fmla="*/ 562656 h 605381"/>
              <a:gd name="connsiteX55" fmla="*/ 42688 w 596114"/>
              <a:gd name="connsiteY55" fmla="*/ 566423 h 605381"/>
              <a:gd name="connsiteX56" fmla="*/ 398388 w 596114"/>
              <a:gd name="connsiteY56" fmla="*/ 566423 h 605381"/>
              <a:gd name="connsiteX57" fmla="*/ 402160 w 596114"/>
              <a:gd name="connsiteY57" fmla="*/ 562656 h 605381"/>
              <a:gd name="connsiteX58" fmla="*/ 402160 w 596114"/>
              <a:gd name="connsiteY58" fmla="*/ 418622 h 605381"/>
              <a:gd name="connsiteX59" fmla="*/ 441175 w 596114"/>
              <a:gd name="connsiteY59" fmla="*/ 379664 h 605381"/>
              <a:gd name="connsiteX60" fmla="*/ 441175 w 596114"/>
              <a:gd name="connsiteY60" fmla="*/ 562656 h 605381"/>
              <a:gd name="connsiteX61" fmla="*/ 398388 w 596114"/>
              <a:gd name="connsiteY61" fmla="*/ 605381 h 605381"/>
              <a:gd name="connsiteX62" fmla="*/ 42688 w 596114"/>
              <a:gd name="connsiteY62" fmla="*/ 605381 h 605381"/>
              <a:gd name="connsiteX63" fmla="*/ 0 w 596114"/>
              <a:gd name="connsiteY63" fmla="*/ 562656 h 605381"/>
              <a:gd name="connsiteX64" fmla="*/ 0 w 596114"/>
              <a:gd name="connsiteY64" fmla="*/ 42625 h 605381"/>
              <a:gd name="connsiteX65" fmla="*/ 42688 w 596114"/>
              <a:gd name="connsiteY65" fmla="*/ 0 h 60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6114" h="605381">
                <a:moveTo>
                  <a:pt x="87620" y="437153"/>
                </a:moveTo>
                <a:lnTo>
                  <a:pt x="147471" y="437153"/>
                </a:lnTo>
                <a:cubicBezTo>
                  <a:pt x="145585" y="450930"/>
                  <a:pt x="148562" y="464608"/>
                  <a:pt x="155808" y="476105"/>
                </a:cubicBezTo>
                <a:lnTo>
                  <a:pt x="87620" y="476105"/>
                </a:lnTo>
                <a:cubicBezTo>
                  <a:pt x="76900" y="476105"/>
                  <a:pt x="68166" y="467383"/>
                  <a:pt x="68166" y="456679"/>
                </a:cubicBezTo>
                <a:cubicBezTo>
                  <a:pt x="68166" y="445875"/>
                  <a:pt x="76900" y="437153"/>
                  <a:pt x="87620" y="437153"/>
                </a:cubicBezTo>
                <a:close/>
                <a:moveTo>
                  <a:pt x="241113" y="372802"/>
                </a:moveTo>
                <a:lnTo>
                  <a:pt x="230888" y="419692"/>
                </a:lnTo>
                <a:lnTo>
                  <a:pt x="277846" y="409481"/>
                </a:lnTo>
                <a:close/>
                <a:moveTo>
                  <a:pt x="87625" y="339420"/>
                </a:moveTo>
                <a:lnTo>
                  <a:pt x="168439" y="339420"/>
                </a:lnTo>
                <a:lnTo>
                  <a:pt x="160000" y="378372"/>
                </a:lnTo>
                <a:lnTo>
                  <a:pt x="87625" y="378372"/>
                </a:lnTo>
                <a:cubicBezTo>
                  <a:pt x="76903" y="378372"/>
                  <a:pt x="68166" y="369650"/>
                  <a:pt x="68166" y="358946"/>
                </a:cubicBezTo>
                <a:cubicBezTo>
                  <a:pt x="68166" y="348142"/>
                  <a:pt x="76903" y="339420"/>
                  <a:pt x="87625" y="339420"/>
                </a:cubicBezTo>
                <a:close/>
                <a:moveTo>
                  <a:pt x="87622" y="241687"/>
                </a:moveTo>
                <a:lnTo>
                  <a:pt x="239005" y="241687"/>
                </a:lnTo>
                <a:lnTo>
                  <a:pt x="199993" y="280639"/>
                </a:lnTo>
                <a:lnTo>
                  <a:pt x="87622" y="280639"/>
                </a:lnTo>
                <a:cubicBezTo>
                  <a:pt x="76902" y="280639"/>
                  <a:pt x="68166" y="271917"/>
                  <a:pt x="68166" y="261213"/>
                </a:cubicBezTo>
                <a:cubicBezTo>
                  <a:pt x="68166" y="250409"/>
                  <a:pt x="76902" y="241687"/>
                  <a:pt x="87622" y="241687"/>
                </a:cubicBezTo>
                <a:close/>
                <a:moveTo>
                  <a:pt x="87627" y="143954"/>
                </a:moveTo>
                <a:lnTo>
                  <a:pt x="336949" y="143954"/>
                </a:lnTo>
                <a:lnTo>
                  <a:pt x="297927" y="182906"/>
                </a:lnTo>
                <a:lnTo>
                  <a:pt x="87627" y="182906"/>
                </a:lnTo>
                <a:cubicBezTo>
                  <a:pt x="76904" y="182906"/>
                  <a:pt x="68166" y="174184"/>
                  <a:pt x="68166" y="163480"/>
                </a:cubicBezTo>
                <a:cubicBezTo>
                  <a:pt x="68166" y="152676"/>
                  <a:pt x="76904" y="143954"/>
                  <a:pt x="87627" y="143954"/>
                </a:cubicBezTo>
                <a:close/>
                <a:moveTo>
                  <a:pt x="515787" y="93955"/>
                </a:moveTo>
                <a:cubicBezTo>
                  <a:pt x="504643" y="93695"/>
                  <a:pt x="493425" y="97809"/>
                  <a:pt x="484936" y="106334"/>
                </a:cubicBezTo>
                <a:lnTo>
                  <a:pt x="257196" y="333744"/>
                </a:lnTo>
                <a:lnTo>
                  <a:pt x="316961" y="393422"/>
                </a:lnTo>
                <a:lnTo>
                  <a:pt x="544701" y="166012"/>
                </a:lnTo>
                <a:cubicBezTo>
                  <a:pt x="560784" y="149953"/>
                  <a:pt x="561082" y="124376"/>
                  <a:pt x="546190" y="107821"/>
                </a:cubicBezTo>
                <a:cubicBezTo>
                  <a:pt x="538000" y="98850"/>
                  <a:pt x="526930" y="94215"/>
                  <a:pt x="515787" y="93955"/>
                </a:cubicBezTo>
                <a:close/>
                <a:moveTo>
                  <a:pt x="515178" y="54984"/>
                </a:moveTo>
                <a:cubicBezTo>
                  <a:pt x="536138" y="55083"/>
                  <a:pt x="557110" y="63262"/>
                  <a:pt x="573094" y="79668"/>
                </a:cubicBezTo>
                <a:cubicBezTo>
                  <a:pt x="603870" y="111291"/>
                  <a:pt x="603969" y="161948"/>
                  <a:pt x="572300" y="193571"/>
                </a:cubicBezTo>
                <a:lnTo>
                  <a:pt x="330760" y="434760"/>
                </a:lnTo>
                <a:cubicBezTo>
                  <a:pt x="328179" y="437337"/>
                  <a:pt x="324704" y="439221"/>
                  <a:pt x="321031" y="440014"/>
                </a:cubicBezTo>
                <a:lnTo>
                  <a:pt x="209543" y="464202"/>
                </a:lnTo>
                <a:cubicBezTo>
                  <a:pt x="203090" y="465590"/>
                  <a:pt x="196340" y="463607"/>
                  <a:pt x="191674" y="458849"/>
                </a:cubicBezTo>
                <a:cubicBezTo>
                  <a:pt x="186908" y="454190"/>
                  <a:pt x="185022" y="447350"/>
                  <a:pt x="186412" y="441005"/>
                </a:cubicBezTo>
                <a:lnTo>
                  <a:pt x="210536" y="329680"/>
                </a:lnTo>
                <a:cubicBezTo>
                  <a:pt x="211330" y="325913"/>
                  <a:pt x="213217" y="322542"/>
                  <a:pt x="215798" y="319965"/>
                </a:cubicBezTo>
                <a:cubicBezTo>
                  <a:pt x="225825" y="310051"/>
                  <a:pt x="439369" y="96719"/>
                  <a:pt x="457338" y="78776"/>
                </a:cubicBezTo>
                <a:cubicBezTo>
                  <a:pt x="473271" y="62865"/>
                  <a:pt x="494219" y="54885"/>
                  <a:pt x="515178" y="54984"/>
                </a:cubicBezTo>
                <a:close/>
                <a:moveTo>
                  <a:pt x="42688" y="0"/>
                </a:moveTo>
                <a:lnTo>
                  <a:pt x="398388" y="0"/>
                </a:lnTo>
                <a:cubicBezTo>
                  <a:pt x="421519" y="0"/>
                  <a:pt x="440381" y="18438"/>
                  <a:pt x="441076" y="41337"/>
                </a:cubicBezTo>
                <a:lnTo>
                  <a:pt x="402160" y="78907"/>
                </a:lnTo>
                <a:lnTo>
                  <a:pt x="402160" y="42625"/>
                </a:lnTo>
                <a:cubicBezTo>
                  <a:pt x="402160" y="40643"/>
                  <a:pt x="400473" y="38958"/>
                  <a:pt x="398388" y="38958"/>
                </a:cubicBezTo>
                <a:lnTo>
                  <a:pt x="42688" y="38958"/>
                </a:lnTo>
                <a:cubicBezTo>
                  <a:pt x="40702" y="38958"/>
                  <a:pt x="39015" y="40643"/>
                  <a:pt x="39015" y="42625"/>
                </a:cubicBezTo>
                <a:lnTo>
                  <a:pt x="39015" y="562656"/>
                </a:lnTo>
                <a:cubicBezTo>
                  <a:pt x="39015" y="564738"/>
                  <a:pt x="40702" y="566423"/>
                  <a:pt x="42688" y="566423"/>
                </a:cubicBezTo>
                <a:lnTo>
                  <a:pt x="398388" y="566423"/>
                </a:lnTo>
                <a:cubicBezTo>
                  <a:pt x="400473" y="566423"/>
                  <a:pt x="402160" y="564738"/>
                  <a:pt x="402160" y="562656"/>
                </a:cubicBezTo>
                <a:lnTo>
                  <a:pt x="402160" y="418622"/>
                </a:lnTo>
                <a:lnTo>
                  <a:pt x="441175" y="379664"/>
                </a:lnTo>
                <a:lnTo>
                  <a:pt x="441175" y="562656"/>
                </a:lnTo>
                <a:cubicBezTo>
                  <a:pt x="441175" y="586249"/>
                  <a:pt x="422015" y="605381"/>
                  <a:pt x="398388" y="605381"/>
                </a:cubicBezTo>
                <a:lnTo>
                  <a:pt x="42688" y="605381"/>
                </a:lnTo>
                <a:cubicBezTo>
                  <a:pt x="19160" y="605381"/>
                  <a:pt x="0" y="586249"/>
                  <a:pt x="0" y="562656"/>
                </a:cubicBezTo>
                <a:lnTo>
                  <a:pt x="0" y="42625"/>
                </a:lnTo>
                <a:cubicBezTo>
                  <a:pt x="0" y="19132"/>
                  <a:pt x="19160" y="0"/>
                  <a:pt x="42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4623040" y="3694251"/>
            <a:ext cx="294592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业务模式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1878" y="4114381"/>
            <a:ext cx="1948243" cy="301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business phase</a:t>
            </a:r>
          </a:p>
        </p:txBody>
      </p:sp>
      <p:sp>
        <p:nvSpPr>
          <p:cNvPr id="13" name="矩形 12"/>
          <p:cNvSpPr/>
          <p:nvPr/>
        </p:nvSpPr>
        <p:spPr>
          <a:xfrm rot="2700000">
            <a:off x="8528631" y="2660188"/>
            <a:ext cx="2187497" cy="21874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8" name="椭圆 13"/>
          <p:cNvSpPr/>
          <p:nvPr/>
        </p:nvSpPr>
        <p:spPr>
          <a:xfrm>
            <a:off x="9435465" y="2942590"/>
            <a:ext cx="443230" cy="411480"/>
          </a:xfrm>
          <a:custGeom>
            <a:avLst/>
            <a:gdLst>
              <a:gd name="T0" fmla="*/ 5404 w 6827"/>
              <a:gd name="T1" fmla="*/ 0 h 6336"/>
              <a:gd name="T2" fmla="*/ 1422 w 6827"/>
              <a:gd name="T3" fmla="*/ 0 h 6336"/>
              <a:gd name="T4" fmla="*/ 0 w 6827"/>
              <a:gd name="T5" fmla="*/ 1422 h 6336"/>
              <a:gd name="T6" fmla="*/ 0 w 6827"/>
              <a:gd name="T7" fmla="*/ 3698 h 6336"/>
              <a:gd name="T8" fmla="*/ 1422 w 6827"/>
              <a:gd name="T9" fmla="*/ 5120 h 6336"/>
              <a:gd name="T10" fmla="*/ 2276 w 6827"/>
              <a:gd name="T11" fmla="*/ 5120 h 6336"/>
              <a:gd name="T12" fmla="*/ 2560 w 6827"/>
              <a:gd name="T13" fmla="*/ 4836 h 6336"/>
              <a:gd name="T14" fmla="*/ 2276 w 6827"/>
              <a:gd name="T15" fmla="*/ 4551 h 6336"/>
              <a:gd name="T16" fmla="*/ 1422 w 6827"/>
              <a:gd name="T17" fmla="*/ 4551 h 6336"/>
              <a:gd name="T18" fmla="*/ 569 w 6827"/>
              <a:gd name="T19" fmla="*/ 3698 h 6336"/>
              <a:gd name="T20" fmla="*/ 569 w 6827"/>
              <a:gd name="T21" fmla="*/ 1422 h 6336"/>
              <a:gd name="T22" fmla="*/ 1422 w 6827"/>
              <a:gd name="T23" fmla="*/ 569 h 6336"/>
              <a:gd name="T24" fmla="*/ 5404 w 6827"/>
              <a:gd name="T25" fmla="*/ 569 h 6336"/>
              <a:gd name="T26" fmla="*/ 6258 w 6827"/>
              <a:gd name="T27" fmla="*/ 1422 h 6336"/>
              <a:gd name="T28" fmla="*/ 6258 w 6827"/>
              <a:gd name="T29" fmla="*/ 3698 h 6336"/>
              <a:gd name="T30" fmla="*/ 5404 w 6827"/>
              <a:gd name="T31" fmla="*/ 4551 h 6336"/>
              <a:gd name="T32" fmla="*/ 5404 w 6827"/>
              <a:gd name="T33" fmla="*/ 3698 h 6336"/>
              <a:gd name="T34" fmla="*/ 4962 w 6827"/>
              <a:gd name="T35" fmla="*/ 3461 h 6336"/>
              <a:gd name="T36" fmla="*/ 3256 w 6827"/>
              <a:gd name="T37" fmla="*/ 4599 h 6336"/>
              <a:gd name="T38" fmla="*/ 3256 w 6827"/>
              <a:gd name="T39" fmla="*/ 5072 h 6336"/>
              <a:gd name="T40" fmla="*/ 4962 w 6827"/>
              <a:gd name="T41" fmla="*/ 6210 h 6336"/>
              <a:gd name="T42" fmla="*/ 5404 w 6827"/>
              <a:gd name="T43" fmla="*/ 5974 h 6336"/>
              <a:gd name="T44" fmla="*/ 5404 w 6827"/>
              <a:gd name="T45" fmla="*/ 5120 h 6336"/>
              <a:gd name="T46" fmla="*/ 6827 w 6827"/>
              <a:gd name="T47" fmla="*/ 3698 h 6336"/>
              <a:gd name="T48" fmla="*/ 6827 w 6827"/>
              <a:gd name="T49" fmla="*/ 1422 h 6336"/>
              <a:gd name="T50" fmla="*/ 5404 w 6827"/>
              <a:gd name="T51" fmla="*/ 0 h 6336"/>
              <a:gd name="T52" fmla="*/ 4836 w 6827"/>
              <a:gd name="T53" fmla="*/ 5442 h 6336"/>
              <a:gd name="T54" fmla="*/ 3926 w 6827"/>
              <a:gd name="T55" fmla="*/ 4836 h 6336"/>
              <a:gd name="T56" fmla="*/ 4836 w 6827"/>
              <a:gd name="T57" fmla="*/ 4229 h 6336"/>
              <a:gd name="T58" fmla="*/ 4836 w 6827"/>
              <a:gd name="T59" fmla="*/ 5442 h 6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27" h="6336">
                <a:moveTo>
                  <a:pt x="5404" y="0"/>
                </a:moveTo>
                <a:lnTo>
                  <a:pt x="1422" y="0"/>
                </a:lnTo>
                <a:cubicBezTo>
                  <a:pt x="637" y="0"/>
                  <a:pt x="0" y="637"/>
                  <a:pt x="0" y="1422"/>
                </a:cubicBezTo>
                <a:lnTo>
                  <a:pt x="0" y="3698"/>
                </a:lnTo>
                <a:cubicBezTo>
                  <a:pt x="0" y="4483"/>
                  <a:pt x="637" y="5120"/>
                  <a:pt x="1422" y="5120"/>
                </a:cubicBezTo>
                <a:lnTo>
                  <a:pt x="2276" y="5120"/>
                </a:lnTo>
                <a:cubicBezTo>
                  <a:pt x="2433" y="5120"/>
                  <a:pt x="2560" y="4993"/>
                  <a:pt x="2560" y="4836"/>
                </a:cubicBezTo>
                <a:cubicBezTo>
                  <a:pt x="2560" y="4679"/>
                  <a:pt x="2433" y="4551"/>
                  <a:pt x="2276" y="4551"/>
                </a:cubicBezTo>
                <a:lnTo>
                  <a:pt x="1422" y="4551"/>
                </a:lnTo>
                <a:cubicBezTo>
                  <a:pt x="951" y="4551"/>
                  <a:pt x="569" y="4169"/>
                  <a:pt x="569" y="3698"/>
                </a:cubicBezTo>
                <a:lnTo>
                  <a:pt x="569" y="1422"/>
                </a:lnTo>
                <a:cubicBezTo>
                  <a:pt x="569" y="951"/>
                  <a:pt x="951" y="569"/>
                  <a:pt x="1422" y="569"/>
                </a:cubicBezTo>
                <a:lnTo>
                  <a:pt x="5404" y="569"/>
                </a:lnTo>
                <a:cubicBezTo>
                  <a:pt x="5876" y="569"/>
                  <a:pt x="6258" y="951"/>
                  <a:pt x="6258" y="1422"/>
                </a:cubicBezTo>
                <a:lnTo>
                  <a:pt x="6258" y="3698"/>
                </a:lnTo>
                <a:cubicBezTo>
                  <a:pt x="6258" y="4169"/>
                  <a:pt x="5876" y="4551"/>
                  <a:pt x="5404" y="4551"/>
                </a:cubicBezTo>
                <a:lnTo>
                  <a:pt x="5404" y="3698"/>
                </a:lnTo>
                <a:cubicBezTo>
                  <a:pt x="5404" y="3471"/>
                  <a:pt x="5151" y="3335"/>
                  <a:pt x="4962" y="3461"/>
                </a:cubicBezTo>
                <a:lnTo>
                  <a:pt x="3256" y="4599"/>
                </a:lnTo>
                <a:cubicBezTo>
                  <a:pt x="3087" y="4712"/>
                  <a:pt x="3087" y="4960"/>
                  <a:pt x="3256" y="5072"/>
                </a:cubicBezTo>
                <a:lnTo>
                  <a:pt x="4962" y="6210"/>
                </a:lnTo>
                <a:cubicBezTo>
                  <a:pt x="5151" y="6336"/>
                  <a:pt x="5404" y="6201"/>
                  <a:pt x="5404" y="5974"/>
                </a:cubicBezTo>
                <a:lnTo>
                  <a:pt x="5404" y="5120"/>
                </a:lnTo>
                <a:cubicBezTo>
                  <a:pt x="6190" y="5120"/>
                  <a:pt x="6827" y="4483"/>
                  <a:pt x="6827" y="3698"/>
                </a:cubicBezTo>
                <a:lnTo>
                  <a:pt x="6827" y="1422"/>
                </a:lnTo>
                <a:cubicBezTo>
                  <a:pt x="6827" y="637"/>
                  <a:pt x="6190" y="0"/>
                  <a:pt x="5404" y="0"/>
                </a:cubicBezTo>
                <a:close/>
                <a:moveTo>
                  <a:pt x="4836" y="5442"/>
                </a:moveTo>
                <a:lnTo>
                  <a:pt x="3926" y="4836"/>
                </a:lnTo>
                <a:lnTo>
                  <a:pt x="4836" y="4229"/>
                </a:lnTo>
                <a:lnTo>
                  <a:pt x="4836" y="5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/>
          </a:p>
        </p:txBody>
      </p:sp>
      <p:sp>
        <p:nvSpPr>
          <p:cNvPr id="15" name="矩形 14"/>
          <p:cNvSpPr/>
          <p:nvPr/>
        </p:nvSpPr>
        <p:spPr>
          <a:xfrm>
            <a:off x="8149420" y="3694251"/>
            <a:ext cx="294592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业务分解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99058" y="4114381"/>
            <a:ext cx="1948243" cy="301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business decomposition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40535" y="27940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zh-CN" sz="2800" b="1" dirty="0">
                <a:solidFill>
                  <a:schemeClr val="accent2"/>
                </a:solidFill>
              </a:rPr>
              <a:t>融资完成关键，重点是在业务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40503" y="700900"/>
            <a:ext cx="5061857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The key to financing is business</a:t>
            </a:r>
          </a:p>
        </p:txBody>
      </p:sp>
      <p:sp>
        <p:nvSpPr>
          <p:cNvPr id="219" name="Freeform 178"/>
          <p:cNvSpPr>
            <a:spLocks noEditPoints="1"/>
          </p:cNvSpPr>
          <p:nvPr/>
        </p:nvSpPr>
        <p:spPr bwMode="auto">
          <a:xfrm>
            <a:off x="2361565" y="2938780"/>
            <a:ext cx="416560" cy="416560"/>
          </a:xfrm>
          <a:custGeom>
            <a:avLst/>
            <a:gdLst>
              <a:gd name="T0" fmla="*/ 375504075 w 184"/>
              <a:gd name="T1" fmla="*/ 292338125 h 184"/>
              <a:gd name="T2" fmla="*/ 375504075 w 184"/>
              <a:gd name="T3" fmla="*/ 204133450 h 184"/>
              <a:gd name="T4" fmla="*/ 259576888 w 184"/>
              <a:gd name="T5" fmla="*/ 204133450 h 184"/>
              <a:gd name="T6" fmla="*/ 259576888 w 184"/>
              <a:gd name="T7" fmla="*/ 176410938 h 184"/>
              <a:gd name="T8" fmla="*/ 347781563 w 184"/>
              <a:gd name="T9" fmla="*/ 176410938 h 184"/>
              <a:gd name="T10" fmla="*/ 347781563 w 184"/>
              <a:gd name="T11" fmla="*/ 0 h 184"/>
              <a:gd name="T12" fmla="*/ 143649700 w 184"/>
              <a:gd name="T13" fmla="*/ 0 h 184"/>
              <a:gd name="T14" fmla="*/ 143649700 w 184"/>
              <a:gd name="T15" fmla="*/ 176410938 h 184"/>
              <a:gd name="T16" fmla="*/ 231854375 w 184"/>
              <a:gd name="T17" fmla="*/ 176410938 h 184"/>
              <a:gd name="T18" fmla="*/ 231854375 w 184"/>
              <a:gd name="T19" fmla="*/ 204133450 h 184"/>
              <a:gd name="T20" fmla="*/ 88206263 w 184"/>
              <a:gd name="T21" fmla="*/ 204133450 h 184"/>
              <a:gd name="T22" fmla="*/ 88206263 w 184"/>
              <a:gd name="T23" fmla="*/ 292338125 h 184"/>
              <a:gd name="T24" fmla="*/ 0 w 184"/>
              <a:gd name="T25" fmla="*/ 292338125 h 184"/>
              <a:gd name="T26" fmla="*/ 0 w 184"/>
              <a:gd name="T27" fmla="*/ 463708750 h 184"/>
              <a:gd name="T28" fmla="*/ 204133450 w 184"/>
              <a:gd name="T29" fmla="*/ 463708750 h 184"/>
              <a:gd name="T30" fmla="*/ 204133450 w 184"/>
              <a:gd name="T31" fmla="*/ 292338125 h 184"/>
              <a:gd name="T32" fmla="*/ 115927188 w 184"/>
              <a:gd name="T33" fmla="*/ 292338125 h 184"/>
              <a:gd name="T34" fmla="*/ 115927188 w 184"/>
              <a:gd name="T35" fmla="*/ 231854375 h 184"/>
              <a:gd name="T36" fmla="*/ 347781563 w 184"/>
              <a:gd name="T37" fmla="*/ 231854375 h 184"/>
              <a:gd name="T38" fmla="*/ 347781563 w 184"/>
              <a:gd name="T39" fmla="*/ 292338125 h 184"/>
              <a:gd name="T40" fmla="*/ 259576888 w 184"/>
              <a:gd name="T41" fmla="*/ 292338125 h 184"/>
              <a:gd name="T42" fmla="*/ 259576888 w 184"/>
              <a:gd name="T43" fmla="*/ 463708750 h 184"/>
              <a:gd name="T44" fmla="*/ 463708750 w 184"/>
              <a:gd name="T45" fmla="*/ 463708750 h 184"/>
              <a:gd name="T46" fmla="*/ 463708750 w 184"/>
              <a:gd name="T47" fmla="*/ 292338125 h 184"/>
              <a:gd name="T48" fmla="*/ 375504075 w 184"/>
              <a:gd name="T49" fmla="*/ 292338125 h 184"/>
              <a:gd name="T50" fmla="*/ 176410938 w 184"/>
              <a:gd name="T51" fmla="*/ 320060638 h 184"/>
              <a:gd name="T52" fmla="*/ 176410938 w 184"/>
              <a:gd name="T53" fmla="*/ 347781563 h 184"/>
              <a:gd name="T54" fmla="*/ 27722513 w 184"/>
              <a:gd name="T55" fmla="*/ 347781563 h 184"/>
              <a:gd name="T56" fmla="*/ 27722513 w 184"/>
              <a:gd name="T57" fmla="*/ 320060638 h 184"/>
              <a:gd name="T58" fmla="*/ 176410938 w 184"/>
              <a:gd name="T59" fmla="*/ 320060638 h 184"/>
              <a:gd name="T60" fmla="*/ 176410938 w 184"/>
              <a:gd name="T61" fmla="*/ 57964388 h 184"/>
              <a:gd name="T62" fmla="*/ 176410938 w 184"/>
              <a:gd name="T63" fmla="*/ 27722513 h 184"/>
              <a:gd name="T64" fmla="*/ 320060638 w 184"/>
              <a:gd name="T65" fmla="*/ 27722513 h 184"/>
              <a:gd name="T66" fmla="*/ 320060638 w 184"/>
              <a:gd name="T67" fmla="*/ 57964388 h 184"/>
              <a:gd name="T68" fmla="*/ 176410938 w 184"/>
              <a:gd name="T69" fmla="*/ 57964388 h 184"/>
              <a:gd name="T70" fmla="*/ 435987825 w 184"/>
              <a:gd name="T71" fmla="*/ 347781563 h 184"/>
              <a:gd name="T72" fmla="*/ 292338125 w 184"/>
              <a:gd name="T73" fmla="*/ 347781563 h 184"/>
              <a:gd name="T74" fmla="*/ 292338125 w 184"/>
              <a:gd name="T75" fmla="*/ 320060638 h 184"/>
              <a:gd name="T76" fmla="*/ 435987825 w 184"/>
              <a:gd name="T77" fmla="*/ 320060638 h 184"/>
              <a:gd name="T78" fmla="*/ 435987825 w 184"/>
              <a:gd name="T79" fmla="*/ 347781563 h 1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4" h="184">
                <a:moveTo>
                  <a:pt x="149" y="116"/>
                </a:moveTo>
                <a:lnTo>
                  <a:pt x="149" y="81"/>
                </a:lnTo>
                <a:lnTo>
                  <a:pt x="103" y="81"/>
                </a:lnTo>
                <a:lnTo>
                  <a:pt x="103" y="70"/>
                </a:lnTo>
                <a:lnTo>
                  <a:pt x="138" y="70"/>
                </a:lnTo>
                <a:lnTo>
                  <a:pt x="138" y="0"/>
                </a:lnTo>
                <a:lnTo>
                  <a:pt x="57" y="0"/>
                </a:lnTo>
                <a:lnTo>
                  <a:pt x="57" y="70"/>
                </a:lnTo>
                <a:lnTo>
                  <a:pt x="92" y="70"/>
                </a:lnTo>
                <a:lnTo>
                  <a:pt x="92" y="81"/>
                </a:lnTo>
                <a:lnTo>
                  <a:pt x="35" y="81"/>
                </a:lnTo>
                <a:lnTo>
                  <a:pt x="35" y="116"/>
                </a:lnTo>
                <a:lnTo>
                  <a:pt x="0" y="116"/>
                </a:lnTo>
                <a:lnTo>
                  <a:pt x="0" y="184"/>
                </a:lnTo>
                <a:lnTo>
                  <a:pt x="81" y="184"/>
                </a:lnTo>
                <a:lnTo>
                  <a:pt x="81" y="116"/>
                </a:lnTo>
                <a:lnTo>
                  <a:pt x="46" y="116"/>
                </a:lnTo>
                <a:lnTo>
                  <a:pt x="46" y="92"/>
                </a:lnTo>
                <a:lnTo>
                  <a:pt x="138" y="92"/>
                </a:lnTo>
                <a:lnTo>
                  <a:pt x="138" y="116"/>
                </a:lnTo>
                <a:lnTo>
                  <a:pt x="103" y="116"/>
                </a:lnTo>
                <a:lnTo>
                  <a:pt x="103" y="184"/>
                </a:lnTo>
                <a:lnTo>
                  <a:pt x="184" y="184"/>
                </a:lnTo>
                <a:lnTo>
                  <a:pt x="184" y="116"/>
                </a:lnTo>
                <a:lnTo>
                  <a:pt x="149" y="116"/>
                </a:lnTo>
                <a:close/>
                <a:moveTo>
                  <a:pt x="70" y="127"/>
                </a:moveTo>
                <a:lnTo>
                  <a:pt x="70" y="138"/>
                </a:lnTo>
                <a:lnTo>
                  <a:pt x="11" y="138"/>
                </a:lnTo>
                <a:lnTo>
                  <a:pt x="11" y="127"/>
                </a:lnTo>
                <a:lnTo>
                  <a:pt x="70" y="127"/>
                </a:lnTo>
                <a:close/>
                <a:moveTo>
                  <a:pt x="70" y="23"/>
                </a:moveTo>
                <a:lnTo>
                  <a:pt x="70" y="11"/>
                </a:lnTo>
                <a:lnTo>
                  <a:pt x="127" y="11"/>
                </a:lnTo>
                <a:lnTo>
                  <a:pt x="127" y="23"/>
                </a:lnTo>
                <a:lnTo>
                  <a:pt x="70" y="23"/>
                </a:lnTo>
                <a:close/>
                <a:moveTo>
                  <a:pt x="173" y="138"/>
                </a:moveTo>
                <a:lnTo>
                  <a:pt x="116" y="138"/>
                </a:lnTo>
                <a:lnTo>
                  <a:pt x="116" y="127"/>
                </a:lnTo>
                <a:lnTo>
                  <a:pt x="173" y="127"/>
                </a:lnTo>
                <a:lnTo>
                  <a:pt x="173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/>
        </p:nvSpPr>
        <p:spPr>
          <a:xfrm>
            <a:off x="1904365" y="457200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pc="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2000505000000020004" charset="0"/>
              </a:rPr>
              <a:t>业务结构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" y="1185277"/>
            <a:ext cx="9384442" cy="5101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04108" y="884136"/>
            <a:ext cx="1948243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0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Business structure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/>
        </p:nvSpPr>
        <p:spPr>
          <a:xfrm>
            <a:off x="1904365" y="457200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pc="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2000505000000020004" charset="0"/>
              </a:rPr>
              <a:t>业务阶段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5" y="1253040"/>
            <a:ext cx="8100839" cy="531168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04108" y="884136"/>
            <a:ext cx="1948243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0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Business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phase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/>
        </p:nvSpPr>
        <p:spPr>
          <a:xfrm>
            <a:off x="1904365" y="457200"/>
            <a:ext cx="597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pc="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2000505000000020004" charset="0"/>
              </a:rPr>
              <a:t>业务分解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08018" y="1719951"/>
          <a:ext cx="8733105" cy="4351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721"/>
                <a:gridCol w="669437"/>
                <a:gridCol w="3479042"/>
                <a:gridCol w="912868"/>
                <a:gridCol w="710008"/>
                <a:gridCol w="963583"/>
                <a:gridCol w="760723"/>
                <a:gridCol w="689723"/>
              </a:tblGrid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阶段</a:t>
                      </a:r>
                      <a:endParaRPr lang="zh-CN" alt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定义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方向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核心指标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</a:t>
                      </a:r>
                      <a:r>
                        <a:rPr lang="zh-CN" altLang="en-US" sz="900" u="none" strike="noStrike">
                          <a:effectLst/>
                        </a:rPr>
                        <a:t>端</a:t>
                      </a:r>
                      <a:r>
                        <a:rPr lang="en-US" sz="900" u="none" strike="noStrike">
                          <a:effectLst/>
                        </a:rPr>
                        <a:t>DAU（</a:t>
                      </a:r>
                      <a:r>
                        <a:rPr lang="zh-CN" altLang="en-US" sz="900" u="none" strike="noStrike">
                          <a:effectLst/>
                        </a:rPr>
                        <a:t>万）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DAU</a:t>
                      </a:r>
                      <a:r>
                        <a:rPr lang="zh-CN" altLang="en-US" sz="900" u="none" strike="noStrike">
                          <a:effectLst/>
                        </a:rPr>
                        <a:t>转化率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平台</a:t>
                      </a:r>
                      <a:r>
                        <a:rPr lang="en-US" sz="900" u="none" strike="noStrike">
                          <a:effectLst/>
                        </a:rPr>
                        <a:t>DAU（</a:t>
                      </a:r>
                      <a:r>
                        <a:rPr lang="zh-CN" altLang="en-US" sz="900" u="none" strike="noStrike">
                          <a:effectLst/>
                        </a:rPr>
                        <a:t>万）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停留时长</a:t>
                      </a:r>
                      <a:r>
                        <a:rPr lang="en-US" altLang="zh-CN" sz="900" u="none" strike="noStrike">
                          <a:effectLst/>
                        </a:rPr>
                        <a:t>(</a:t>
                      </a:r>
                      <a:r>
                        <a:rPr lang="en-US" sz="900" u="none" strike="noStrike">
                          <a:effectLst/>
                        </a:rPr>
                        <a:t>m)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次日留存率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669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高可用版本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r>
                        <a:rPr lang="zh-CN" altLang="en-US" sz="900" u="none" strike="noStrike">
                          <a:effectLst/>
                        </a:rPr>
                        <a:t>、提供资讯</a:t>
                      </a:r>
                      <a:r>
                        <a:rPr lang="en-US" altLang="zh-CN" sz="900" u="none" strike="noStrike">
                          <a:effectLst/>
                        </a:rPr>
                        <a:t>+</a:t>
                      </a:r>
                      <a:r>
                        <a:rPr lang="zh-CN" altLang="en-US" sz="900" u="none" strike="noStrike">
                          <a:effectLst/>
                        </a:rPr>
                        <a:t>影视产品服务承载用户需求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r>
                        <a:rPr lang="zh-CN" altLang="en-US" sz="900" u="none" strike="noStrike">
                          <a:effectLst/>
                        </a:rPr>
                        <a:t>、建立</a:t>
                      </a:r>
                      <a:r>
                        <a:rPr lang="en-US" altLang="zh-CN" sz="900" u="none" strike="noStrike">
                          <a:effectLst/>
                        </a:rPr>
                        <a:t>BTOC</a:t>
                      </a:r>
                      <a:r>
                        <a:rPr lang="zh-CN" altLang="en-US" sz="900" u="none" strike="noStrike">
                          <a:effectLst/>
                        </a:rPr>
                        <a:t>引流，寻找</a:t>
                      </a:r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</a:rPr>
                        <a:t>万</a:t>
                      </a:r>
                      <a:r>
                        <a:rPr lang="en-US" altLang="zh-CN" sz="900" u="none" strike="noStrike">
                          <a:effectLst/>
                        </a:rPr>
                        <a:t>dauB</a:t>
                      </a:r>
                      <a:r>
                        <a:rPr lang="zh-CN" altLang="en-US" sz="900" u="none" strike="noStrike">
                          <a:effectLst/>
                        </a:rPr>
                        <a:t>端，导入用户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</a:rPr>
                        <a:t>、建立短期奖励运营，吸引及分流用户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</a:rPr>
                        <a:t>、体验流畅、稳定，支持深度扩展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18%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 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669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深度扩展</a:t>
                      </a: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r>
                        <a:rPr lang="zh-CN" altLang="en-US" sz="900" u="none" strike="noStrike">
                          <a:effectLst/>
                        </a:rPr>
                        <a:t>、扩充资讯、影视产品服务数量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r>
                        <a:rPr lang="zh-CN" altLang="en-US" sz="900" u="none" strike="noStrike">
                          <a:effectLst/>
                        </a:rPr>
                        <a:t>、储备二次引流，寻找</a:t>
                      </a:r>
                      <a:r>
                        <a:rPr lang="en-US" altLang="zh-CN" sz="900" u="none" strike="noStrike">
                          <a:effectLst/>
                        </a:rPr>
                        <a:t>40</a:t>
                      </a:r>
                      <a:r>
                        <a:rPr lang="zh-CN" altLang="en-US" sz="900" u="none" strike="noStrike">
                          <a:effectLst/>
                        </a:rPr>
                        <a:t>万</a:t>
                      </a:r>
                      <a:r>
                        <a:rPr lang="en-US" altLang="zh-CN" sz="900" u="none" strike="noStrike">
                          <a:effectLst/>
                        </a:rPr>
                        <a:t>dauB</a:t>
                      </a:r>
                      <a:r>
                        <a:rPr lang="zh-CN" altLang="en-US" sz="900" u="none" strike="noStrike">
                          <a:effectLst/>
                        </a:rPr>
                        <a:t>端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</a:rPr>
                        <a:t>、补充中期资产、长期股权奖励运营机制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</a:rPr>
                        <a:t>、保持流畅、稳定，为内容及用户增加提供保障，支持横向扩展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 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836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横向扩展</a:t>
                      </a: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r>
                        <a:rPr lang="zh-CN" altLang="en-US" sz="900" u="none" strike="noStrike">
                          <a:effectLst/>
                        </a:rPr>
                        <a:t>、增加游戏、金融产品服务，扩充资讯、影视产品服务数量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r>
                        <a:rPr lang="zh-CN" altLang="en-US" sz="900" u="none" strike="noStrike">
                          <a:effectLst/>
                        </a:rPr>
                        <a:t>、实施二次引流机制，储备市场引流，寻找</a:t>
                      </a:r>
                      <a:r>
                        <a:rPr lang="en-US" altLang="zh-CN" sz="900" u="none" strike="noStrike">
                          <a:effectLst/>
                        </a:rPr>
                        <a:t>150</a:t>
                      </a:r>
                      <a:r>
                        <a:rPr lang="zh-CN" altLang="en-US" sz="900" u="none" strike="noStrike">
                          <a:effectLst/>
                        </a:rPr>
                        <a:t>万</a:t>
                      </a:r>
                      <a:r>
                        <a:rPr lang="en-US" altLang="zh-CN" sz="900" u="none" strike="noStrike">
                          <a:effectLst/>
                        </a:rPr>
                        <a:t>dauB</a:t>
                      </a:r>
                      <a:r>
                        <a:rPr lang="zh-CN" altLang="en-US" sz="900" u="none" strike="noStrike">
                          <a:effectLst/>
                        </a:rPr>
                        <a:t>端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</a:rPr>
                        <a:t>、扩充短中长期奖励运营场景，打通资产与业务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</a:rPr>
                        <a:t>、保持流畅、稳定，储备安全性，为用户大规模放量做好技术预演及筹备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24%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30 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25%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836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规模扩展</a:t>
                      </a: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r>
                        <a:rPr lang="zh-CN" altLang="en-US" sz="900" u="none" strike="noStrike">
                          <a:effectLst/>
                        </a:rPr>
                        <a:t>、增加小说产品服务，增加资讯、游戏、影视、金融产品服务数量，提升产品服务质量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r>
                        <a:rPr lang="zh-CN" altLang="en-US" sz="900" u="none" strike="noStrike">
                          <a:effectLst/>
                        </a:rPr>
                        <a:t>、实施</a:t>
                      </a:r>
                      <a:r>
                        <a:rPr lang="en-US" altLang="zh-CN" sz="900" u="none" strike="noStrike">
                          <a:effectLst/>
                        </a:rPr>
                        <a:t>B</a:t>
                      </a:r>
                      <a:r>
                        <a:rPr lang="zh-CN" altLang="en-US" sz="900" u="none" strike="noStrike">
                          <a:effectLst/>
                        </a:rPr>
                        <a:t>端、二次、市场多级引流机制，寻找</a:t>
                      </a:r>
                      <a:r>
                        <a:rPr lang="en-US" altLang="zh-CN" sz="900" u="none" strike="noStrike">
                          <a:effectLst/>
                        </a:rPr>
                        <a:t>300</a:t>
                      </a:r>
                      <a:r>
                        <a:rPr lang="zh-CN" altLang="en-US" sz="900" u="none" strike="noStrike">
                          <a:effectLst/>
                        </a:rPr>
                        <a:t>万</a:t>
                      </a:r>
                      <a:r>
                        <a:rPr lang="en-US" altLang="zh-CN" sz="900" u="none" strike="noStrike">
                          <a:effectLst/>
                        </a:rPr>
                        <a:t>dauB</a:t>
                      </a:r>
                      <a:r>
                        <a:rPr lang="zh-CN" altLang="en-US" sz="900" u="none" strike="noStrike">
                          <a:effectLst/>
                        </a:rPr>
                        <a:t>端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</a:rPr>
                        <a:t>、维持短中长三级奖励运营，吃瓜合伙人引入，筹备体系运营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</a:rPr>
                        <a:t>、保持流畅、稳定、安全，为二次规模扩展做好技术储备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28%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45 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30%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  <a:tr h="836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规模扩展</a:t>
                      </a: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r>
                        <a:rPr lang="zh-CN" altLang="en-US" sz="900" u="none" strike="noStrike">
                          <a:effectLst/>
                        </a:rPr>
                        <a:t>、提升产品服务数量与质量，挑选头部服务形成业务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r>
                        <a:rPr lang="zh-CN" altLang="en-US" sz="900" u="none" strike="noStrike">
                          <a:effectLst/>
                        </a:rPr>
                        <a:t>、实施</a:t>
                      </a:r>
                      <a:r>
                        <a:rPr lang="en-US" altLang="zh-CN" sz="900" u="none" strike="noStrike">
                          <a:effectLst/>
                        </a:rPr>
                        <a:t>B</a:t>
                      </a:r>
                      <a:r>
                        <a:rPr lang="zh-CN" altLang="en-US" sz="900" u="none" strike="noStrike">
                          <a:effectLst/>
                        </a:rPr>
                        <a:t>端、二次、市场多级引流机制，寻找</a:t>
                      </a:r>
                      <a:r>
                        <a:rPr lang="en-US" altLang="zh-CN" sz="900" u="none" strike="noStrike">
                          <a:effectLst/>
                        </a:rPr>
                        <a:t>500</a:t>
                      </a:r>
                      <a:r>
                        <a:rPr lang="zh-CN" altLang="en-US" sz="900" u="none" strike="noStrike">
                          <a:effectLst/>
                        </a:rPr>
                        <a:t>万</a:t>
                      </a:r>
                      <a:r>
                        <a:rPr lang="en-US" altLang="zh-CN" sz="900" u="none" strike="noStrike">
                          <a:effectLst/>
                        </a:rPr>
                        <a:t>dauB</a:t>
                      </a:r>
                      <a:r>
                        <a:rPr lang="zh-CN" altLang="en-US" sz="900" u="none" strike="noStrike">
                          <a:effectLst/>
                        </a:rPr>
                        <a:t>端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</a:rPr>
                        <a:t>、维持短中长三级奖励运营、吃瓜合伙人及体系运营，筹备品牌运营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</a:rPr>
                        <a:t>、保持流畅、稳定、安全，优化技术结构筹备开放平台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30%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60 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35%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07" marR="7607" marT="7607" marB="0"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04108" y="884136"/>
            <a:ext cx="1948243" cy="301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Business structur</a:t>
            </a:r>
            <a:r>
              <a:rPr lang="en-US" altLang="zh-CN" sz="12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74713" y="2337878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感谢您的观看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4713" y="3204578"/>
            <a:ext cx="54879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spc="600" dirty="0">
                <a:solidFill>
                  <a:schemeClr val="bg1">
                    <a:lumMod val="65000"/>
                  </a:schemeClr>
                </a:solidFill>
                <a:ea typeface="时尚中黑简体" panose="01010104010101010101" pitchFamily="2" charset="-122"/>
              </a:rPr>
              <a:t>Thank you for watching</a:t>
            </a:r>
            <a:endParaRPr lang="en-US" altLang="zh-CN" sz="1200" spc="600" dirty="0">
              <a:solidFill>
                <a:schemeClr val="bg1">
                  <a:lumMod val="65000"/>
                </a:schemeClr>
              </a:solidFill>
              <a:ea typeface="时尚中黑简体" panose="0101010401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97422" y="4033039"/>
            <a:ext cx="416937" cy="416934"/>
            <a:chOff x="891974" y="4415843"/>
            <a:chExt cx="450443" cy="450443"/>
          </a:xfrm>
        </p:grpSpPr>
        <p:sp>
          <p:nvSpPr>
            <p:cNvPr id="14" name="椭圆 13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468229" y="4100318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时间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rPr>
              <a:t>2018-07-03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161377" y="545121"/>
            <a:ext cx="295275" cy="152400"/>
            <a:chOff x="3867150" y="1504950"/>
            <a:chExt cx="295275" cy="1524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867150" y="15049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867150" y="15811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867150" y="16573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2" y="1871139"/>
            <a:ext cx="1531952" cy="3285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35879" y="452044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引言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50145" y="452044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目标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64410" y="452044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</a:rPr>
              <a:t>核心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713" y="3398461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引言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4713" y="4079066"/>
            <a:ext cx="4535487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ea typeface="时尚中黑简体" panose="01010104010101010101" pitchFamily="2" charset="-122"/>
              </a:rPr>
              <a:t>THE  INTRODUCTION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4713" y="2482009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01</a:t>
            </a:r>
            <a:endParaRPr lang="zh-CN" altLang="en-US" sz="40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436316" y="2085074"/>
            <a:ext cx="2799503" cy="3799324"/>
            <a:chOff x="1435102" y="1903702"/>
            <a:chExt cx="2800232" cy="3800313"/>
          </a:xfrm>
        </p:grpSpPr>
        <p:sp>
          <p:nvSpPr>
            <p:cNvPr id="5" name="Arrow: Pentagon 2"/>
            <p:cNvSpPr/>
            <p:nvPr/>
          </p:nvSpPr>
          <p:spPr>
            <a:xfrm rot="5400000">
              <a:off x="1755128" y="1583677"/>
              <a:ext cx="2160180" cy="280023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5943" anchor="t" anchorCtr="1">
              <a:normAutofit/>
            </a:bodyPr>
            <a:lstStyle/>
            <a:p>
              <a:pPr algn="ctr"/>
              <a:endParaRPr lang="zh-CN" altLang="en-US" sz="3600" dirty="0"/>
            </a:p>
          </p:txBody>
        </p:sp>
        <p:sp>
          <p:nvSpPr>
            <p:cNvPr id="4" name="Rectangle 1"/>
            <p:cNvSpPr/>
            <p:nvPr/>
          </p:nvSpPr>
          <p:spPr>
            <a:xfrm>
              <a:off x="1435102" y="1903702"/>
              <a:ext cx="2800231" cy="3800313"/>
            </a:xfrm>
            <a:prstGeom prst="rect">
              <a:avLst/>
            </a:prstGeom>
            <a:ln w="31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59437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13183" y="4372199"/>
              <a:ext cx="2243021" cy="3493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事情，要规划好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714230" y="2121896"/>
              <a:ext cx="2241974" cy="4604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业务管理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96250" y="2085074"/>
            <a:ext cx="2799503" cy="3799324"/>
            <a:chOff x="4695885" y="1903702"/>
            <a:chExt cx="2800232" cy="3800313"/>
          </a:xfrm>
        </p:grpSpPr>
        <p:sp>
          <p:nvSpPr>
            <p:cNvPr id="7" name="Arrow: Pentagon 7"/>
            <p:cNvSpPr/>
            <p:nvPr/>
          </p:nvSpPr>
          <p:spPr>
            <a:xfrm rot="5400000">
              <a:off x="5015911" y="1583677"/>
              <a:ext cx="2160180" cy="280023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5943" anchor="t" anchorCtr="1">
              <a:normAutofit/>
            </a:bodyPr>
            <a:lstStyle/>
            <a:p>
              <a:pPr algn="ctr"/>
              <a:endParaRPr lang="zh-CN" altLang="en-US" sz="3600" dirty="0"/>
            </a:p>
          </p:txBody>
        </p:sp>
        <p:sp>
          <p:nvSpPr>
            <p:cNvPr id="6" name="Rectangle 6"/>
            <p:cNvSpPr/>
            <p:nvPr/>
          </p:nvSpPr>
          <p:spPr>
            <a:xfrm>
              <a:off x="4695885" y="1903702"/>
              <a:ext cx="2800231" cy="3800313"/>
            </a:xfrm>
            <a:prstGeom prst="rect">
              <a:avLst/>
            </a:prstGeom>
            <a:ln w="31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59437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975011" y="2121896"/>
              <a:ext cx="2241974" cy="4604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企业管理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975011" y="4372199"/>
              <a:ext cx="2243021" cy="3493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人，要管理好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185" y="2085074"/>
            <a:ext cx="2799503" cy="3799324"/>
            <a:chOff x="7956669" y="1903702"/>
            <a:chExt cx="2800232" cy="3800313"/>
          </a:xfrm>
        </p:grpSpPr>
        <p:sp>
          <p:nvSpPr>
            <p:cNvPr id="9" name="Arrow: Pentagon 12"/>
            <p:cNvSpPr/>
            <p:nvPr/>
          </p:nvSpPr>
          <p:spPr>
            <a:xfrm rot="5400000">
              <a:off x="8276695" y="1583677"/>
              <a:ext cx="2160180" cy="280023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5943" tIns="0" anchor="t" anchorCtr="1">
              <a:normAutofit/>
            </a:bodyPr>
            <a:lstStyle/>
            <a:p>
              <a:pPr algn="ctr"/>
              <a:endParaRPr lang="zh-CN" altLang="en-US" sz="3600" dirty="0"/>
            </a:p>
          </p:txBody>
        </p:sp>
        <p:sp>
          <p:nvSpPr>
            <p:cNvPr id="8" name="Rectangle 11"/>
            <p:cNvSpPr/>
            <p:nvPr/>
          </p:nvSpPr>
          <p:spPr>
            <a:xfrm>
              <a:off x="7956669" y="1903702"/>
              <a:ext cx="2800231" cy="3800313"/>
            </a:xfrm>
            <a:prstGeom prst="rect">
              <a:avLst/>
            </a:prstGeom>
            <a:ln w="31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59437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8235797" y="2121896"/>
              <a:ext cx="2241974" cy="4604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资本管理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273761" y="4372199"/>
              <a:ext cx="2243021" cy="3493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钱，要储备好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13425" y="3077845"/>
            <a:ext cx="566420" cy="566420"/>
            <a:chOff x="9155" y="4499"/>
            <a:chExt cx="892" cy="892"/>
          </a:xfrm>
        </p:grpSpPr>
        <p:sp>
          <p:nvSpPr>
            <p:cNvPr id="19" name="椭圆 18"/>
            <p:cNvSpPr/>
            <p:nvPr/>
          </p:nvSpPr>
          <p:spPr>
            <a:xfrm>
              <a:off x="9155" y="4499"/>
              <a:ext cx="892" cy="8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 flipH="1">
              <a:off x="9298" y="4661"/>
              <a:ext cx="604" cy="531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en-AU"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551430" y="3077845"/>
            <a:ext cx="568960" cy="566420"/>
            <a:chOff x="4002" y="4524"/>
            <a:chExt cx="896" cy="892"/>
          </a:xfrm>
        </p:grpSpPr>
        <p:sp>
          <p:nvSpPr>
            <p:cNvPr id="23" name="椭圆 22"/>
            <p:cNvSpPr/>
            <p:nvPr/>
          </p:nvSpPr>
          <p:spPr>
            <a:xfrm>
              <a:off x="4005" y="4524"/>
              <a:ext cx="892" cy="8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002" y="4532"/>
              <a:ext cx="897" cy="876"/>
              <a:chOff x="4002" y="4532"/>
              <a:chExt cx="897" cy="876"/>
            </a:xfrm>
          </p:grpSpPr>
          <p:sp>
            <p:nvSpPr>
              <p:cNvPr id="14" name="Freeform 6"/>
              <p:cNvSpPr/>
              <p:nvPr/>
            </p:nvSpPr>
            <p:spPr bwMode="auto">
              <a:xfrm flipH="1">
                <a:off x="4002" y="4548"/>
                <a:ext cx="712" cy="679"/>
              </a:xfrm>
              <a:custGeom>
                <a:avLst/>
                <a:gdLst>
                  <a:gd name="T0" fmla="*/ 1521 w 2142"/>
                  <a:gd name="T1" fmla="*/ 2097 h 2097"/>
                  <a:gd name="T2" fmla="*/ 1637 w 2142"/>
                  <a:gd name="T3" fmla="*/ 634 h 2097"/>
                  <a:gd name="T4" fmla="*/ 526 w 2142"/>
                  <a:gd name="T5" fmla="*/ 1574 h 2097"/>
                  <a:gd name="T6" fmla="*/ 575 w 2142"/>
                  <a:gd name="T7" fmla="*/ 991 h 2097"/>
                  <a:gd name="T8" fmla="*/ 1521 w 2142"/>
                  <a:gd name="T9" fmla="*/ 2097 h 2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2" h="2097">
                    <a:moveTo>
                      <a:pt x="1521" y="2097"/>
                    </a:moveTo>
                    <a:cubicBezTo>
                      <a:pt x="1954" y="1724"/>
                      <a:pt x="2007" y="1071"/>
                      <a:pt x="1637" y="634"/>
                    </a:cubicBezTo>
                    <a:cubicBezTo>
                      <a:pt x="1100" y="0"/>
                      <a:pt x="0" y="953"/>
                      <a:pt x="526" y="1574"/>
                    </a:cubicBezTo>
                    <a:cubicBezTo>
                      <a:pt x="379" y="1400"/>
                      <a:pt x="400" y="1139"/>
                      <a:pt x="575" y="991"/>
                    </a:cubicBezTo>
                    <a:cubicBezTo>
                      <a:pt x="1194" y="467"/>
                      <a:pt x="2142" y="1558"/>
                      <a:pt x="1521" y="2097"/>
                    </a:cubicBezTo>
                    <a:close/>
                  </a:path>
                </a:pathLst>
              </a:custGeom>
              <a:solidFill>
                <a:srgbClr val="DF213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019" y="4532"/>
                <a:ext cx="881" cy="876"/>
                <a:chOff x="4019" y="4532"/>
                <a:chExt cx="881" cy="876"/>
              </a:xfrm>
            </p:grpSpPr>
            <p:sp>
              <p:nvSpPr>
                <p:cNvPr id="13" name="Freeform 5"/>
                <p:cNvSpPr/>
                <p:nvPr/>
              </p:nvSpPr>
              <p:spPr bwMode="auto">
                <a:xfrm flipH="1">
                  <a:off x="4186" y="4532"/>
                  <a:ext cx="699" cy="695"/>
                </a:xfrm>
                <a:custGeom>
                  <a:avLst/>
                  <a:gdLst>
                    <a:gd name="T0" fmla="*/ 2100 w 2100"/>
                    <a:gd name="T1" fmla="*/ 630 h 2147"/>
                    <a:gd name="T2" fmla="*/ 634 w 2100"/>
                    <a:gd name="T3" fmla="*/ 510 h 2147"/>
                    <a:gd name="T4" fmla="*/ 1574 w 2100"/>
                    <a:gd name="T5" fmla="*/ 1621 h 2147"/>
                    <a:gd name="T6" fmla="*/ 991 w 2100"/>
                    <a:gd name="T7" fmla="*/ 1572 h 2147"/>
                    <a:gd name="T8" fmla="*/ 2100 w 2100"/>
                    <a:gd name="T9" fmla="*/ 630 h 2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0" h="2147">
                      <a:moveTo>
                        <a:pt x="2100" y="630"/>
                      </a:moveTo>
                      <a:cubicBezTo>
                        <a:pt x="1728" y="193"/>
                        <a:pt x="1072" y="139"/>
                        <a:pt x="634" y="510"/>
                      </a:cubicBezTo>
                      <a:cubicBezTo>
                        <a:pt x="0" y="1047"/>
                        <a:pt x="953" y="2147"/>
                        <a:pt x="1574" y="1621"/>
                      </a:cubicBezTo>
                      <a:cubicBezTo>
                        <a:pt x="1400" y="1768"/>
                        <a:pt x="1139" y="1747"/>
                        <a:pt x="991" y="1572"/>
                      </a:cubicBezTo>
                      <a:cubicBezTo>
                        <a:pt x="466" y="952"/>
                        <a:pt x="1563" y="0"/>
                        <a:pt x="2100" y="630"/>
                      </a:cubicBezTo>
                      <a:close/>
                    </a:path>
                  </a:pathLst>
                </a:custGeom>
                <a:solidFill>
                  <a:srgbClr val="DF21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7"/>
                <p:cNvSpPr/>
                <p:nvPr/>
              </p:nvSpPr>
              <p:spPr bwMode="auto">
                <a:xfrm flipH="1">
                  <a:off x="4186" y="4720"/>
                  <a:ext cx="715" cy="680"/>
                </a:xfrm>
                <a:custGeom>
                  <a:avLst/>
                  <a:gdLst>
                    <a:gd name="T0" fmla="*/ 633 w 2148"/>
                    <a:gd name="T1" fmla="*/ 0 h 2101"/>
                    <a:gd name="T2" fmla="*/ 512 w 2148"/>
                    <a:gd name="T3" fmla="*/ 1467 h 2101"/>
                    <a:gd name="T4" fmla="*/ 1623 w 2148"/>
                    <a:gd name="T5" fmla="*/ 527 h 2101"/>
                    <a:gd name="T6" fmla="*/ 1574 w 2148"/>
                    <a:gd name="T7" fmla="*/ 1110 h 2101"/>
                    <a:gd name="T8" fmla="*/ 633 w 2148"/>
                    <a:gd name="T9" fmla="*/ 0 h 2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8" h="2101">
                      <a:moveTo>
                        <a:pt x="633" y="0"/>
                      </a:moveTo>
                      <a:cubicBezTo>
                        <a:pt x="195" y="371"/>
                        <a:pt x="140" y="1028"/>
                        <a:pt x="512" y="1467"/>
                      </a:cubicBezTo>
                      <a:cubicBezTo>
                        <a:pt x="1048" y="2101"/>
                        <a:pt x="2148" y="1148"/>
                        <a:pt x="1623" y="527"/>
                      </a:cubicBezTo>
                      <a:cubicBezTo>
                        <a:pt x="1770" y="701"/>
                        <a:pt x="1748" y="962"/>
                        <a:pt x="1574" y="1110"/>
                      </a:cubicBezTo>
                      <a:cubicBezTo>
                        <a:pt x="953" y="1636"/>
                        <a:pt x="0" y="536"/>
                        <a:pt x="633" y="0"/>
                      </a:cubicBezTo>
                      <a:close/>
                    </a:path>
                  </a:pathLst>
                </a:custGeom>
                <a:solidFill>
                  <a:srgbClr val="DF21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8"/>
                <p:cNvSpPr/>
                <p:nvPr/>
              </p:nvSpPr>
              <p:spPr bwMode="auto">
                <a:xfrm flipH="1">
                  <a:off x="4019" y="4716"/>
                  <a:ext cx="698" cy="693"/>
                </a:xfrm>
                <a:custGeom>
                  <a:avLst/>
                  <a:gdLst>
                    <a:gd name="T0" fmla="*/ 0 w 2097"/>
                    <a:gd name="T1" fmla="*/ 1520 h 2142"/>
                    <a:gd name="T2" fmla="*/ 1463 w 2097"/>
                    <a:gd name="T3" fmla="*/ 1636 h 2142"/>
                    <a:gd name="T4" fmla="*/ 523 w 2097"/>
                    <a:gd name="T5" fmla="*/ 525 h 2142"/>
                    <a:gd name="T6" fmla="*/ 1106 w 2097"/>
                    <a:gd name="T7" fmla="*/ 574 h 2142"/>
                    <a:gd name="T8" fmla="*/ 0 w 2097"/>
                    <a:gd name="T9" fmla="*/ 1520 h 2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7" h="2142">
                      <a:moveTo>
                        <a:pt x="0" y="1520"/>
                      </a:moveTo>
                      <a:cubicBezTo>
                        <a:pt x="373" y="1954"/>
                        <a:pt x="1026" y="2006"/>
                        <a:pt x="1463" y="1636"/>
                      </a:cubicBezTo>
                      <a:cubicBezTo>
                        <a:pt x="2097" y="1100"/>
                        <a:pt x="1144" y="0"/>
                        <a:pt x="523" y="525"/>
                      </a:cubicBezTo>
                      <a:cubicBezTo>
                        <a:pt x="697" y="378"/>
                        <a:pt x="958" y="400"/>
                        <a:pt x="1106" y="574"/>
                      </a:cubicBezTo>
                      <a:cubicBezTo>
                        <a:pt x="1630" y="1193"/>
                        <a:pt x="539" y="2142"/>
                        <a:pt x="0" y="1520"/>
                      </a:cubicBezTo>
                      <a:close/>
                    </a:path>
                  </a:pathLst>
                </a:custGeom>
                <a:solidFill>
                  <a:srgbClr val="DF213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9072880" y="3077845"/>
            <a:ext cx="566420" cy="566420"/>
            <a:chOff x="14288" y="4532"/>
            <a:chExt cx="892" cy="892"/>
          </a:xfrm>
        </p:grpSpPr>
        <p:sp>
          <p:nvSpPr>
            <p:cNvPr id="38" name="椭圆 37"/>
            <p:cNvSpPr/>
            <p:nvPr/>
          </p:nvSpPr>
          <p:spPr>
            <a:xfrm>
              <a:off x="14288" y="4532"/>
              <a:ext cx="892" cy="8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KSO_Shape"/>
            <p:cNvSpPr>
              <a:spLocks noChangeAspect="1"/>
            </p:cNvSpPr>
            <p:nvPr/>
          </p:nvSpPr>
          <p:spPr bwMode="auto">
            <a:xfrm flipH="1">
              <a:off x="14481" y="4592"/>
              <a:ext cx="505" cy="688"/>
            </a:xfrm>
            <a:custGeom>
              <a:avLst/>
              <a:gdLst>
                <a:gd name="T0" fmla="*/ 659720 w 1122363"/>
                <a:gd name="T1" fmla="*/ 1061049 h 1531938"/>
                <a:gd name="T2" fmla="*/ 657679 w 1122363"/>
                <a:gd name="T3" fmla="*/ 1105186 h 1531938"/>
                <a:gd name="T4" fmla="*/ 613002 w 1122363"/>
                <a:gd name="T5" fmla="*/ 1132121 h 1531938"/>
                <a:gd name="T6" fmla="*/ 496276 w 1122363"/>
                <a:gd name="T7" fmla="*/ 860262 h 1531938"/>
                <a:gd name="T8" fmla="*/ 478065 w 1122363"/>
                <a:gd name="T9" fmla="*/ 820434 h 1531938"/>
                <a:gd name="T10" fmla="*/ 495593 w 1122363"/>
                <a:gd name="T11" fmla="*/ 792738 h 1531938"/>
                <a:gd name="T12" fmla="*/ 513236 w 1122363"/>
                <a:gd name="T13" fmla="*/ 692440 h 1531938"/>
                <a:gd name="T14" fmla="*/ 428226 w 1122363"/>
                <a:gd name="T15" fmla="*/ 723969 h 1531938"/>
                <a:gd name="T16" fmla="*/ 379486 w 1122363"/>
                <a:gd name="T17" fmla="*/ 771377 h 1531938"/>
                <a:gd name="T18" fmla="*/ 359537 w 1122363"/>
                <a:gd name="T19" fmla="*/ 859614 h 1531938"/>
                <a:gd name="T20" fmla="*/ 388554 w 1122363"/>
                <a:gd name="T21" fmla="*/ 929250 h 1531938"/>
                <a:gd name="T22" fmla="*/ 452482 w 1122363"/>
                <a:gd name="T23" fmla="*/ 975751 h 1531938"/>
                <a:gd name="T24" fmla="*/ 515503 w 1122363"/>
                <a:gd name="T25" fmla="*/ 1131583 h 1531938"/>
                <a:gd name="T26" fmla="*/ 419611 w 1122363"/>
                <a:gd name="T27" fmla="*/ 1093929 h 1531938"/>
                <a:gd name="T28" fmla="*/ 452255 w 1122363"/>
                <a:gd name="T29" fmla="*/ 1208705 h 1531938"/>
                <a:gd name="T30" fmla="*/ 616608 w 1122363"/>
                <a:gd name="T31" fmla="*/ 1227305 h 1531938"/>
                <a:gd name="T32" fmla="*/ 701392 w 1122363"/>
                <a:gd name="T33" fmla="*/ 1200993 h 1531938"/>
                <a:gd name="T34" fmla="*/ 755799 w 1122363"/>
                <a:gd name="T35" fmla="*/ 1155627 h 1531938"/>
                <a:gd name="T36" fmla="*/ 783682 w 1122363"/>
                <a:gd name="T37" fmla="*/ 1087805 h 1531938"/>
                <a:gd name="T38" fmla="*/ 769174 w 1122363"/>
                <a:gd name="T39" fmla="*/ 1001156 h 1531938"/>
                <a:gd name="T40" fmla="*/ 693004 w 1122363"/>
                <a:gd name="T41" fmla="*/ 932199 h 1531938"/>
                <a:gd name="T42" fmla="*/ 624543 w 1122363"/>
                <a:gd name="T43" fmla="*/ 792018 h 1531938"/>
                <a:gd name="T44" fmla="*/ 756025 w 1122363"/>
                <a:gd name="T45" fmla="*/ 858933 h 1531938"/>
                <a:gd name="T46" fmla="*/ 653106 w 1122363"/>
                <a:gd name="T47" fmla="*/ 698791 h 1531938"/>
                <a:gd name="T48" fmla="*/ 617515 w 1122363"/>
                <a:gd name="T49" fmla="*/ 373743 h 1531938"/>
                <a:gd name="T50" fmla="*/ 768267 w 1122363"/>
                <a:gd name="T51" fmla="*/ 414573 h 1531938"/>
                <a:gd name="T52" fmla="*/ 889095 w 1122363"/>
                <a:gd name="T53" fmla="*/ 508707 h 1531938"/>
                <a:gd name="T54" fmla="*/ 986347 w 1122363"/>
                <a:gd name="T55" fmla="*/ 659549 h 1531938"/>
                <a:gd name="T56" fmla="*/ 1066143 w 1122363"/>
                <a:gd name="T57" fmla="*/ 870048 h 1531938"/>
                <a:gd name="T58" fmla="*/ 1122136 w 1122363"/>
                <a:gd name="T59" fmla="*/ 1120922 h 1531938"/>
                <a:gd name="T60" fmla="*/ 1088812 w 1122363"/>
                <a:gd name="T61" fmla="*/ 1284920 h 1531938"/>
                <a:gd name="T62" fmla="*/ 987253 w 1122363"/>
                <a:gd name="T63" fmla="*/ 1407408 h 1531938"/>
                <a:gd name="T64" fmla="*/ 836275 w 1122363"/>
                <a:gd name="T65" fmla="*/ 1488160 h 1531938"/>
                <a:gd name="T66" fmla="*/ 653786 w 1122363"/>
                <a:gd name="T67" fmla="*/ 1527401 h 1531938"/>
                <a:gd name="T68" fmla="*/ 459056 w 1122363"/>
                <a:gd name="T69" fmla="*/ 1525133 h 1531938"/>
                <a:gd name="T70" fmla="*/ 274754 w 1122363"/>
                <a:gd name="T71" fmla="*/ 1477952 h 1531938"/>
                <a:gd name="T72" fmla="*/ 122868 w 1122363"/>
                <a:gd name="T73" fmla="*/ 1387674 h 1531938"/>
                <a:gd name="T74" fmla="*/ 25163 w 1122363"/>
                <a:gd name="T75" fmla="*/ 1257020 h 1531938"/>
                <a:gd name="T76" fmla="*/ 2947 w 1122363"/>
                <a:gd name="T77" fmla="*/ 1087805 h 1531938"/>
                <a:gd name="T78" fmla="*/ 101785 w 1122363"/>
                <a:gd name="T79" fmla="*/ 770469 h 1531938"/>
                <a:gd name="T80" fmla="*/ 185436 w 1122363"/>
                <a:gd name="T81" fmla="*/ 597625 h 1531938"/>
                <a:gd name="T82" fmla="*/ 291076 w 1122363"/>
                <a:gd name="T83" fmla="*/ 468105 h 1531938"/>
                <a:gd name="T84" fmla="*/ 429359 w 1122363"/>
                <a:gd name="T85" fmla="*/ 390529 h 1531938"/>
                <a:gd name="T86" fmla="*/ 479174 w 1122363"/>
                <a:gd name="T87" fmla="*/ 1591 h 1531938"/>
                <a:gd name="T88" fmla="*/ 551894 w 1122363"/>
                <a:gd name="T89" fmla="*/ 29995 h 1531938"/>
                <a:gd name="T90" fmla="*/ 625293 w 1122363"/>
                <a:gd name="T91" fmla="*/ 25905 h 1531938"/>
                <a:gd name="T92" fmla="*/ 709340 w 1122363"/>
                <a:gd name="T93" fmla="*/ 227 h 1531938"/>
                <a:gd name="T94" fmla="*/ 758726 w 1122363"/>
                <a:gd name="T95" fmla="*/ 27496 h 1531938"/>
                <a:gd name="T96" fmla="*/ 796785 w 1122363"/>
                <a:gd name="T97" fmla="*/ 126571 h 1531938"/>
                <a:gd name="T98" fmla="*/ 842547 w 1122363"/>
                <a:gd name="T99" fmla="*/ 132706 h 1531938"/>
                <a:gd name="T100" fmla="*/ 877887 w 1122363"/>
                <a:gd name="T101" fmla="*/ 128389 h 1531938"/>
                <a:gd name="T102" fmla="*/ 854327 w 1122363"/>
                <a:gd name="T103" fmla="*/ 210421 h 1531938"/>
                <a:gd name="T104" fmla="*/ 786364 w 1122363"/>
                <a:gd name="T105" fmla="*/ 279955 h 1531938"/>
                <a:gd name="T106" fmla="*/ 671961 w 1122363"/>
                <a:gd name="T107" fmla="*/ 339492 h 1531938"/>
                <a:gd name="T108" fmla="*/ 528333 w 1122363"/>
                <a:gd name="T109" fmla="*/ 325403 h 1531938"/>
                <a:gd name="T110" fmla="*/ 445646 w 1122363"/>
                <a:gd name="T111" fmla="*/ 337219 h 1531938"/>
                <a:gd name="T112" fmla="*/ 251726 w 1122363"/>
                <a:gd name="T113" fmla="*/ 176563 h 1531938"/>
                <a:gd name="T114" fmla="*/ 329656 w 1122363"/>
                <a:gd name="T115" fmla="*/ 137024 h 1531938"/>
                <a:gd name="T116" fmla="*/ 389916 w 1122363"/>
                <a:gd name="T117" fmla="*/ 127934 h 1531938"/>
                <a:gd name="T118" fmla="*/ 417101 w 1122363"/>
                <a:gd name="T119" fmla="*/ 43857 h 153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rgbClr val="DF2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40503" y="450599"/>
            <a:ext cx="6939280" cy="697341"/>
            <a:chOff x="6096000" y="2061026"/>
            <a:chExt cx="6939280" cy="697341"/>
          </a:xfrm>
        </p:grpSpPr>
        <p:sp>
          <p:nvSpPr>
            <p:cNvPr id="12" name="文本框 11"/>
            <p:cNvSpPr txBox="1"/>
            <p:nvPr/>
          </p:nvSpPr>
          <p:spPr>
            <a:xfrm>
              <a:off x="6096000" y="2061026"/>
              <a:ext cx="6939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zh-CN" sz="2800" b="1" dirty="0">
                  <a:solidFill>
                    <a:schemeClr val="accent2"/>
                  </a:solidFill>
                </a:rPr>
                <a:t>一个公司想要运营的好，必须做好三个管理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096000" y="2482777"/>
              <a:ext cx="506185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Want to run a company of good, three management must be done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713" y="3398461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7580" y="4043680"/>
            <a:ext cx="181800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ea typeface="时尚中黑简体" panose="01010104010101010101" pitchFamily="2" charset="-122"/>
              </a:rPr>
              <a:t>THE  AIM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4713" y="2482009"/>
            <a:ext cx="223456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ea typeface="时尚中黑简体" panose="01010104010101010101" pitchFamily="2" charset="-122"/>
              </a:rPr>
              <a:t>PART 02</a:t>
            </a:r>
            <a:endParaRPr lang="zh-CN" altLang="en-US" sz="4000" b="1" dirty="0">
              <a:solidFill>
                <a:schemeClr val="accent1"/>
              </a:solidFill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14413" y="3294178"/>
            <a:ext cx="709987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047750" y="3021965"/>
            <a:ext cx="10115550" cy="1883410"/>
          </a:xfrm>
          <a:prstGeom prst="rect">
            <a:avLst/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090420" y="3660140"/>
            <a:ext cx="549846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我们要按照十亿估值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融资1亿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740503" y="450599"/>
            <a:ext cx="5061857" cy="697341"/>
            <a:chOff x="6096000" y="2061026"/>
            <a:chExt cx="5061857" cy="697341"/>
          </a:xfrm>
        </p:grpSpPr>
        <p:sp>
          <p:nvSpPr>
            <p:cNvPr id="12" name="文本框 11"/>
            <p:cNvSpPr txBox="1"/>
            <p:nvPr/>
          </p:nvSpPr>
          <p:spPr>
            <a:xfrm>
              <a:off x="6096000" y="2061026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目标：</a:t>
              </a:r>
              <a:r>
                <a:rPr lang="zh-CN" altLang="zh-CN" sz="2800" b="1" dirty="0" smtClean="0">
                  <a:solidFill>
                    <a:schemeClr val="accent2"/>
                  </a:solidFill>
                </a:rPr>
                <a:t>资本</a:t>
              </a:r>
              <a:endParaRPr lang="zh-CN" altLang="zh-CN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96000" y="2482777"/>
              <a:ext cx="506185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ea typeface="时尚中黑简体" panose="01010104010101010101" pitchFamily="2" charset="-122"/>
                  <a:sym typeface="+mn-ea"/>
                </a:rPr>
                <a:t>The aim :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 capital 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8053705" y="2613660"/>
            <a:ext cx="2695575" cy="2664460"/>
          </a:xfrm>
          <a:prstGeom prst="ellipse">
            <a:avLst/>
          </a:prstGeom>
          <a:solidFill>
            <a:srgbClr val="DF21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8745855" y="3103245"/>
            <a:ext cx="1414145" cy="1356995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 descr="e7d195523061f1c0130b9dbad7739bb1411217d9b761251d49627CBFB48DAC31C6542BB0BFC05E821BF38EE4B50BEA5504E3F5828901E0D285A8C8E020128A409CD875634CDBC9AF8CC12A80210E4B42285794FF72671A86D6FA21A0B0F71375CD9AE2FA51EF348C767B05BF90CEC9790A6A53BC91992ED23253AEEE823081E8D6683378158B9B22F8861196D930A793"/>
          <p:cNvCxnSpPr>
            <a:endCxn id="24" idx="0"/>
          </p:cNvCxnSpPr>
          <p:nvPr/>
        </p:nvCxnSpPr>
        <p:spPr>
          <a:xfrm flipH="1">
            <a:off x="3515995" y="2306955"/>
            <a:ext cx="15240" cy="1483995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 descr="e7d195523061f1c0130b9dbad7739bb1411217d9b761251d49627CBFB48DAC31C6542BB0BFC05E821BF38EE4B50BEA5504E3F5828901E0D285A8C8E020128A409CD875634CDBC9AF8CC12A80210E4B42285794FF72671A86D6FA21A0B0F71375CD9AE2FA51EF348C767B05BF90CEC9790A6A53BC91992ED23253AEEE823081E8D6683378158B9B22F8861196D930A793"/>
          <p:cNvCxnSpPr/>
          <p:nvPr/>
        </p:nvCxnSpPr>
        <p:spPr>
          <a:xfrm flipV="1">
            <a:off x="3524885" y="2306320"/>
            <a:ext cx="5332095" cy="9525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本框 20" descr="e7d195523061f1c0130b9dbad7739bb1411217d9b761251d49627CBFB48DAC31C6542BB0BFC05E821BF38EE4B50BEA5504E3F5828901E0D285A8C8E020128A409CD875634CDBC9AF8CC12A80210E4B42285794FF72671A86D6FA21A0B0F71375CD9AE2FA51EF348C767B05BF90CEC9790A6A53BC91992ED23253AEEE823081E8D6683378158B9B22F8861196D930A793"/>
          <p:cNvSpPr txBox="1"/>
          <p:nvPr/>
        </p:nvSpPr>
        <p:spPr>
          <a:xfrm>
            <a:off x="2525459" y="4528185"/>
            <a:ext cx="2077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20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企业管理条件</a:t>
            </a:r>
          </a:p>
        </p:txBody>
      </p:sp>
      <p:sp>
        <p:nvSpPr>
          <p:cNvPr id="23" name="文本框 22" descr="e7d195523061f1c0130b9dbad7739bb1411217d9b761251d49627CBFB48DAC31C6542BB0BFC05E821BF38EE4B50BEA5504E3F5828901E0D285A8C8E020128A409CD875634CDBC9AF8CC12A80210E4B42285794FF72671A86D6FA21A0B0F71375CD9AE2FA51EF348C767B05BF90CEC9790A6A53BC91992ED23253AEEE823081E8D6683378158B9B22F8861196D930A793"/>
          <p:cNvSpPr txBox="1"/>
          <p:nvPr/>
        </p:nvSpPr>
        <p:spPr>
          <a:xfrm>
            <a:off x="8017453" y="4528185"/>
            <a:ext cx="166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02业务条件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8" name="直接连接符 27" descr="e7d195523061f1c0130b9dbad7739bb1411217d9b761251d49627CBFB48DAC31C6542BB0BFC05E821BF38EE4B50BEA5504E3F5828901E0D285A8C8E020128A409CD875634CDBC9AF8CC12A80210E4B42285794FF72671A86D6FA21A0B0F71375CD9AE2FA51EF348C767B05BF90CEC9790A6A53BC91992ED23253AEEE823081E8D6683378158B9B22F8861196D930A793"/>
          <p:cNvCxnSpPr>
            <a:endCxn id="5" idx="0"/>
          </p:cNvCxnSpPr>
          <p:nvPr/>
        </p:nvCxnSpPr>
        <p:spPr>
          <a:xfrm>
            <a:off x="8849360" y="2306955"/>
            <a:ext cx="635" cy="1483995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740503" y="450599"/>
            <a:ext cx="5061857" cy="697341"/>
            <a:chOff x="6096000" y="2061026"/>
            <a:chExt cx="5061857" cy="697341"/>
          </a:xfrm>
        </p:grpSpPr>
        <p:sp>
          <p:nvSpPr>
            <p:cNvPr id="3" name="文本框 2"/>
            <p:cNvSpPr txBox="1"/>
            <p:nvPr/>
          </p:nvSpPr>
          <p:spPr>
            <a:xfrm>
              <a:off x="6096000" y="2061026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 smtClean="0">
                  <a:solidFill>
                    <a:schemeClr val="accent2"/>
                  </a:solidFill>
                </a:rPr>
                <a:t>目标：达成</a:t>
              </a:r>
              <a:r>
                <a:rPr lang="zh-CN" altLang="en-US" sz="2800" b="1" dirty="0">
                  <a:solidFill>
                    <a:schemeClr val="accent2"/>
                  </a:solidFill>
                </a:rPr>
                <a:t>条件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482777"/>
              <a:ext cx="506185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ea typeface="时尚中黑简体" panose="01010104010101010101" pitchFamily="2" charset="-122"/>
                  <a:sym typeface="+mn-ea"/>
                </a:rPr>
                <a:t>The aim  :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condition</a:t>
              </a:r>
            </a:p>
          </p:txBody>
        </p:sp>
      </p:grpSp>
      <p:sp>
        <p:nvSpPr>
          <p:cNvPr id="15" name="椭圆 14" descr="e7d195523061f1c0130b9dbad7739bb1411217d9b761251d49627CBFB48DAC31C6542BB0BFC05E821BF38EE4B50BEA5504E3F5828901E0D285A8C8E020128A409CD875634CDBC9AF8CC12A80210E4B42285794FF72671A86D6FA21A0B0F71375CD9AE2FA51EF348C767B05BF90CEC9790A6A53BC91992ED23253AEEE823081E8D6683378158B9B22F8861196D930A793"/>
          <p:cNvSpPr/>
          <p:nvPr/>
        </p:nvSpPr>
        <p:spPr>
          <a:xfrm>
            <a:off x="5658485" y="1828800"/>
            <a:ext cx="967740" cy="967740"/>
          </a:xfrm>
          <a:prstGeom prst="ellipse">
            <a:avLst/>
          </a:prstGeom>
          <a:solidFill>
            <a:srgbClr val="DF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组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40" y="3790950"/>
            <a:ext cx="1845310" cy="1873885"/>
          </a:xfrm>
          <a:prstGeom prst="rect">
            <a:avLst/>
          </a:prstGeom>
        </p:spPr>
      </p:pic>
      <p:pic>
        <p:nvPicPr>
          <p:cNvPr id="5" name="图片 4" descr="组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40" y="3790950"/>
            <a:ext cx="1845310" cy="1873885"/>
          </a:xfrm>
          <a:prstGeom prst="rect">
            <a:avLst/>
          </a:prstGeom>
        </p:spPr>
      </p:pic>
      <p:sp>
        <p:nvSpPr>
          <p:cNvPr id="14" name="KSO_Shape"/>
          <p:cNvSpPr/>
          <p:nvPr/>
        </p:nvSpPr>
        <p:spPr bwMode="auto">
          <a:xfrm>
            <a:off x="5889625" y="2070735"/>
            <a:ext cx="505460" cy="485140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40503" y="450599"/>
            <a:ext cx="5061857" cy="697341"/>
            <a:chOff x="6096000" y="2061026"/>
            <a:chExt cx="5061857" cy="697341"/>
          </a:xfrm>
        </p:grpSpPr>
        <p:sp>
          <p:nvSpPr>
            <p:cNvPr id="18" name="文本框 17"/>
            <p:cNvSpPr txBox="1"/>
            <p:nvPr/>
          </p:nvSpPr>
          <p:spPr>
            <a:xfrm>
              <a:off x="6096000" y="206102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 smtClean="0">
                  <a:solidFill>
                    <a:schemeClr val="accent2"/>
                  </a:solidFill>
                </a:rPr>
                <a:t>企业管理条件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0" y="2482777"/>
              <a:ext cx="506185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Enterprise management conditions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81835" y="1496060"/>
            <a:ext cx="8227695" cy="4241165"/>
            <a:chOff x="1867" y="2401"/>
            <a:chExt cx="12957" cy="6679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8" y="3686"/>
              <a:ext cx="6147" cy="5395"/>
              <a:chOff x="1062158" y="1800244"/>
              <a:chExt cx="4567683" cy="40089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800990" y="1800244"/>
                <a:ext cx="828851" cy="828986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800990" y="4980242"/>
                <a:ext cx="828851" cy="828986"/>
              </a:xfrm>
              <a:prstGeom prst="rect">
                <a:avLst/>
              </a:prstGeom>
              <a:solidFill>
                <a:srgbClr val="DF2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062158" y="2003787"/>
                <a:ext cx="4402034" cy="3642704"/>
                <a:chOff x="1195509" y="1226156"/>
                <a:chExt cx="3544778" cy="293332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1195509" y="1735396"/>
                  <a:ext cx="1844595" cy="184459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 anchorCtr="1">
                  <a:normAutofit/>
                </a:bodyPr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8" name="连接符: 肘形 16"/>
                <p:cNvCxnSpPr>
                  <a:endCxn id="25" idx="0"/>
                </p:cNvCxnSpPr>
                <p:nvPr/>
              </p:nvCxnSpPr>
              <p:spPr>
                <a:xfrm rot="10800000" flipV="1">
                  <a:off x="2117807" y="1426381"/>
                  <a:ext cx="2050539" cy="309014"/>
                </a:xfrm>
                <a:prstGeom prst="bentConnector2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连接符: 肘形 17"/>
                <p:cNvCxnSpPr>
                  <a:endCxn id="25" idx="4"/>
                </p:cNvCxnSpPr>
                <p:nvPr/>
              </p:nvCxnSpPr>
              <p:spPr>
                <a:xfrm rot="10800000">
                  <a:off x="2117807" y="3579988"/>
                  <a:ext cx="2050539" cy="379261"/>
                </a:xfrm>
                <a:prstGeom prst="bentConnector2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" name="任意多边形: 形状 18"/>
                <p:cNvSpPr/>
                <p:nvPr/>
              </p:nvSpPr>
              <p:spPr bwMode="auto">
                <a:xfrm>
                  <a:off x="4339630" y="1226156"/>
                  <a:ext cx="400657" cy="400452"/>
                </a:xfrm>
                <a:custGeom>
                  <a:avLst/>
                  <a:gdLst>
                    <a:gd name="connsiteX0" fmla="*/ 92075 w 329801"/>
                    <a:gd name="connsiteY0" fmla="*/ 220095 h 329633"/>
                    <a:gd name="connsiteX1" fmla="*/ 92075 w 329801"/>
                    <a:gd name="connsiteY1" fmla="*/ 228033 h 329633"/>
                    <a:gd name="connsiteX2" fmla="*/ 100013 w 329801"/>
                    <a:gd name="connsiteY2" fmla="*/ 228033 h 329633"/>
                    <a:gd name="connsiteX3" fmla="*/ 92075 w 329801"/>
                    <a:gd name="connsiteY3" fmla="*/ 202632 h 329633"/>
                    <a:gd name="connsiteX4" fmla="*/ 92075 w 329801"/>
                    <a:gd name="connsiteY4" fmla="*/ 210570 h 329633"/>
                    <a:gd name="connsiteX5" fmla="*/ 107950 w 329801"/>
                    <a:gd name="connsiteY5" fmla="*/ 228032 h 329633"/>
                    <a:gd name="connsiteX6" fmla="*/ 117475 w 329801"/>
                    <a:gd name="connsiteY6" fmla="*/ 228032 h 329633"/>
                    <a:gd name="connsiteX7" fmla="*/ 92075 w 329801"/>
                    <a:gd name="connsiteY7" fmla="*/ 185170 h 329633"/>
                    <a:gd name="connsiteX8" fmla="*/ 92075 w 329801"/>
                    <a:gd name="connsiteY8" fmla="*/ 194695 h 329633"/>
                    <a:gd name="connsiteX9" fmla="*/ 117475 w 329801"/>
                    <a:gd name="connsiteY9" fmla="*/ 220095 h 329633"/>
                    <a:gd name="connsiteX10" fmla="*/ 117475 w 329801"/>
                    <a:gd name="connsiteY10" fmla="*/ 210570 h 329633"/>
                    <a:gd name="connsiteX11" fmla="*/ 32288 w 329801"/>
                    <a:gd name="connsiteY11" fmla="*/ 177232 h 329633"/>
                    <a:gd name="connsiteX12" fmla="*/ 152400 w 329801"/>
                    <a:gd name="connsiteY12" fmla="*/ 298635 h 329633"/>
                    <a:gd name="connsiteX13" fmla="*/ 149817 w 329801"/>
                    <a:gd name="connsiteY13" fmla="*/ 329632 h 329633"/>
                    <a:gd name="connsiteX14" fmla="*/ 0 w 329801"/>
                    <a:gd name="connsiteY14" fmla="*/ 179815 h 329633"/>
                    <a:gd name="connsiteX15" fmla="*/ 32288 w 329801"/>
                    <a:gd name="connsiteY15" fmla="*/ 177232 h 329633"/>
                    <a:gd name="connsiteX16" fmla="*/ 92075 w 329801"/>
                    <a:gd name="connsiteY16" fmla="*/ 167707 h 329633"/>
                    <a:gd name="connsiteX17" fmla="*/ 92075 w 329801"/>
                    <a:gd name="connsiteY17" fmla="*/ 177232 h 329633"/>
                    <a:gd name="connsiteX18" fmla="*/ 117475 w 329801"/>
                    <a:gd name="connsiteY18" fmla="*/ 202632 h 329633"/>
                    <a:gd name="connsiteX19" fmla="*/ 117475 w 329801"/>
                    <a:gd name="connsiteY19" fmla="*/ 194695 h 329633"/>
                    <a:gd name="connsiteX20" fmla="*/ 109538 w 329801"/>
                    <a:gd name="connsiteY20" fmla="*/ 161357 h 329633"/>
                    <a:gd name="connsiteX21" fmla="*/ 117476 w 329801"/>
                    <a:gd name="connsiteY21" fmla="*/ 169295 h 329633"/>
                    <a:gd name="connsiteX22" fmla="*/ 117476 w 329801"/>
                    <a:gd name="connsiteY22" fmla="*/ 161357 h 329633"/>
                    <a:gd name="connsiteX23" fmla="*/ 92075 w 329801"/>
                    <a:gd name="connsiteY23" fmla="*/ 161357 h 329633"/>
                    <a:gd name="connsiteX24" fmla="*/ 117475 w 329801"/>
                    <a:gd name="connsiteY24" fmla="*/ 186757 h 329633"/>
                    <a:gd name="connsiteX25" fmla="*/ 117475 w 329801"/>
                    <a:gd name="connsiteY25" fmla="*/ 177232 h 329633"/>
                    <a:gd name="connsiteX26" fmla="*/ 100012 w 329801"/>
                    <a:gd name="connsiteY26" fmla="*/ 161357 h 329633"/>
                    <a:gd name="connsiteX27" fmla="*/ 86111 w 329801"/>
                    <a:gd name="connsiteY27" fmla="*/ 150245 h 329633"/>
                    <a:gd name="connsiteX28" fmla="*/ 123439 w 329801"/>
                    <a:gd name="connsiteY28" fmla="*/ 150245 h 329633"/>
                    <a:gd name="connsiteX29" fmla="*/ 128588 w 329801"/>
                    <a:gd name="connsiteY29" fmla="*/ 155381 h 329633"/>
                    <a:gd name="connsiteX30" fmla="*/ 128588 w 329801"/>
                    <a:gd name="connsiteY30" fmla="*/ 232422 h 329633"/>
                    <a:gd name="connsiteX31" fmla="*/ 123439 w 329801"/>
                    <a:gd name="connsiteY31" fmla="*/ 237558 h 329633"/>
                    <a:gd name="connsiteX32" fmla="*/ 86111 w 329801"/>
                    <a:gd name="connsiteY32" fmla="*/ 237558 h 329633"/>
                    <a:gd name="connsiteX33" fmla="*/ 80963 w 329801"/>
                    <a:gd name="connsiteY33" fmla="*/ 232422 h 329633"/>
                    <a:gd name="connsiteX34" fmla="*/ 80963 w 329801"/>
                    <a:gd name="connsiteY34" fmla="*/ 155381 h 329633"/>
                    <a:gd name="connsiteX35" fmla="*/ 86111 w 329801"/>
                    <a:gd name="connsiteY35" fmla="*/ 150245 h 329633"/>
                    <a:gd name="connsiteX36" fmla="*/ 327661 w 329801"/>
                    <a:gd name="connsiteY36" fmla="*/ 137545 h 329633"/>
                    <a:gd name="connsiteX37" fmla="*/ 178802 w 329801"/>
                    <a:gd name="connsiteY37" fmla="*/ 329633 h 329633"/>
                    <a:gd name="connsiteX38" fmla="*/ 176213 w 329801"/>
                    <a:gd name="connsiteY38" fmla="*/ 297404 h 329633"/>
                    <a:gd name="connsiteX39" fmla="*/ 269412 w 329801"/>
                    <a:gd name="connsiteY39" fmla="*/ 247125 h 329633"/>
                    <a:gd name="connsiteX40" fmla="*/ 295300 w 329801"/>
                    <a:gd name="connsiteY40" fmla="*/ 143991 h 329633"/>
                    <a:gd name="connsiteX41" fmla="*/ 327661 w 329801"/>
                    <a:gd name="connsiteY41" fmla="*/ 137545 h 329633"/>
                    <a:gd name="connsiteX42" fmla="*/ 211138 w 329801"/>
                    <a:gd name="connsiteY42" fmla="*/ 132782 h 329633"/>
                    <a:gd name="connsiteX43" fmla="*/ 211138 w 329801"/>
                    <a:gd name="connsiteY43" fmla="*/ 228032 h 329633"/>
                    <a:gd name="connsiteX44" fmla="*/ 236538 w 329801"/>
                    <a:gd name="connsiteY44" fmla="*/ 228032 h 329633"/>
                    <a:gd name="connsiteX45" fmla="*/ 236538 w 329801"/>
                    <a:gd name="connsiteY45" fmla="*/ 132782 h 329633"/>
                    <a:gd name="connsiteX46" fmla="*/ 203587 w 329801"/>
                    <a:gd name="connsiteY46" fmla="*/ 121670 h 329633"/>
                    <a:gd name="connsiteX47" fmla="*/ 240915 w 329801"/>
                    <a:gd name="connsiteY47" fmla="*/ 121670 h 329633"/>
                    <a:gd name="connsiteX48" fmla="*/ 246063 w 329801"/>
                    <a:gd name="connsiteY48" fmla="*/ 126821 h 329633"/>
                    <a:gd name="connsiteX49" fmla="*/ 246063 w 329801"/>
                    <a:gd name="connsiteY49" fmla="*/ 232407 h 329633"/>
                    <a:gd name="connsiteX50" fmla="*/ 240915 w 329801"/>
                    <a:gd name="connsiteY50" fmla="*/ 237558 h 329633"/>
                    <a:gd name="connsiteX51" fmla="*/ 203587 w 329801"/>
                    <a:gd name="connsiteY51" fmla="*/ 237558 h 329633"/>
                    <a:gd name="connsiteX52" fmla="*/ 198438 w 329801"/>
                    <a:gd name="connsiteY52" fmla="*/ 232407 h 329633"/>
                    <a:gd name="connsiteX53" fmla="*/ 198438 w 329801"/>
                    <a:gd name="connsiteY53" fmla="*/ 126821 h 329633"/>
                    <a:gd name="connsiteX54" fmla="*/ 203587 w 329801"/>
                    <a:gd name="connsiteY54" fmla="*/ 121670 h 329633"/>
                    <a:gd name="connsiteX55" fmla="*/ 146403 w 329801"/>
                    <a:gd name="connsiteY55" fmla="*/ 78807 h 329633"/>
                    <a:gd name="connsiteX56" fmla="*/ 182211 w 329801"/>
                    <a:gd name="connsiteY56" fmla="*/ 78807 h 329633"/>
                    <a:gd name="connsiteX57" fmla="*/ 187326 w 329801"/>
                    <a:gd name="connsiteY57" fmla="*/ 83970 h 329633"/>
                    <a:gd name="connsiteX58" fmla="*/ 187326 w 329801"/>
                    <a:gd name="connsiteY58" fmla="*/ 232394 h 329633"/>
                    <a:gd name="connsiteX59" fmla="*/ 182211 w 329801"/>
                    <a:gd name="connsiteY59" fmla="*/ 237557 h 329633"/>
                    <a:gd name="connsiteX60" fmla="*/ 146403 w 329801"/>
                    <a:gd name="connsiteY60" fmla="*/ 237557 h 329633"/>
                    <a:gd name="connsiteX61" fmla="*/ 141288 w 329801"/>
                    <a:gd name="connsiteY61" fmla="*/ 232394 h 329633"/>
                    <a:gd name="connsiteX62" fmla="*/ 141288 w 329801"/>
                    <a:gd name="connsiteY62" fmla="*/ 83970 h 329633"/>
                    <a:gd name="connsiteX63" fmla="*/ 146403 w 329801"/>
                    <a:gd name="connsiteY63" fmla="*/ 78807 h 329633"/>
                    <a:gd name="connsiteX64" fmla="*/ 257930 w 329801"/>
                    <a:gd name="connsiteY64" fmla="*/ 31182 h 329633"/>
                    <a:gd name="connsiteX65" fmla="*/ 319088 w 329801"/>
                    <a:gd name="connsiteY65" fmla="*/ 109775 h 329633"/>
                    <a:gd name="connsiteX66" fmla="*/ 287859 w 329801"/>
                    <a:gd name="connsiteY66" fmla="*/ 120082 h 329633"/>
                    <a:gd name="connsiteX67" fmla="*/ 268340 w 329801"/>
                    <a:gd name="connsiteY67" fmla="*/ 85295 h 329633"/>
                    <a:gd name="connsiteX68" fmla="*/ 239713 w 329801"/>
                    <a:gd name="connsiteY68" fmla="*/ 58238 h 329633"/>
                    <a:gd name="connsiteX69" fmla="*/ 257930 w 329801"/>
                    <a:gd name="connsiteY69" fmla="*/ 31182 h 329633"/>
                    <a:gd name="connsiteX70" fmla="*/ 155199 w 329801"/>
                    <a:gd name="connsiteY70" fmla="*/ 194 h 329633"/>
                    <a:gd name="connsiteX71" fmla="*/ 233363 w 329801"/>
                    <a:gd name="connsiteY71" fmla="*/ 15064 h 329633"/>
                    <a:gd name="connsiteX72" fmla="*/ 219181 w 329801"/>
                    <a:gd name="connsiteY72" fmla="*/ 46097 h 329633"/>
                    <a:gd name="connsiteX73" fmla="*/ 32232 w 329801"/>
                    <a:gd name="connsiteY73" fmla="*/ 153420 h 329633"/>
                    <a:gd name="connsiteX74" fmla="*/ 0 w 329801"/>
                    <a:gd name="connsiteY74" fmla="*/ 150834 h 329633"/>
                    <a:gd name="connsiteX75" fmla="*/ 79936 w 329801"/>
                    <a:gd name="connsiteY75" fmla="*/ 24115 h 329633"/>
                    <a:gd name="connsiteX76" fmla="*/ 155199 w 329801"/>
                    <a:gd name="connsiteY76" fmla="*/ 194 h 3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29801" h="329633">
                      <a:moveTo>
                        <a:pt x="92075" y="220095"/>
                      </a:moveTo>
                      <a:lnTo>
                        <a:pt x="92075" y="228033"/>
                      </a:lnTo>
                      <a:lnTo>
                        <a:pt x="100013" y="228033"/>
                      </a:lnTo>
                      <a:close/>
                      <a:moveTo>
                        <a:pt x="92075" y="202632"/>
                      </a:moveTo>
                      <a:lnTo>
                        <a:pt x="92075" y="210570"/>
                      </a:lnTo>
                      <a:lnTo>
                        <a:pt x="107950" y="228032"/>
                      </a:lnTo>
                      <a:lnTo>
                        <a:pt x="117475" y="228032"/>
                      </a:lnTo>
                      <a:close/>
                      <a:moveTo>
                        <a:pt x="92075" y="185170"/>
                      </a:moveTo>
                      <a:lnTo>
                        <a:pt x="92075" y="194695"/>
                      </a:lnTo>
                      <a:lnTo>
                        <a:pt x="117475" y="220095"/>
                      </a:lnTo>
                      <a:lnTo>
                        <a:pt x="117475" y="210570"/>
                      </a:lnTo>
                      <a:close/>
                      <a:moveTo>
                        <a:pt x="32288" y="177232"/>
                      </a:moveTo>
                      <a:cubicBezTo>
                        <a:pt x="43912" y="246974"/>
                        <a:pt x="83949" y="287012"/>
                        <a:pt x="152400" y="298635"/>
                      </a:cubicBezTo>
                      <a:cubicBezTo>
                        <a:pt x="151108" y="308968"/>
                        <a:pt x="151108" y="319300"/>
                        <a:pt x="149817" y="329632"/>
                      </a:cubicBezTo>
                      <a:cubicBezTo>
                        <a:pt x="61993" y="323174"/>
                        <a:pt x="2583" y="246974"/>
                        <a:pt x="0" y="179815"/>
                      </a:cubicBezTo>
                      <a:cubicBezTo>
                        <a:pt x="10332" y="179815"/>
                        <a:pt x="21956" y="178524"/>
                        <a:pt x="32288" y="177232"/>
                      </a:cubicBezTo>
                      <a:close/>
                      <a:moveTo>
                        <a:pt x="92075" y="167707"/>
                      </a:moveTo>
                      <a:lnTo>
                        <a:pt x="92075" y="177232"/>
                      </a:lnTo>
                      <a:lnTo>
                        <a:pt x="117475" y="202632"/>
                      </a:lnTo>
                      <a:lnTo>
                        <a:pt x="117475" y="194695"/>
                      </a:lnTo>
                      <a:close/>
                      <a:moveTo>
                        <a:pt x="109538" y="161357"/>
                      </a:moveTo>
                      <a:lnTo>
                        <a:pt x="117476" y="169295"/>
                      </a:lnTo>
                      <a:lnTo>
                        <a:pt x="117476" y="161357"/>
                      </a:lnTo>
                      <a:close/>
                      <a:moveTo>
                        <a:pt x="92075" y="161357"/>
                      </a:moveTo>
                      <a:lnTo>
                        <a:pt x="117475" y="186757"/>
                      </a:lnTo>
                      <a:lnTo>
                        <a:pt x="117475" y="177232"/>
                      </a:lnTo>
                      <a:lnTo>
                        <a:pt x="100012" y="161357"/>
                      </a:lnTo>
                      <a:close/>
                      <a:moveTo>
                        <a:pt x="86111" y="150245"/>
                      </a:moveTo>
                      <a:lnTo>
                        <a:pt x="123439" y="150245"/>
                      </a:lnTo>
                      <a:cubicBezTo>
                        <a:pt x="126013" y="150245"/>
                        <a:pt x="128588" y="152813"/>
                        <a:pt x="128588" y="155381"/>
                      </a:cubicBezTo>
                      <a:cubicBezTo>
                        <a:pt x="128588" y="155381"/>
                        <a:pt x="128588" y="155381"/>
                        <a:pt x="128588" y="232422"/>
                      </a:cubicBezTo>
                      <a:cubicBezTo>
                        <a:pt x="128588" y="236274"/>
                        <a:pt x="126013" y="237558"/>
                        <a:pt x="123439" y="237558"/>
                      </a:cubicBezTo>
                      <a:cubicBezTo>
                        <a:pt x="123439" y="237558"/>
                        <a:pt x="123439" y="237558"/>
                        <a:pt x="86111" y="237558"/>
                      </a:cubicBezTo>
                      <a:cubicBezTo>
                        <a:pt x="83537" y="237558"/>
                        <a:pt x="80963" y="236274"/>
                        <a:pt x="80963" y="232422"/>
                      </a:cubicBezTo>
                      <a:cubicBezTo>
                        <a:pt x="80963" y="232422"/>
                        <a:pt x="80963" y="232422"/>
                        <a:pt x="80963" y="155381"/>
                      </a:cubicBezTo>
                      <a:cubicBezTo>
                        <a:pt x="80963" y="152813"/>
                        <a:pt x="83537" y="150245"/>
                        <a:pt x="86111" y="150245"/>
                      </a:cubicBezTo>
                      <a:close/>
                      <a:moveTo>
                        <a:pt x="327661" y="137545"/>
                      </a:moveTo>
                      <a:cubicBezTo>
                        <a:pt x="344488" y="247125"/>
                        <a:pt x="259056" y="327055"/>
                        <a:pt x="178802" y="329633"/>
                      </a:cubicBezTo>
                      <a:cubicBezTo>
                        <a:pt x="177508" y="319320"/>
                        <a:pt x="177508" y="309006"/>
                        <a:pt x="176213" y="297404"/>
                      </a:cubicBezTo>
                      <a:cubicBezTo>
                        <a:pt x="213752" y="293536"/>
                        <a:pt x="246112" y="276777"/>
                        <a:pt x="269412" y="247125"/>
                      </a:cubicBezTo>
                      <a:cubicBezTo>
                        <a:pt x="292711" y="216185"/>
                        <a:pt x="300478" y="181377"/>
                        <a:pt x="295300" y="143991"/>
                      </a:cubicBezTo>
                      <a:cubicBezTo>
                        <a:pt x="305656" y="141413"/>
                        <a:pt x="316011" y="140123"/>
                        <a:pt x="327661" y="137545"/>
                      </a:cubicBezTo>
                      <a:close/>
                      <a:moveTo>
                        <a:pt x="211138" y="132782"/>
                      </a:moveTo>
                      <a:lnTo>
                        <a:pt x="211138" y="228032"/>
                      </a:lnTo>
                      <a:lnTo>
                        <a:pt x="236538" y="228032"/>
                      </a:lnTo>
                      <a:lnTo>
                        <a:pt x="236538" y="132782"/>
                      </a:lnTo>
                      <a:close/>
                      <a:moveTo>
                        <a:pt x="203587" y="121670"/>
                      </a:moveTo>
                      <a:lnTo>
                        <a:pt x="240915" y="121670"/>
                      </a:lnTo>
                      <a:cubicBezTo>
                        <a:pt x="243489" y="121670"/>
                        <a:pt x="246063" y="124245"/>
                        <a:pt x="246063" y="126821"/>
                      </a:cubicBezTo>
                      <a:cubicBezTo>
                        <a:pt x="246063" y="126821"/>
                        <a:pt x="246063" y="126821"/>
                        <a:pt x="246063" y="232407"/>
                      </a:cubicBezTo>
                      <a:cubicBezTo>
                        <a:pt x="246063" y="236270"/>
                        <a:pt x="243489" y="237558"/>
                        <a:pt x="240915" y="237558"/>
                      </a:cubicBezTo>
                      <a:cubicBezTo>
                        <a:pt x="240915" y="237558"/>
                        <a:pt x="240915" y="237558"/>
                        <a:pt x="203587" y="237558"/>
                      </a:cubicBezTo>
                      <a:cubicBezTo>
                        <a:pt x="201013" y="237558"/>
                        <a:pt x="198438" y="236270"/>
                        <a:pt x="198438" y="232407"/>
                      </a:cubicBezTo>
                      <a:cubicBezTo>
                        <a:pt x="198438" y="232407"/>
                        <a:pt x="198438" y="232407"/>
                        <a:pt x="198438" y="126821"/>
                      </a:cubicBezTo>
                      <a:cubicBezTo>
                        <a:pt x="198438" y="124245"/>
                        <a:pt x="201013" y="121670"/>
                        <a:pt x="203587" y="121670"/>
                      </a:cubicBezTo>
                      <a:close/>
                      <a:moveTo>
                        <a:pt x="146403" y="78807"/>
                      </a:moveTo>
                      <a:lnTo>
                        <a:pt x="182211" y="78807"/>
                      </a:lnTo>
                      <a:cubicBezTo>
                        <a:pt x="186047" y="78807"/>
                        <a:pt x="187326" y="80098"/>
                        <a:pt x="187326" y="83970"/>
                      </a:cubicBezTo>
                      <a:cubicBezTo>
                        <a:pt x="187326" y="83970"/>
                        <a:pt x="187326" y="83970"/>
                        <a:pt x="187326" y="232394"/>
                      </a:cubicBezTo>
                      <a:cubicBezTo>
                        <a:pt x="187326" y="236266"/>
                        <a:pt x="186047" y="237557"/>
                        <a:pt x="182211" y="237557"/>
                      </a:cubicBezTo>
                      <a:cubicBezTo>
                        <a:pt x="182211" y="237557"/>
                        <a:pt x="182211" y="237557"/>
                        <a:pt x="146403" y="237557"/>
                      </a:cubicBezTo>
                      <a:cubicBezTo>
                        <a:pt x="142567" y="237557"/>
                        <a:pt x="141288" y="236266"/>
                        <a:pt x="141288" y="232394"/>
                      </a:cubicBezTo>
                      <a:cubicBezTo>
                        <a:pt x="141288" y="232394"/>
                        <a:pt x="141288" y="232394"/>
                        <a:pt x="141288" y="83970"/>
                      </a:cubicBezTo>
                      <a:cubicBezTo>
                        <a:pt x="141288" y="80098"/>
                        <a:pt x="142567" y="78807"/>
                        <a:pt x="146403" y="78807"/>
                      </a:cubicBezTo>
                      <a:close/>
                      <a:moveTo>
                        <a:pt x="257930" y="31182"/>
                      </a:moveTo>
                      <a:cubicBezTo>
                        <a:pt x="286558" y="51796"/>
                        <a:pt x="306076" y="77565"/>
                        <a:pt x="319088" y="109775"/>
                      </a:cubicBezTo>
                      <a:cubicBezTo>
                        <a:pt x="308678" y="113640"/>
                        <a:pt x="298269" y="117505"/>
                        <a:pt x="287859" y="120082"/>
                      </a:cubicBezTo>
                      <a:cubicBezTo>
                        <a:pt x="282654" y="107198"/>
                        <a:pt x="276148" y="95602"/>
                        <a:pt x="268340" y="85295"/>
                      </a:cubicBezTo>
                      <a:cubicBezTo>
                        <a:pt x="259232" y="74988"/>
                        <a:pt x="250123" y="65969"/>
                        <a:pt x="239713" y="58238"/>
                      </a:cubicBezTo>
                      <a:cubicBezTo>
                        <a:pt x="244918" y="49220"/>
                        <a:pt x="251424" y="40201"/>
                        <a:pt x="257930" y="31182"/>
                      </a:cubicBezTo>
                      <a:close/>
                      <a:moveTo>
                        <a:pt x="155199" y="194"/>
                      </a:moveTo>
                      <a:cubicBezTo>
                        <a:pt x="180825" y="-1099"/>
                        <a:pt x="206933" y="4073"/>
                        <a:pt x="233363" y="15064"/>
                      </a:cubicBezTo>
                      <a:cubicBezTo>
                        <a:pt x="228206" y="25408"/>
                        <a:pt x="224338" y="35753"/>
                        <a:pt x="219181" y="46097"/>
                      </a:cubicBezTo>
                      <a:cubicBezTo>
                        <a:pt x="130219" y="6012"/>
                        <a:pt x="37389" y="69372"/>
                        <a:pt x="32232" y="153420"/>
                      </a:cubicBezTo>
                      <a:cubicBezTo>
                        <a:pt x="21918" y="153420"/>
                        <a:pt x="10314" y="152127"/>
                        <a:pt x="0" y="150834"/>
                      </a:cubicBezTo>
                      <a:cubicBezTo>
                        <a:pt x="6446" y="95233"/>
                        <a:pt x="32232" y="52562"/>
                        <a:pt x="79936" y="24115"/>
                      </a:cubicBezTo>
                      <a:cubicBezTo>
                        <a:pt x="104433" y="9245"/>
                        <a:pt x="129574" y="1487"/>
                        <a:pt x="155199" y="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任意多边形: 形状 19"/>
                <p:cNvSpPr/>
                <p:nvPr/>
              </p:nvSpPr>
              <p:spPr bwMode="auto">
                <a:xfrm>
                  <a:off x="4339630" y="3759024"/>
                  <a:ext cx="400657" cy="400452"/>
                </a:xfrm>
                <a:custGeom>
                  <a:avLst/>
                  <a:gdLst>
                    <a:gd name="connsiteX0" fmla="*/ 92075 w 329801"/>
                    <a:gd name="connsiteY0" fmla="*/ 220095 h 329633"/>
                    <a:gd name="connsiteX1" fmla="*/ 92075 w 329801"/>
                    <a:gd name="connsiteY1" fmla="*/ 228033 h 329633"/>
                    <a:gd name="connsiteX2" fmla="*/ 100013 w 329801"/>
                    <a:gd name="connsiteY2" fmla="*/ 228033 h 329633"/>
                    <a:gd name="connsiteX3" fmla="*/ 92075 w 329801"/>
                    <a:gd name="connsiteY3" fmla="*/ 202632 h 329633"/>
                    <a:gd name="connsiteX4" fmla="*/ 92075 w 329801"/>
                    <a:gd name="connsiteY4" fmla="*/ 210570 h 329633"/>
                    <a:gd name="connsiteX5" fmla="*/ 107950 w 329801"/>
                    <a:gd name="connsiteY5" fmla="*/ 228032 h 329633"/>
                    <a:gd name="connsiteX6" fmla="*/ 117475 w 329801"/>
                    <a:gd name="connsiteY6" fmla="*/ 228032 h 329633"/>
                    <a:gd name="connsiteX7" fmla="*/ 92075 w 329801"/>
                    <a:gd name="connsiteY7" fmla="*/ 185170 h 329633"/>
                    <a:gd name="connsiteX8" fmla="*/ 92075 w 329801"/>
                    <a:gd name="connsiteY8" fmla="*/ 194695 h 329633"/>
                    <a:gd name="connsiteX9" fmla="*/ 117475 w 329801"/>
                    <a:gd name="connsiteY9" fmla="*/ 220095 h 329633"/>
                    <a:gd name="connsiteX10" fmla="*/ 117475 w 329801"/>
                    <a:gd name="connsiteY10" fmla="*/ 210570 h 329633"/>
                    <a:gd name="connsiteX11" fmla="*/ 32288 w 329801"/>
                    <a:gd name="connsiteY11" fmla="*/ 177232 h 329633"/>
                    <a:gd name="connsiteX12" fmla="*/ 152400 w 329801"/>
                    <a:gd name="connsiteY12" fmla="*/ 298635 h 329633"/>
                    <a:gd name="connsiteX13" fmla="*/ 149817 w 329801"/>
                    <a:gd name="connsiteY13" fmla="*/ 329632 h 329633"/>
                    <a:gd name="connsiteX14" fmla="*/ 0 w 329801"/>
                    <a:gd name="connsiteY14" fmla="*/ 179815 h 329633"/>
                    <a:gd name="connsiteX15" fmla="*/ 32288 w 329801"/>
                    <a:gd name="connsiteY15" fmla="*/ 177232 h 329633"/>
                    <a:gd name="connsiteX16" fmla="*/ 92075 w 329801"/>
                    <a:gd name="connsiteY16" fmla="*/ 167707 h 329633"/>
                    <a:gd name="connsiteX17" fmla="*/ 92075 w 329801"/>
                    <a:gd name="connsiteY17" fmla="*/ 177232 h 329633"/>
                    <a:gd name="connsiteX18" fmla="*/ 117475 w 329801"/>
                    <a:gd name="connsiteY18" fmla="*/ 202632 h 329633"/>
                    <a:gd name="connsiteX19" fmla="*/ 117475 w 329801"/>
                    <a:gd name="connsiteY19" fmla="*/ 194695 h 329633"/>
                    <a:gd name="connsiteX20" fmla="*/ 109538 w 329801"/>
                    <a:gd name="connsiteY20" fmla="*/ 161357 h 329633"/>
                    <a:gd name="connsiteX21" fmla="*/ 117476 w 329801"/>
                    <a:gd name="connsiteY21" fmla="*/ 169295 h 329633"/>
                    <a:gd name="connsiteX22" fmla="*/ 117476 w 329801"/>
                    <a:gd name="connsiteY22" fmla="*/ 161357 h 329633"/>
                    <a:gd name="connsiteX23" fmla="*/ 92075 w 329801"/>
                    <a:gd name="connsiteY23" fmla="*/ 161357 h 329633"/>
                    <a:gd name="connsiteX24" fmla="*/ 117475 w 329801"/>
                    <a:gd name="connsiteY24" fmla="*/ 186757 h 329633"/>
                    <a:gd name="connsiteX25" fmla="*/ 117475 w 329801"/>
                    <a:gd name="connsiteY25" fmla="*/ 177232 h 329633"/>
                    <a:gd name="connsiteX26" fmla="*/ 100012 w 329801"/>
                    <a:gd name="connsiteY26" fmla="*/ 161357 h 329633"/>
                    <a:gd name="connsiteX27" fmla="*/ 86111 w 329801"/>
                    <a:gd name="connsiteY27" fmla="*/ 150245 h 329633"/>
                    <a:gd name="connsiteX28" fmla="*/ 123439 w 329801"/>
                    <a:gd name="connsiteY28" fmla="*/ 150245 h 329633"/>
                    <a:gd name="connsiteX29" fmla="*/ 128588 w 329801"/>
                    <a:gd name="connsiteY29" fmla="*/ 155381 h 329633"/>
                    <a:gd name="connsiteX30" fmla="*/ 128588 w 329801"/>
                    <a:gd name="connsiteY30" fmla="*/ 232422 h 329633"/>
                    <a:gd name="connsiteX31" fmla="*/ 123439 w 329801"/>
                    <a:gd name="connsiteY31" fmla="*/ 237558 h 329633"/>
                    <a:gd name="connsiteX32" fmla="*/ 86111 w 329801"/>
                    <a:gd name="connsiteY32" fmla="*/ 237558 h 329633"/>
                    <a:gd name="connsiteX33" fmla="*/ 80963 w 329801"/>
                    <a:gd name="connsiteY33" fmla="*/ 232422 h 329633"/>
                    <a:gd name="connsiteX34" fmla="*/ 80963 w 329801"/>
                    <a:gd name="connsiteY34" fmla="*/ 155381 h 329633"/>
                    <a:gd name="connsiteX35" fmla="*/ 86111 w 329801"/>
                    <a:gd name="connsiteY35" fmla="*/ 150245 h 329633"/>
                    <a:gd name="connsiteX36" fmla="*/ 327661 w 329801"/>
                    <a:gd name="connsiteY36" fmla="*/ 137545 h 329633"/>
                    <a:gd name="connsiteX37" fmla="*/ 178802 w 329801"/>
                    <a:gd name="connsiteY37" fmla="*/ 329633 h 329633"/>
                    <a:gd name="connsiteX38" fmla="*/ 176213 w 329801"/>
                    <a:gd name="connsiteY38" fmla="*/ 297404 h 329633"/>
                    <a:gd name="connsiteX39" fmla="*/ 269412 w 329801"/>
                    <a:gd name="connsiteY39" fmla="*/ 247125 h 329633"/>
                    <a:gd name="connsiteX40" fmla="*/ 295300 w 329801"/>
                    <a:gd name="connsiteY40" fmla="*/ 143991 h 329633"/>
                    <a:gd name="connsiteX41" fmla="*/ 327661 w 329801"/>
                    <a:gd name="connsiteY41" fmla="*/ 137545 h 329633"/>
                    <a:gd name="connsiteX42" fmla="*/ 211138 w 329801"/>
                    <a:gd name="connsiteY42" fmla="*/ 132782 h 329633"/>
                    <a:gd name="connsiteX43" fmla="*/ 211138 w 329801"/>
                    <a:gd name="connsiteY43" fmla="*/ 228032 h 329633"/>
                    <a:gd name="connsiteX44" fmla="*/ 236538 w 329801"/>
                    <a:gd name="connsiteY44" fmla="*/ 228032 h 329633"/>
                    <a:gd name="connsiteX45" fmla="*/ 236538 w 329801"/>
                    <a:gd name="connsiteY45" fmla="*/ 132782 h 329633"/>
                    <a:gd name="connsiteX46" fmla="*/ 203587 w 329801"/>
                    <a:gd name="connsiteY46" fmla="*/ 121670 h 329633"/>
                    <a:gd name="connsiteX47" fmla="*/ 240915 w 329801"/>
                    <a:gd name="connsiteY47" fmla="*/ 121670 h 329633"/>
                    <a:gd name="connsiteX48" fmla="*/ 246063 w 329801"/>
                    <a:gd name="connsiteY48" fmla="*/ 126821 h 329633"/>
                    <a:gd name="connsiteX49" fmla="*/ 246063 w 329801"/>
                    <a:gd name="connsiteY49" fmla="*/ 232407 h 329633"/>
                    <a:gd name="connsiteX50" fmla="*/ 240915 w 329801"/>
                    <a:gd name="connsiteY50" fmla="*/ 237558 h 329633"/>
                    <a:gd name="connsiteX51" fmla="*/ 203587 w 329801"/>
                    <a:gd name="connsiteY51" fmla="*/ 237558 h 329633"/>
                    <a:gd name="connsiteX52" fmla="*/ 198438 w 329801"/>
                    <a:gd name="connsiteY52" fmla="*/ 232407 h 329633"/>
                    <a:gd name="connsiteX53" fmla="*/ 198438 w 329801"/>
                    <a:gd name="connsiteY53" fmla="*/ 126821 h 329633"/>
                    <a:gd name="connsiteX54" fmla="*/ 203587 w 329801"/>
                    <a:gd name="connsiteY54" fmla="*/ 121670 h 329633"/>
                    <a:gd name="connsiteX55" fmla="*/ 146403 w 329801"/>
                    <a:gd name="connsiteY55" fmla="*/ 78807 h 329633"/>
                    <a:gd name="connsiteX56" fmla="*/ 182211 w 329801"/>
                    <a:gd name="connsiteY56" fmla="*/ 78807 h 329633"/>
                    <a:gd name="connsiteX57" fmla="*/ 187326 w 329801"/>
                    <a:gd name="connsiteY57" fmla="*/ 83970 h 329633"/>
                    <a:gd name="connsiteX58" fmla="*/ 187326 w 329801"/>
                    <a:gd name="connsiteY58" fmla="*/ 232394 h 329633"/>
                    <a:gd name="connsiteX59" fmla="*/ 182211 w 329801"/>
                    <a:gd name="connsiteY59" fmla="*/ 237557 h 329633"/>
                    <a:gd name="connsiteX60" fmla="*/ 146403 w 329801"/>
                    <a:gd name="connsiteY60" fmla="*/ 237557 h 329633"/>
                    <a:gd name="connsiteX61" fmla="*/ 141288 w 329801"/>
                    <a:gd name="connsiteY61" fmla="*/ 232394 h 329633"/>
                    <a:gd name="connsiteX62" fmla="*/ 141288 w 329801"/>
                    <a:gd name="connsiteY62" fmla="*/ 83970 h 329633"/>
                    <a:gd name="connsiteX63" fmla="*/ 146403 w 329801"/>
                    <a:gd name="connsiteY63" fmla="*/ 78807 h 329633"/>
                    <a:gd name="connsiteX64" fmla="*/ 257930 w 329801"/>
                    <a:gd name="connsiteY64" fmla="*/ 31182 h 329633"/>
                    <a:gd name="connsiteX65" fmla="*/ 319088 w 329801"/>
                    <a:gd name="connsiteY65" fmla="*/ 109775 h 329633"/>
                    <a:gd name="connsiteX66" fmla="*/ 287859 w 329801"/>
                    <a:gd name="connsiteY66" fmla="*/ 120082 h 329633"/>
                    <a:gd name="connsiteX67" fmla="*/ 268340 w 329801"/>
                    <a:gd name="connsiteY67" fmla="*/ 85295 h 329633"/>
                    <a:gd name="connsiteX68" fmla="*/ 239713 w 329801"/>
                    <a:gd name="connsiteY68" fmla="*/ 58238 h 329633"/>
                    <a:gd name="connsiteX69" fmla="*/ 257930 w 329801"/>
                    <a:gd name="connsiteY69" fmla="*/ 31182 h 329633"/>
                    <a:gd name="connsiteX70" fmla="*/ 155199 w 329801"/>
                    <a:gd name="connsiteY70" fmla="*/ 194 h 329633"/>
                    <a:gd name="connsiteX71" fmla="*/ 233363 w 329801"/>
                    <a:gd name="connsiteY71" fmla="*/ 15064 h 329633"/>
                    <a:gd name="connsiteX72" fmla="*/ 219181 w 329801"/>
                    <a:gd name="connsiteY72" fmla="*/ 46097 h 329633"/>
                    <a:gd name="connsiteX73" fmla="*/ 32232 w 329801"/>
                    <a:gd name="connsiteY73" fmla="*/ 153420 h 329633"/>
                    <a:gd name="connsiteX74" fmla="*/ 0 w 329801"/>
                    <a:gd name="connsiteY74" fmla="*/ 150834 h 329633"/>
                    <a:gd name="connsiteX75" fmla="*/ 79936 w 329801"/>
                    <a:gd name="connsiteY75" fmla="*/ 24115 h 329633"/>
                    <a:gd name="connsiteX76" fmla="*/ 155199 w 329801"/>
                    <a:gd name="connsiteY76" fmla="*/ 194 h 3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29801" h="329633">
                      <a:moveTo>
                        <a:pt x="92075" y="220095"/>
                      </a:moveTo>
                      <a:lnTo>
                        <a:pt x="92075" y="228033"/>
                      </a:lnTo>
                      <a:lnTo>
                        <a:pt x="100013" y="228033"/>
                      </a:lnTo>
                      <a:close/>
                      <a:moveTo>
                        <a:pt x="92075" y="202632"/>
                      </a:moveTo>
                      <a:lnTo>
                        <a:pt x="92075" y="210570"/>
                      </a:lnTo>
                      <a:lnTo>
                        <a:pt x="107950" y="228032"/>
                      </a:lnTo>
                      <a:lnTo>
                        <a:pt x="117475" y="228032"/>
                      </a:lnTo>
                      <a:close/>
                      <a:moveTo>
                        <a:pt x="92075" y="185170"/>
                      </a:moveTo>
                      <a:lnTo>
                        <a:pt x="92075" y="194695"/>
                      </a:lnTo>
                      <a:lnTo>
                        <a:pt x="117475" y="220095"/>
                      </a:lnTo>
                      <a:lnTo>
                        <a:pt x="117475" y="210570"/>
                      </a:lnTo>
                      <a:close/>
                      <a:moveTo>
                        <a:pt x="32288" y="177232"/>
                      </a:moveTo>
                      <a:cubicBezTo>
                        <a:pt x="43912" y="246974"/>
                        <a:pt x="83949" y="287012"/>
                        <a:pt x="152400" y="298635"/>
                      </a:cubicBezTo>
                      <a:cubicBezTo>
                        <a:pt x="151108" y="308968"/>
                        <a:pt x="151108" y="319300"/>
                        <a:pt x="149817" y="329632"/>
                      </a:cubicBezTo>
                      <a:cubicBezTo>
                        <a:pt x="61993" y="323174"/>
                        <a:pt x="2583" y="246974"/>
                        <a:pt x="0" y="179815"/>
                      </a:cubicBezTo>
                      <a:cubicBezTo>
                        <a:pt x="10332" y="179815"/>
                        <a:pt x="21956" y="178524"/>
                        <a:pt x="32288" y="177232"/>
                      </a:cubicBezTo>
                      <a:close/>
                      <a:moveTo>
                        <a:pt x="92075" y="167707"/>
                      </a:moveTo>
                      <a:lnTo>
                        <a:pt x="92075" y="177232"/>
                      </a:lnTo>
                      <a:lnTo>
                        <a:pt x="117475" y="202632"/>
                      </a:lnTo>
                      <a:lnTo>
                        <a:pt x="117475" y="194695"/>
                      </a:lnTo>
                      <a:close/>
                      <a:moveTo>
                        <a:pt x="109538" y="161357"/>
                      </a:moveTo>
                      <a:lnTo>
                        <a:pt x="117476" y="169295"/>
                      </a:lnTo>
                      <a:lnTo>
                        <a:pt x="117476" y="161357"/>
                      </a:lnTo>
                      <a:close/>
                      <a:moveTo>
                        <a:pt x="92075" y="161357"/>
                      </a:moveTo>
                      <a:lnTo>
                        <a:pt x="117475" y="186757"/>
                      </a:lnTo>
                      <a:lnTo>
                        <a:pt x="117475" y="177232"/>
                      </a:lnTo>
                      <a:lnTo>
                        <a:pt x="100012" y="161357"/>
                      </a:lnTo>
                      <a:close/>
                      <a:moveTo>
                        <a:pt x="86111" y="150245"/>
                      </a:moveTo>
                      <a:lnTo>
                        <a:pt x="123439" y="150245"/>
                      </a:lnTo>
                      <a:cubicBezTo>
                        <a:pt x="126013" y="150245"/>
                        <a:pt x="128588" y="152813"/>
                        <a:pt x="128588" y="155381"/>
                      </a:cubicBezTo>
                      <a:cubicBezTo>
                        <a:pt x="128588" y="155381"/>
                        <a:pt x="128588" y="155381"/>
                        <a:pt x="128588" y="232422"/>
                      </a:cubicBezTo>
                      <a:cubicBezTo>
                        <a:pt x="128588" y="236274"/>
                        <a:pt x="126013" y="237558"/>
                        <a:pt x="123439" y="237558"/>
                      </a:cubicBezTo>
                      <a:cubicBezTo>
                        <a:pt x="123439" y="237558"/>
                        <a:pt x="123439" y="237558"/>
                        <a:pt x="86111" y="237558"/>
                      </a:cubicBezTo>
                      <a:cubicBezTo>
                        <a:pt x="83537" y="237558"/>
                        <a:pt x="80963" y="236274"/>
                        <a:pt x="80963" y="232422"/>
                      </a:cubicBezTo>
                      <a:cubicBezTo>
                        <a:pt x="80963" y="232422"/>
                        <a:pt x="80963" y="232422"/>
                        <a:pt x="80963" y="155381"/>
                      </a:cubicBezTo>
                      <a:cubicBezTo>
                        <a:pt x="80963" y="152813"/>
                        <a:pt x="83537" y="150245"/>
                        <a:pt x="86111" y="150245"/>
                      </a:cubicBezTo>
                      <a:close/>
                      <a:moveTo>
                        <a:pt x="327661" y="137545"/>
                      </a:moveTo>
                      <a:cubicBezTo>
                        <a:pt x="344488" y="247125"/>
                        <a:pt x="259056" y="327055"/>
                        <a:pt x="178802" y="329633"/>
                      </a:cubicBezTo>
                      <a:cubicBezTo>
                        <a:pt x="177508" y="319320"/>
                        <a:pt x="177508" y="309006"/>
                        <a:pt x="176213" y="297404"/>
                      </a:cubicBezTo>
                      <a:cubicBezTo>
                        <a:pt x="213752" y="293536"/>
                        <a:pt x="246112" y="276777"/>
                        <a:pt x="269412" y="247125"/>
                      </a:cubicBezTo>
                      <a:cubicBezTo>
                        <a:pt x="292711" y="216185"/>
                        <a:pt x="300478" y="181377"/>
                        <a:pt x="295300" y="143991"/>
                      </a:cubicBezTo>
                      <a:cubicBezTo>
                        <a:pt x="305656" y="141413"/>
                        <a:pt x="316011" y="140123"/>
                        <a:pt x="327661" y="137545"/>
                      </a:cubicBezTo>
                      <a:close/>
                      <a:moveTo>
                        <a:pt x="211138" y="132782"/>
                      </a:moveTo>
                      <a:lnTo>
                        <a:pt x="211138" y="228032"/>
                      </a:lnTo>
                      <a:lnTo>
                        <a:pt x="236538" y="228032"/>
                      </a:lnTo>
                      <a:lnTo>
                        <a:pt x="236538" y="132782"/>
                      </a:lnTo>
                      <a:close/>
                      <a:moveTo>
                        <a:pt x="203587" y="121670"/>
                      </a:moveTo>
                      <a:lnTo>
                        <a:pt x="240915" y="121670"/>
                      </a:lnTo>
                      <a:cubicBezTo>
                        <a:pt x="243489" y="121670"/>
                        <a:pt x="246063" y="124245"/>
                        <a:pt x="246063" y="126821"/>
                      </a:cubicBezTo>
                      <a:cubicBezTo>
                        <a:pt x="246063" y="126821"/>
                        <a:pt x="246063" y="126821"/>
                        <a:pt x="246063" y="232407"/>
                      </a:cubicBezTo>
                      <a:cubicBezTo>
                        <a:pt x="246063" y="236270"/>
                        <a:pt x="243489" y="237558"/>
                        <a:pt x="240915" y="237558"/>
                      </a:cubicBezTo>
                      <a:cubicBezTo>
                        <a:pt x="240915" y="237558"/>
                        <a:pt x="240915" y="237558"/>
                        <a:pt x="203587" y="237558"/>
                      </a:cubicBezTo>
                      <a:cubicBezTo>
                        <a:pt x="201013" y="237558"/>
                        <a:pt x="198438" y="236270"/>
                        <a:pt x="198438" y="232407"/>
                      </a:cubicBezTo>
                      <a:cubicBezTo>
                        <a:pt x="198438" y="232407"/>
                        <a:pt x="198438" y="232407"/>
                        <a:pt x="198438" y="126821"/>
                      </a:cubicBezTo>
                      <a:cubicBezTo>
                        <a:pt x="198438" y="124245"/>
                        <a:pt x="201013" y="121670"/>
                        <a:pt x="203587" y="121670"/>
                      </a:cubicBezTo>
                      <a:close/>
                      <a:moveTo>
                        <a:pt x="146403" y="78807"/>
                      </a:moveTo>
                      <a:lnTo>
                        <a:pt x="182211" y="78807"/>
                      </a:lnTo>
                      <a:cubicBezTo>
                        <a:pt x="186047" y="78807"/>
                        <a:pt x="187326" y="80098"/>
                        <a:pt x="187326" y="83970"/>
                      </a:cubicBezTo>
                      <a:cubicBezTo>
                        <a:pt x="187326" y="83970"/>
                        <a:pt x="187326" y="83970"/>
                        <a:pt x="187326" y="232394"/>
                      </a:cubicBezTo>
                      <a:cubicBezTo>
                        <a:pt x="187326" y="236266"/>
                        <a:pt x="186047" y="237557"/>
                        <a:pt x="182211" y="237557"/>
                      </a:cubicBezTo>
                      <a:cubicBezTo>
                        <a:pt x="182211" y="237557"/>
                        <a:pt x="182211" y="237557"/>
                        <a:pt x="146403" y="237557"/>
                      </a:cubicBezTo>
                      <a:cubicBezTo>
                        <a:pt x="142567" y="237557"/>
                        <a:pt x="141288" y="236266"/>
                        <a:pt x="141288" y="232394"/>
                      </a:cubicBezTo>
                      <a:cubicBezTo>
                        <a:pt x="141288" y="232394"/>
                        <a:pt x="141288" y="232394"/>
                        <a:pt x="141288" y="83970"/>
                      </a:cubicBezTo>
                      <a:cubicBezTo>
                        <a:pt x="141288" y="80098"/>
                        <a:pt x="142567" y="78807"/>
                        <a:pt x="146403" y="78807"/>
                      </a:cubicBezTo>
                      <a:close/>
                      <a:moveTo>
                        <a:pt x="257930" y="31182"/>
                      </a:moveTo>
                      <a:cubicBezTo>
                        <a:pt x="286558" y="51796"/>
                        <a:pt x="306076" y="77565"/>
                        <a:pt x="319088" y="109775"/>
                      </a:cubicBezTo>
                      <a:cubicBezTo>
                        <a:pt x="308678" y="113640"/>
                        <a:pt x="298269" y="117505"/>
                        <a:pt x="287859" y="120082"/>
                      </a:cubicBezTo>
                      <a:cubicBezTo>
                        <a:pt x="282654" y="107198"/>
                        <a:pt x="276148" y="95602"/>
                        <a:pt x="268340" y="85295"/>
                      </a:cubicBezTo>
                      <a:cubicBezTo>
                        <a:pt x="259232" y="74988"/>
                        <a:pt x="250123" y="65969"/>
                        <a:pt x="239713" y="58238"/>
                      </a:cubicBezTo>
                      <a:cubicBezTo>
                        <a:pt x="244918" y="49220"/>
                        <a:pt x="251424" y="40201"/>
                        <a:pt x="257930" y="31182"/>
                      </a:cubicBezTo>
                      <a:close/>
                      <a:moveTo>
                        <a:pt x="155199" y="194"/>
                      </a:moveTo>
                      <a:cubicBezTo>
                        <a:pt x="180825" y="-1099"/>
                        <a:pt x="206933" y="4073"/>
                        <a:pt x="233363" y="15064"/>
                      </a:cubicBezTo>
                      <a:cubicBezTo>
                        <a:pt x="228206" y="25408"/>
                        <a:pt x="224338" y="35753"/>
                        <a:pt x="219181" y="46097"/>
                      </a:cubicBezTo>
                      <a:cubicBezTo>
                        <a:pt x="130219" y="6012"/>
                        <a:pt x="37389" y="69372"/>
                        <a:pt x="32232" y="153420"/>
                      </a:cubicBezTo>
                      <a:cubicBezTo>
                        <a:pt x="21918" y="153420"/>
                        <a:pt x="10314" y="152127"/>
                        <a:pt x="0" y="150834"/>
                      </a:cubicBezTo>
                      <a:cubicBezTo>
                        <a:pt x="6446" y="95233"/>
                        <a:pt x="32232" y="52562"/>
                        <a:pt x="79936" y="24115"/>
                      </a:cubicBezTo>
                      <a:cubicBezTo>
                        <a:pt x="104433" y="9245"/>
                        <a:pt x="129574" y="1487"/>
                        <a:pt x="155199" y="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8238" y="3930"/>
              <a:ext cx="3726" cy="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公司人员治理架构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238" y="8193"/>
              <a:ext cx="3726" cy="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公司股权治理架构</a:t>
              </a: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12406" y="2401"/>
              <a:ext cx="2418" cy="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方正兰亭细黑_GBK_M" pitchFamily="2" charset="2"/>
                  <a:sym typeface="Arial" panose="020B0604020202020204" pitchFamily="34" charset="0"/>
                </a:rPr>
                <a:t>高层人员配置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方正兰亭细黑_GBK_M" pitchFamily="2" charset="2"/>
                <a:sym typeface="Arial" panose="020B0604020202020204" pitchFamily="34" charset="0"/>
              </a:endParaRPr>
            </a:p>
            <a:p>
              <a:pPr>
                <a:lnSpc>
                  <a:spcPct val="180000"/>
                </a:lnSpc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方正兰亭细黑_GBK_M" pitchFamily="2" charset="2"/>
                <a:sym typeface="Arial" panose="020B0604020202020204" pitchFamily="34" charset="0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方正兰亭细黑_GBK_M" pitchFamily="2" charset="2"/>
                  <a:sym typeface="Arial" panose="020B0604020202020204" pitchFamily="34" charset="0"/>
                </a:rPr>
                <a:t>中层人员配置</a:t>
              </a:r>
            </a:p>
            <a:p>
              <a:pPr>
                <a:lnSpc>
                  <a:spcPct val="180000"/>
                </a:lnSpc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方正兰亭细黑_GBK_M" pitchFamily="2" charset="2"/>
                <a:sym typeface="Arial" panose="020B0604020202020204" pitchFamily="34" charset="0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方正兰亭细黑_GBK_M" pitchFamily="2" charset="2"/>
                  <a:sym typeface="Arial" panose="020B0604020202020204" pitchFamily="34" charset="0"/>
                </a:rPr>
                <a:t>基层人员配置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819" y="2766"/>
              <a:ext cx="1469" cy="2874"/>
              <a:chOff x="11707" y="2001"/>
              <a:chExt cx="1469" cy="2874"/>
            </a:xfrm>
          </p:grpSpPr>
          <p:cxnSp>
            <p:nvCxnSpPr>
              <p:cNvPr id="27" name="肘形连接符 26"/>
              <p:cNvCxnSpPr/>
              <p:nvPr/>
            </p:nvCxnSpPr>
            <p:spPr>
              <a:xfrm>
                <a:off x="11707" y="3435"/>
                <a:ext cx="1440" cy="1440"/>
              </a:xfrm>
              <a:prstGeom prst="bentConnector3">
                <a:avLst>
                  <a:gd name="adj1" fmla="val 69"/>
                </a:avLst>
              </a:prstGeom>
              <a:ln>
                <a:solidFill>
                  <a:srgbClr val="595959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肘形连接符 39"/>
              <p:cNvCxnSpPr/>
              <p:nvPr/>
            </p:nvCxnSpPr>
            <p:spPr>
              <a:xfrm flipV="1">
                <a:off x="11718" y="2001"/>
                <a:ext cx="1458" cy="1432"/>
              </a:xfrm>
              <a:prstGeom prst="bentConnector3">
                <a:avLst>
                  <a:gd name="adj1" fmla="val -342"/>
                </a:avLst>
              </a:prstGeom>
              <a:ln>
                <a:solidFill>
                  <a:srgbClr val="595959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" name="直接连接符 1"/>
            <p:cNvCxnSpPr/>
            <p:nvPr/>
          </p:nvCxnSpPr>
          <p:spPr>
            <a:xfrm>
              <a:off x="10824" y="4202"/>
              <a:ext cx="1492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图片 23" descr="组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5" y="4898"/>
              <a:ext cx="2906" cy="295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867" y="6009"/>
              <a:ext cx="3283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企 业 管 理 指 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40503" y="450599"/>
            <a:ext cx="5061857" cy="697341"/>
            <a:chOff x="6096000" y="2061026"/>
            <a:chExt cx="5061857" cy="697341"/>
          </a:xfrm>
        </p:grpSpPr>
        <p:sp>
          <p:nvSpPr>
            <p:cNvPr id="18" name="文本框 17"/>
            <p:cNvSpPr txBox="1"/>
            <p:nvPr/>
          </p:nvSpPr>
          <p:spPr>
            <a:xfrm>
              <a:off x="6096000" y="206102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 smtClean="0">
                  <a:solidFill>
                    <a:schemeClr val="accent2"/>
                  </a:solidFill>
                </a:rPr>
                <a:t>股权架构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0" y="2482777"/>
              <a:ext cx="506185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Equity structure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3" y="1703571"/>
            <a:ext cx="6374923" cy="409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40503" y="450599"/>
            <a:ext cx="5061857" cy="697341"/>
            <a:chOff x="6096000" y="2061026"/>
            <a:chExt cx="5061857" cy="697341"/>
          </a:xfrm>
        </p:grpSpPr>
        <p:sp>
          <p:nvSpPr>
            <p:cNvPr id="18" name="文本框 17"/>
            <p:cNvSpPr txBox="1"/>
            <p:nvPr/>
          </p:nvSpPr>
          <p:spPr>
            <a:xfrm>
              <a:off x="6096000" y="206102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800" b="1" dirty="0" smtClean="0">
                  <a:solidFill>
                    <a:schemeClr val="accent2"/>
                  </a:solidFill>
                </a:rPr>
                <a:t>业务条件</a:t>
              </a:r>
              <a:endParaRPr lang="zh-CN" alt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096000" y="2482777"/>
              <a:ext cx="506185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Business condition</a:t>
              </a:r>
            </a:p>
          </p:txBody>
        </p:sp>
      </p:grpSp>
      <p:cxnSp>
        <p:nvCxnSpPr>
          <p:cNvPr id="43" name="肘形连接符 42"/>
          <p:cNvCxnSpPr/>
          <p:nvPr/>
        </p:nvCxnSpPr>
        <p:spPr>
          <a:xfrm>
            <a:off x="6831965" y="2057400"/>
            <a:ext cx="914400" cy="914400"/>
          </a:xfrm>
          <a:prstGeom prst="bentConnector3">
            <a:avLst>
              <a:gd name="adj1" fmla="val 69"/>
            </a:avLst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825490" y="2095500"/>
            <a:ext cx="138430" cy="79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肘形连接符 11"/>
          <p:cNvCxnSpPr/>
          <p:nvPr/>
        </p:nvCxnSpPr>
        <p:spPr>
          <a:xfrm>
            <a:off x="6851015" y="4734560"/>
            <a:ext cx="914400" cy="914400"/>
          </a:xfrm>
          <a:prstGeom prst="bentConnector3">
            <a:avLst>
              <a:gd name="adj1" fmla="val 69"/>
            </a:avLst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54"/>
          <p:cNvSpPr txBox="1"/>
          <p:nvPr/>
        </p:nvSpPr>
        <p:spPr>
          <a:xfrm>
            <a:off x="7798435" y="4464050"/>
            <a:ext cx="2173605" cy="136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1400" kern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公司当前</a:t>
            </a:r>
            <a:r>
              <a:rPr lang="zh-CN" altLang="zh-CN" sz="1400" kern="1600" dirty="0">
                <a:solidFill>
                  <a:srgbClr val="DF21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</a:t>
            </a:r>
            <a:r>
              <a:rPr lang="zh-CN" altLang="zh-CN" sz="1400" kern="1600" dirty="0" smtClean="0">
                <a:solidFill>
                  <a:srgbClr val="DF21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架构</a:t>
            </a:r>
          </a:p>
          <a:p>
            <a:pPr>
              <a:lnSpc>
                <a:spcPct val="18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  <a:cs typeface="方正兰亭细黑_GBK_M" pitchFamily="2" charset="2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zh-CN" altLang="zh-CN" sz="1400" kern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未来</a:t>
            </a:r>
            <a:r>
              <a:rPr lang="zh-CN" altLang="zh-CN" sz="1400" kern="1600" dirty="0">
                <a:solidFill>
                  <a:srgbClr val="DF21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业务架构规划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51015" y="4735830"/>
            <a:ext cx="94742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31460" y="2134235"/>
            <a:ext cx="708025" cy="70866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3" name="组合 2"/>
          <p:cNvGrpSpPr/>
          <p:nvPr/>
        </p:nvGrpSpPr>
        <p:grpSpPr>
          <a:xfrm>
            <a:off x="2136775" y="2489200"/>
            <a:ext cx="3903345" cy="3039110"/>
            <a:chOff x="1978" y="4295"/>
            <a:chExt cx="6147" cy="4786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8" y="4295"/>
              <a:ext cx="6147" cy="4786"/>
              <a:chOff x="1062158" y="2252434"/>
              <a:chExt cx="4567683" cy="355679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800990" y="4980242"/>
                <a:ext cx="828851" cy="828986"/>
              </a:xfrm>
              <a:prstGeom prst="rect">
                <a:avLst/>
              </a:prstGeom>
              <a:solidFill>
                <a:srgbClr val="DF2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062158" y="2252434"/>
                <a:ext cx="3691777" cy="3145408"/>
                <a:chOff x="1195509" y="1426381"/>
                <a:chExt cx="2972837" cy="2532868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1195509" y="1735396"/>
                  <a:ext cx="1844595" cy="184459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 anchorCtr="1">
                  <a:normAutofit/>
                </a:bodyPr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8" name="连接符: 肘形 16"/>
                <p:cNvCxnSpPr>
                  <a:endCxn id="25" idx="0"/>
                </p:cNvCxnSpPr>
                <p:nvPr/>
              </p:nvCxnSpPr>
              <p:spPr>
                <a:xfrm rot="10800000" flipV="1">
                  <a:off x="2117807" y="1426381"/>
                  <a:ext cx="2050539" cy="309014"/>
                </a:xfrm>
                <a:prstGeom prst="bentConnector2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连接符: 肘形 17"/>
                <p:cNvCxnSpPr>
                  <a:endCxn id="25" idx="4"/>
                </p:cNvCxnSpPr>
                <p:nvPr/>
              </p:nvCxnSpPr>
              <p:spPr>
                <a:xfrm rot="10800000">
                  <a:off x="2117807" y="3579988"/>
                  <a:ext cx="2050539" cy="379261"/>
                </a:xfrm>
                <a:prstGeom prst="bentConnector2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4" name="图片 23" descr="组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5" y="4898"/>
              <a:ext cx="2906" cy="295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559" y="6009"/>
              <a:ext cx="1906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业务条件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5" name="Freeform 214"/>
          <p:cNvSpPr>
            <a:spLocks noChangeArrowheads="1"/>
          </p:cNvSpPr>
          <p:nvPr/>
        </p:nvSpPr>
        <p:spPr bwMode="auto">
          <a:xfrm>
            <a:off x="5535295" y="4992370"/>
            <a:ext cx="311785" cy="350520"/>
          </a:xfrm>
          <a:custGeom>
            <a:avLst/>
            <a:gdLst>
              <a:gd name="T0" fmla="*/ 149157 w 545"/>
              <a:gd name="T1" fmla="*/ 131958 h 619"/>
              <a:gd name="T2" fmla="*/ 42720 w 545"/>
              <a:gd name="T3" fmla="*/ 137337 h 619"/>
              <a:gd name="T4" fmla="*/ 149157 w 545"/>
              <a:gd name="T5" fmla="*/ 147736 h 619"/>
              <a:gd name="T6" fmla="*/ 149157 w 545"/>
              <a:gd name="T7" fmla="*/ 131958 h 619"/>
              <a:gd name="T8" fmla="*/ 149157 w 545"/>
              <a:gd name="T9" fmla="*/ 168892 h 619"/>
              <a:gd name="T10" fmla="*/ 42720 w 545"/>
              <a:gd name="T11" fmla="*/ 174271 h 619"/>
              <a:gd name="T12" fmla="*/ 149157 w 545"/>
              <a:gd name="T13" fmla="*/ 179649 h 619"/>
              <a:gd name="T14" fmla="*/ 149157 w 545"/>
              <a:gd name="T15" fmla="*/ 168892 h 619"/>
              <a:gd name="T16" fmla="*/ 170517 w 545"/>
              <a:gd name="T17" fmla="*/ 26535 h 619"/>
              <a:gd name="T18" fmla="*/ 149157 w 545"/>
              <a:gd name="T19" fmla="*/ 10399 h 619"/>
              <a:gd name="T20" fmla="*/ 95938 w 545"/>
              <a:gd name="T21" fmla="*/ 0 h 619"/>
              <a:gd name="T22" fmla="*/ 47788 w 545"/>
              <a:gd name="T23" fmla="*/ 10399 h 619"/>
              <a:gd name="T24" fmla="*/ 26428 w 545"/>
              <a:gd name="T25" fmla="*/ 26535 h 619"/>
              <a:gd name="T26" fmla="*/ 0 w 545"/>
              <a:gd name="T27" fmla="*/ 195427 h 619"/>
              <a:gd name="T28" fmla="*/ 170517 w 545"/>
              <a:gd name="T29" fmla="*/ 221603 h 619"/>
              <a:gd name="T30" fmla="*/ 196945 w 545"/>
              <a:gd name="T31" fmla="*/ 52711 h 619"/>
              <a:gd name="T32" fmla="*/ 64080 w 545"/>
              <a:gd name="T33" fmla="*/ 26535 h 619"/>
              <a:gd name="T34" fmla="*/ 80009 w 545"/>
              <a:gd name="T35" fmla="*/ 26535 h 619"/>
              <a:gd name="T36" fmla="*/ 117298 w 545"/>
              <a:gd name="T37" fmla="*/ 26535 h 619"/>
              <a:gd name="T38" fmla="*/ 133227 w 545"/>
              <a:gd name="T39" fmla="*/ 52711 h 619"/>
              <a:gd name="T40" fmla="*/ 64080 w 545"/>
              <a:gd name="T41" fmla="*/ 26535 h 619"/>
              <a:gd name="T42" fmla="*/ 181016 w 545"/>
              <a:gd name="T43" fmla="*/ 195427 h 619"/>
              <a:gd name="T44" fmla="*/ 26428 w 545"/>
              <a:gd name="T45" fmla="*/ 211205 h 619"/>
              <a:gd name="T46" fmla="*/ 10499 w 545"/>
              <a:gd name="T47" fmla="*/ 52711 h 619"/>
              <a:gd name="T48" fmla="*/ 47788 w 545"/>
              <a:gd name="T49" fmla="*/ 42313 h 619"/>
              <a:gd name="T50" fmla="*/ 149157 w 545"/>
              <a:gd name="T51" fmla="*/ 68848 h 619"/>
              <a:gd name="T52" fmla="*/ 170517 w 545"/>
              <a:gd name="T53" fmla="*/ 42313 h 619"/>
              <a:gd name="T54" fmla="*/ 181016 w 545"/>
              <a:gd name="T55" fmla="*/ 195427 h 619"/>
              <a:gd name="T56" fmla="*/ 149157 w 545"/>
              <a:gd name="T57" fmla="*/ 95024 h 619"/>
              <a:gd name="T58" fmla="*/ 42720 w 545"/>
              <a:gd name="T59" fmla="*/ 105782 h 619"/>
              <a:gd name="T60" fmla="*/ 149157 w 545"/>
              <a:gd name="T61" fmla="*/ 110802 h 619"/>
              <a:gd name="T62" fmla="*/ 149157 w 545"/>
              <a:gd name="T63" fmla="*/ 95024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7" name="KSO_Shape"/>
          <p:cNvSpPr/>
          <p:nvPr/>
        </p:nvSpPr>
        <p:spPr bwMode="auto">
          <a:xfrm>
            <a:off x="5481320" y="2348230"/>
            <a:ext cx="407670" cy="28003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5" name="TextBox 54"/>
          <p:cNvSpPr txBox="1"/>
          <p:nvPr/>
        </p:nvSpPr>
        <p:spPr>
          <a:xfrm>
            <a:off x="7779385" y="1786890"/>
            <a:ext cx="2173605" cy="136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日活</a:t>
            </a:r>
            <a:r>
              <a:rPr lang="en-US" altLang="zh-CN" sz="1400" dirty="0">
                <a:solidFill>
                  <a:srgbClr val="DF21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zh-CN" sz="1400" dirty="0" smtClean="0">
                <a:solidFill>
                  <a:srgbClr val="DF21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endParaRPr lang="zh-CN" altLang="zh-CN" sz="1400" kern="1600" dirty="0" smtClean="0">
              <a:solidFill>
                <a:srgbClr val="DF21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8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  <a:cs typeface="方正兰亭细黑_GBK_M" pitchFamily="2" charset="2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人均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停留时间</a:t>
            </a:r>
            <a:r>
              <a:rPr lang="en-US" altLang="zh-CN" sz="1400" dirty="0">
                <a:solidFill>
                  <a:srgbClr val="DF21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30min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831965" y="2058670"/>
            <a:ext cx="94742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54"/>
          <p:cNvSpPr txBox="1"/>
          <p:nvPr/>
        </p:nvSpPr>
        <p:spPr>
          <a:xfrm>
            <a:off x="6174740" y="2230120"/>
            <a:ext cx="627380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指标</a:t>
            </a:r>
          </a:p>
        </p:txBody>
      </p:sp>
      <p:sp>
        <p:nvSpPr>
          <p:cNvPr id="4" name="TextBox 54"/>
          <p:cNvSpPr txBox="1"/>
          <p:nvPr/>
        </p:nvSpPr>
        <p:spPr>
          <a:xfrm>
            <a:off x="6174740" y="4935220"/>
            <a:ext cx="627380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架构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1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</TotalTime>
  <Words>373</Words>
  <Application>Microsoft Office PowerPoint</Application>
  <PresentationFormat>宽屏</PresentationFormat>
  <Paragraphs>146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Montserrat</vt:lpstr>
      <vt:lpstr>Poppins Light</vt:lpstr>
      <vt:lpstr>等线</vt:lpstr>
      <vt:lpstr>方正兰亭细黑_GBK_M</vt:lpstr>
      <vt:lpstr>时尚中黑简体</vt:lpstr>
      <vt:lpstr>宋体</vt:lpstr>
      <vt:lpstr>微软雅黑</vt:lpstr>
      <vt:lpstr>Arial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Microsoft</cp:lastModifiedBy>
  <cp:revision>51</cp:revision>
  <dcterms:created xsi:type="dcterms:W3CDTF">2017-09-22T08:16:00Z</dcterms:created>
  <dcterms:modified xsi:type="dcterms:W3CDTF">2018-07-03T01:47:06Z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