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85" r:id="rId2"/>
    <p:sldId id="257" r:id="rId3"/>
    <p:sldId id="258" r:id="rId4"/>
    <p:sldId id="346" r:id="rId5"/>
    <p:sldId id="261" r:id="rId6"/>
    <p:sldId id="288" r:id="rId7"/>
    <p:sldId id="357" r:id="rId8"/>
    <p:sldId id="348" r:id="rId9"/>
    <p:sldId id="349" r:id="rId10"/>
    <p:sldId id="325" r:id="rId11"/>
    <p:sldId id="326" r:id="rId12"/>
    <p:sldId id="282" r:id="rId13"/>
    <p:sldId id="350" r:id="rId14"/>
    <p:sldId id="362" r:id="rId15"/>
    <p:sldId id="315" r:id="rId16"/>
    <p:sldId id="361" r:id="rId17"/>
    <p:sldId id="309" r:id="rId18"/>
    <p:sldId id="311" r:id="rId19"/>
    <p:sldId id="313" r:id="rId20"/>
    <p:sldId id="328" r:id="rId21"/>
    <p:sldId id="317" r:id="rId22"/>
    <p:sldId id="363" r:id="rId23"/>
    <p:sldId id="364" r:id="rId24"/>
    <p:sldId id="329" r:id="rId25"/>
    <p:sldId id="320" r:id="rId26"/>
    <p:sldId id="365" r:id="rId27"/>
    <p:sldId id="366" r:id="rId28"/>
    <p:sldId id="323" r:id="rId29"/>
    <p:sldId id="331" r:id="rId30"/>
    <p:sldId id="334" r:id="rId31"/>
    <p:sldId id="335" r:id="rId32"/>
    <p:sldId id="336" r:id="rId33"/>
    <p:sldId id="337" r:id="rId34"/>
    <p:sldId id="353" r:id="rId35"/>
    <p:sldId id="367" r:id="rId36"/>
    <p:sldId id="339" r:id="rId37"/>
    <p:sldId id="358" r:id="rId38"/>
    <p:sldId id="327" r:id="rId39"/>
    <p:sldId id="340" r:id="rId40"/>
    <p:sldId id="341" r:id="rId41"/>
    <p:sldId id="342" r:id="rId42"/>
    <p:sldId id="368" r:id="rId43"/>
    <p:sldId id="344" r:id="rId44"/>
    <p:sldId id="369" r:id="rId45"/>
    <p:sldId id="356" r:id="rId46"/>
    <p:sldId id="345" r:id="rId47"/>
    <p:sldId id="283" r:id="rId48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主题" id="{5B6018C1-D059-4BFD-A89F-F91E82DA3CA1}">
          <p14:sldIdLst>
            <p14:sldId id="285"/>
            <p14:sldId id="257"/>
          </p14:sldIdLst>
        </p14:section>
        <p14:section name="现状" id="{11F27ECE-F02D-4B43-8CFB-5C6E4AA4BEFF}">
          <p14:sldIdLst>
            <p14:sldId id="258"/>
            <p14:sldId id="346"/>
            <p14:sldId id="261"/>
            <p14:sldId id="288"/>
            <p14:sldId id="357"/>
          </p14:sldIdLst>
        </p14:section>
        <p14:section name="变化" id="{D9B039C1-3527-4FDA-8F15-945BDA574452}">
          <p14:sldIdLst>
            <p14:sldId id="348"/>
            <p14:sldId id="349"/>
            <p14:sldId id="325"/>
            <p14:sldId id="326"/>
          </p14:sldIdLst>
        </p14:section>
        <p14:section name="做什么" id="{7DC61F31-482A-42C3-B6FC-48CD613E6C5F}">
          <p14:sldIdLst>
            <p14:sldId id="282"/>
            <p14:sldId id="350"/>
            <p14:sldId id="362"/>
            <p14:sldId id="315"/>
            <p14:sldId id="361"/>
            <p14:sldId id="309"/>
            <p14:sldId id="311"/>
            <p14:sldId id="313"/>
            <p14:sldId id="328"/>
            <p14:sldId id="317"/>
            <p14:sldId id="363"/>
            <p14:sldId id="364"/>
            <p14:sldId id="329"/>
            <p14:sldId id="320"/>
            <p14:sldId id="365"/>
            <p14:sldId id="366"/>
            <p14:sldId id="323"/>
            <p14:sldId id="331"/>
            <p14:sldId id="334"/>
            <p14:sldId id="335"/>
            <p14:sldId id="336"/>
            <p14:sldId id="337"/>
            <p14:sldId id="353"/>
            <p14:sldId id="367"/>
            <p14:sldId id="339"/>
          </p14:sldIdLst>
        </p14:section>
        <p14:section name="怎么做" id="{DEBFCA41-952E-4614-A075-C2B7963E3E67}">
          <p14:sldIdLst>
            <p14:sldId id="358"/>
            <p14:sldId id="327"/>
            <p14:sldId id="340"/>
            <p14:sldId id="341"/>
            <p14:sldId id="342"/>
            <p14:sldId id="368"/>
            <p14:sldId id="344"/>
            <p14:sldId id="369"/>
            <p14:sldId id="356"/>
            <p14:sldId id="345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7" autoAdjust="0"/>
    <p:restoredTop sz="94241" autoAdjust="0"/>
  </p:normalViewPr>
  <p:slideViewPr>
    <p:cSldViewPr snapToGrid="0" showGuides="1">
      <p:cViewPr varScale="1">
        <p:scale>
          <a:sx n="97" d="100"/>
          <a:sy n="97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36716;&#21270;&#295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36716;&#21270;&#2957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791651840"/>
        <c:axId val="7920518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Sheet1!$D$4</c15:sqref>
                        </c15:formulaRef>
                      </c:ext>
                    </c:extLst>
                    <c:strCache>
                      <c:ptCount val="1"/>
                      <c:pt idx="0">
                        <c:v>推广活跃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Sheet1!$C$5:$C$7</c15:sqref>
                        </c15:formulaRef>
                      </c:ext>
                    </c:extLst>
                    <c:strCache>
                      <c:ptCount val="3"/>
                      <c:pt idx="0">
                        <c:v>GIWIFI</c:v>
                      </c:pt>
                      <c:pt idx="1">
                        <c:v>游戏</c:v>
                      </c:pt>
                      <c:pt idx="2">
                        <c:v>吃瓜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Sheet1!$D$5:$D$7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169206</c:v>
                      </c:pt>
                      <c:pt idx="1">
                        <c:v>1110</c:v>
                      </c:pt>
                      <c:pt idx="2">
                        <c:v>833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Sheet1!$E$4</c15:sqref>
                        </c15:formulaRef>
                      </c:ext>
                    </c:extLst>
                    <c:strCache>
                      <c:ptCount val="1"/>
                      <c:pt idx="0">
                        <c:v>平台活跃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Sheet1!$C$5:$C$7</c15:sqref>
                        </c15:formulaRef>
                      </c:ext>
                    </c:extLst>
                    <c:strCache>
                      <c:ptCount val="3"/>
                      <c:pt idx="0">
                        <c:v>GIWIFI</c:v>
                      </c:pt>
                      <c:pt idx="1">
                        <c:v>游戏</c:v>
                      </c:pt>
                      <c:pt idx="2">
                        <c:v>吃瓜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Sheet1!$E$5:$E$7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3845</c:v>
                      </c:pt>
                      <c:pt idx="1">
                        <c:v>160</c:v>
                      </c:pt>
                      <c:pt idx="2">
                        <c:v>173</c:v>
                      </c:pt>
                    </c:numCache>
                  </c:numRef>
                </c:val>
              </c15:ser>
            </c15:filteredBarSeries>
          </c:ext>
        </c:extLst>
      </c:barChart>
      <c:barChart>
        <c:barDir val="col"/>
        <c:grouping val="stack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转化率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Sheet1!$C$5:$C$7</c:f>
              <c:strCache>
                <c:ptCount val="3"/>
                <c:pt idx="0">
                  <c:v>GIWIFI</c:v>
                </c:pt>
                <c:pt idx="1">
                  <c:v>游戏</c:v>
                </c:pt>
                <c:pt idx="2">
                  <c:v>吃瓜</c:v>
                </c:pt>
              </c:strCache>
            </c:strRef>
          </c:cat>
          <c:val>
            <c:numRef>
              <c:f>Sheet1!$F$5:$F$7</c:f>
              <c:numCache>
                <c:formatCode>0.00%</c:formatCode>
                <c:ptCount val="3"/>
                <c:pt idx="0">
                  <c:v>2.0500000000000001E-2</c:v>
                </c:pt>
                <c:pt idx="1">
                  <c:v>0.14360000000000001</c:v>
                </c:pt>
                <c:pt idx="2">
                  <c:v>0.20810000000000001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792052960"/>
        <c:axId val="792052400"/>
      </c:barChart>
      <c:catAx>
        <c:axId val="7916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2051840"/>
        <c:crosses val="autoZero"/>
        <c:auto val="1"/>
        <c:lblAlgn val="ctr"/>
        <c:lblOffset val="100"/>
        <c:noMultiLvlLbl val="0"/>
      </c:catAx>
      <c:valAx>
        <c:axId val="7920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1651840"/>
        <c:crosses val="autoZero"/>
        <c:crossBetween val="between"/>
      </c:valAx>
      <c:valAx>
        <c:axId val="792052400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792052960"/>
        <c:crosses val="max"/>
        <c:crossBetween val="between"/>
      </c:valAx>
      <c:catAx>
        <c:axId val="792052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20524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792234224"/>
        <c:axId val="7922347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Sheet1!$D$4</c15:sqref>
                        </c15:formulaRef>
                      </c:ext>
                    </c:extLst>
                    <c:strCache>
                      <c:ptCount val="1"/>
                      <c:pt idx="0">
                        <c:v>推广活跃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Sheet1!$C$5:$C$7</c15:sqref>
                        </c15:formulaRef>
                      </c:ext>
                    </c:extLst>
                    <c:strCache>
                      <c:ptCount val="3"/>
                      <c:pt idx="0">
                        <c:v>GIWIFI</c:v>
                      </c:pt>
                      <c:pt idx="1">
                        <c:v>游戏</c:v>
                      </c:pt>
                      <c:pt idx="2">
                        <c:v>吃瓜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Sheet1!$D$5:$D$7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169206</c:v>
                      </c:pt>
                      <c:pt idx="1">
                        <c:v>1110</c:v>
                      </c:pt>
                      <c:pt idx="2">
                        <c:v>833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Sheet1!$E$4</c15:sqref>
                        </c15:formulaRef>
                      </c:ext>
                    </c:extLst>
                    <c:strCache>
                      <c:ptCount val="1"/>
                      <c:pt idx="0">
                        <c:v>平台活跃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Sheet1!$C$5:$C$7</c15:sqref>
                        </c15:formulaRef>
                      </c:ext>
                    </c:extLst>
                    <c:strCache>
                      <c:ptCount val="3"/>
                      <c:pt idx="0">
                        <c:v>GIWIFI</c:v>
                      </c:pt>
                      <c:pt idx="1">
                        <c:v>游戏</c:v>
                      </c:pt>
                      <c:pt idx="2">
                        <c:v>吃瓜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Sheet1!$E$5:$E$7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3845</c:v>
                      </c:pt>
                      <c:pt idx="1">
                        <c:v>160</c:v>
                      </c:pt>
                      <c:pt idx="2">
                        <c:v>173</c:v>
                      </c:pt>
                    </c:numCache>
                  </c:numRef>
                </c:val>
              </c15:ser>
            </c15:filteredBarSeries>
          </c:ext>
        </c:extLst>
      </c:barChart>
      <c:barChart>
        <c:barDir val="col"/>
        <c:grouping val="stacked"/>
        <c:varyColors val="0"/>
        <c:ser>
          <c:idx val="3"/>
          <c:order val="3"/>
          <c:tx>
            <c:strRef>
              <c:f>Sheet1!$F$10</c:f>
              <c:strCache>
                <c:ptCount val="1"/>
                <c:pt idx="0">
                  <c:v>时长（分）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Sheet1!$C$11:$C$13</c:f>
              <c:strCache>
                <c:ptCount val="3"/>
                <c:pt idx="0">
                  <c:v>GIWIFI</c:v>
                </c:pt>
                <c:pt idx="1">
                  <c:v>游戏</c:v>
                </c:pt>
                <c:pt idx="2">
                  <c:v>吃瓜</c:v>
                </c:pt>
              </c:strCache>
            </c:strRef>
          </c:cat>
          <c:val>
            <c:numRef>
              <c:f>Sheet1!$F$11:$F$13</c:f>
              <c:numCache>
                <c:formatCode>General</c:formatCode>
                <c:ptCount val="3"/>
                <c:pt idx="0">
                  <c:v>1.68</c:v>
                </c:pt>
                <c:pt idx="1">
                  <c:v>2.0699999999999998</c:v>
                </c:pt>
                <c:pt idx="2">
                  <c:v>6.27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792235904"/>
        <c:axId val="7922353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Sheet1!$F$4</c15:sqref>
                        </c15:formulaRef>
                      </c:ext>
                    </c:extLst>
                    <c:strCache>
                      <c:ptCount val="1"/>
                      <c:pt idx="0">
                        <c:v>转化率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Sheet1!$C$11:$C$13</c15:sqref>
                        </c15:formulaRef>
                      </c:ext>
                    </c:extLst>
                    <c:strCache>
                      <c:ptCount val="3"/>
                      <c:pt idx="0">
                        <c:v>GIWIFI</c:v>
                      </c:pt>
                      <c:pt idx="1">
                        <c:v>游戏</c:v>
                      </c:pt>
                      <c:pt idx="2">
                        <c:v>吃瓜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Sheet1!$F$5:$F$7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2.0500000000000001E-2</c:v>
                      </c:pt>
                      <c:pt idx="1">
                        <c:v>0.14360000000000001</c:v>
                      </c:pt>
                      <c:pt idx="2">
                        <c:v>0.20810000000000001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9223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2234784"/>
        <c:crosses val="autoZero"/>
        <c:auto val="1"/>
        <c:lblAlgn val="ctr"/>
        <c:lblOffset val="100"/>
        <c:noMultiLvlLbl val="0"/>
      </c:catAx>
      <c:valAx>
        <c:axId val="7922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2234224"/>
        <c:crosses val="autoZero"/>
        <c:crossBetween val="between"/>
      </c:valAx>
      <c:valAx>
        <c:axId val="79223534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792235904"/>
        <c:crosses val="max"/>
        <c:crossBetween val="between"/>
      </c:valAx>
      <c:catAx>
        <c:axId val="79223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22353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013EF-AA46-41D5-93C2-36F7A5EF5D89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4242-42E4-462F-B9A6-468AC33D6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6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02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9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3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9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73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793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9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21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79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17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9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418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25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58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39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29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29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43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672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08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29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399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91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9282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54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6434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637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26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73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17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07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17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3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/>
        </p:blipFill>
        <p:spPr>
          <a:xfrm>
            <a:off x="4419600" y="940460"/>
            <a:ext cx="7772400" cy="59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415"/>
            <a:ext cx="4463844" cy="66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925"/>
            <a:ext cx="6096000" cy="5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600201" y="2085976"/>
            <a:ext cx="3971925" cy="2162175"/>
          </a:xfrm>
          <a:custGeom>
            <a:avLst/>
            <a:gdLst>
              <a:gd name="connsiteX0" fmla="*/ 0 w 3971925"/>
              <a:gd name="connsiteY0" fmla="*/ 0 h 2162175"/>
              <a:gd name="connsiteX1" fmla="*/ 3971925 w 3971925"/>
              <a:gd name="connsiteY1" fmla="*/ 0 h 2162175"/>
              <a:gd name="connsiteX2" fmla="*/ 3971925 w 3971925"/>
              <a:gd name="connsiteY2" fmla="*/ 2162175 h 2162175"/>
              <a:gd name="connsiteX3" fmla="*/ 0 w 3971925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2162175">
                <a:moveTo>
                  <a:pt x="0" y="0"/>
                </a:moveTo>
                <a:lnTo>
                  <a:pt x="3971925" y="0"/>
                </a:lnTo>
                <a:lnTo>
                  <a:pt x="3971925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305550" y="1936268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802126" y="1936268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802126" y="3797182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6305550" y="3797182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698623" y="2746373"/>
            <a:ext cx="2187580" cy="2187580"/>
          </a:xfrm>
          <a:custGeom>
            <a:avLst/>
            <a:gdLst>
              <a:gd name="connsiteX0" fmla="*/ 1093790 w 2187580"/>
              <a:gd name="connsiteY0" fmla="*/ 0 h 2187580"/>
              <a:gd name="connsiteX1" fmla="*/ 2187580 w 2187580"/>
              <a:gd name="connsiteY1" fmla="*/ 1093790 h 2187580"/>
              <a:gd name="connsiteX2" fmla="*/ 1093790 w 2187580"/>
              <a:gd name="connsiteY2" fmla="*/ 2187580 h 2187580"/>
              <a:gd name="connsiteX3" fmla="*/ 0 w 2187580"/>
              <a:gd name="connsiteY3" fmla="*/ 1093790 h 2187580"/>
              <a:gd name="connsiteX4" fmla="*/ 1093790 w 2187580"/>
              <a:gd name="connsiteY4" fmla="*/ 0 h 2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580" h="2187580">
                <a:moveTo>
                  <a:pt x="1093790" y="0"/>
                </a:moveTo>
                <a:cubicBezTo>
                  <a:pt x="1697874" y="0"/>
                  <a:pt x="2187580" y="489706"/>
                  <a:pt x="2187580" y="1093790"/>
                </a:cubicBezTo>
                <a:cubicBezTo>
                  <a:pt x="2187580" y="1697874"/>
                  <a:pt x="1697874" y="2187580"/>
                  <a:pt x="1093790" y="2187580"/>
                </a:cubicBezTo>
                <a:cubicBezTo>
                  <a:pt x="489706" y="2187580"/>
                  <a:pt x="0" y="1697874"/>
                  <a:pt x="0" y="1093790"/>
                </a:cubicBezTo>
                <a:cubicBezTo>
                  <a:pt x="0" y="489706"/>
                  <a:pt x="489706" y="0"/>
                  <a:pt x="10937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5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69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70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130"/>
            <a:ext cx="1557766" cy="1418446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642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  <p:sldLayoutId id="2147483666" r:id="rId6"/>
    <p:sldLayoutId id="2147483670" r:id="rId7"/>
    <p:sldLayoutId id="2147483672" r:id="rId8"/>
    <p:sldLayoutId id="2147483673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01&#20840;&#27665;&#20135;&#21697;&#35814;&#35299;ppt.pptx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05&#26410;&#26469;&#20135;&#21697;&#32467;&#26500;&#22270;.pptx" TargetMode="External"/><Relationship Id="rId2" Type="http://schemas.openxmlformats.org/officeDocument/2006/relationships/hyperlink" Target="&#26410;&#26469;&#20135;&#21697;&#32467;&#26500;&#22270;.ppt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04&#20135;&#21697;&#32467;&#26500;&#30028;&#38754;&#35774;&#35745;&#23637;&#31034;&#22270;.pptx" TargetMode="External"/><Relationship Id="rId4" Type="http://schemas.openxmlformats.org/officeDocument/2006/relationships/hyperlink" Target="&#20135;&#21697;&#32467;&#26500;&#30028;&#38754;&#35774;&#35745;&#23637;&#31034;&#22270;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EF99411-4709-4D85-A7C3-945C4791A054}"/>
              </a:ext>
            </a:extLst>
          </p:cNvPr>
          <p:cNvSpPr txBox="1"/>
          <p:nvPr/>
        </p:nvSpPr>
        <p:spPr>
          <a:xfrm>
            <a:off x="874713" y="233787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全民业务分析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E23FF32-456A-4F58-AE56-14E0C63DA5D7}"/>
              </a:ext>
            </a:extLst>
          </p:cNvPr>
          <p:cNvSpPr txBox="1"/>
          <p:nvPr/>
        </p:nvSpPr>
        <p:spPr>
          <a:xfrm>
            <a:off x="874713" y="3204578"/>
            <a:ext cx="548798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spc="600" dirty="0">
                <a:solidFill>
                  <a:schemeClr val="bg1">
                    <a:lumMod val="65000"/>
                  </a:schemeClr>
                </a:solidFill>
              </a:rPr>
              <a:t>National business analysis</a:t>
            </a:r>
            <a:endParaRPr lang="en-US" altLang="zh-CN" sz="1200" spc="600" dirty="0">
              <a:solidFill>
                <a:schemeClr val="bg1">
                  <a:lumMod val="65000"/>
                </a:schemeClr>
              </a:solidFill>
              <a:ea typeface="时尚中黑简体" panose="01010104010101010101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7D9BB3D-6037-4984-B1C9-6EA6F0733901}"/>
              </a:ext>
            </a:extLst>
          </p:cNvPr>
          <p:cNvGrpSpPr/>
          <p:nvPr/>
        </p:nvGrpSpPr>
        <p:grpSpPr>
          <a:xfrm>
            <a:off x="962272" y="4033039"/>
            <a:ext cx="416937" cy="416934"/>
            <a:chOff x="891974" y="4415843"/>
            <a:chExt cx="450443" cy="450443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9C9DB4BA-54F7-4C0E-AE0C-B1C46DE8FD76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椭圆 39">
              <a:extLst>
                <a:ext uri="{FF2B5EF4-FFF2-40B4-BE49-F238E27FC236}">
                  <a16:creationId xmlns="" xmlns:a16="http://schemas.microsoft.com/office/drawing/2014/main" id="{A2EF981A-E8A3-4B9C-9705-339D975A808A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9BD2F7B-3F77-4C00-A03B-0C17F27D1349}"/>
              </a:ext>
            </a:extLst>
          </p:cNvPr>
          <p:cNvSpPr txBox="1"/>
          <p:nvPr/>
        </p:nvSpPr>
        <p:spPr>
          <a:xfrm>
            <a:off x="1433079" y="41003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汇报人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6373AAE-0444-45F1-A55E-2836D8D88CFA}"/>
              </a:ext>
            </a:extLst>
          </p:cNvPr>
          <p:cNvGrpSpPr/>
          <p:nvPr/>
        </p:nvGrpSpPr>
        <p:grpSpPr>
          <a:xfrm>
            <a:off x="3098437" y="4033039"/>
            <a:ext cx="416937" cy="416934"/>
            <a:chOff x="891974" y="4415843"/>
            <a:chExt cx="450443" cy="450443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CDAA027D-F144-4D14-B4A5-F6916DF57A23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椭圆 44">
              <a:extLst>
                <a:ext uri="{FF2B5EF4-FFF2-40B4-BE49-F238E27FC236}">
                  <a16:creationId xmlns="" xmlns:a16="http://schemas.microsoft.com/office/drawing/2014/main" id="{92A36B17-D0F9-46AC-BA69-068766D94A9C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DE9B6E43-5074-4284-B302-6CCA380E4E3C}"/>
              </a:ext>
            </a:extLst>
          </p:cNvPr>
          <p:cNvSpPr txBox="1"/>
          <p:nvPr/>
        </p:nvSpPr>
        <p:spPr>
          <a:xfrm>
            <a:off x="3569244" y="410031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时间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871139"/>
            <a:ext cx="1531952" cy="32850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519130" y="45204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</a:rPr>
              <a:t>现状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65829" y="45204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</a:rPr>
              <a:t>变化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12528" y="45204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</a:rPr>
              <a:t>做什么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864410" y="45204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 smtClean="0">
                <a:solidFill>
                  <a:schemeClr val="bg2">
                    <a:lumMod val="75000"/>
                  </a:schemeClr>
                </a:solidFill>
              </a:rPr>
              <a:t>怎么做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161377" y="545121"/>
            <a:ext cx="295275" cy="152400"/>
            <a:chOff x="3867150" y="1504950"/>
            <a:chExt cx="295275" cy="152400"/>
          </a:xfrm>
        </p:grpSpPr>
        <p:cxnSp>
          <p:nvCxnSpPr>
            <p:cNvPr id="32" name="直接连接符 31"/>
            <p:cNvCxnSpPr>
              <a:cxnSpLocks/>
            </p:cNvCxnSpPr>
            <p:nvPr/>
          </p:nvCxnSpPr>
          <p:spPr>
            <a:xfrm>
              <a:off x="3867150" y="15049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cxnSpLocks/>
            </p:cNvCxnSpPr>
            <p:nvPr/>
          </p:nvCxnSpPr>
          <p:spPr>
            <a:xfrm>
              <a:off x="3867150" y="15811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cxnSpLocks/>
            </p:cNvCxnSpPr>
            <p:nvPr/>
          </p:nvCxnSpPr>
          <p:spPr>
            <a:xfrm>
              <a:off x="3867150" y="16573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3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6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732087" y="1855987"/>
            <a:ext cx="2050552" cy="405307"/>
            <a:chOff x="1577682" y="1571101"/>
            <a:chExt cx="2050552" cy="405307"/>
          </a:xfrm>
        </p:grpSpPr>
        <p:sp>
          <p:nvSpPr>
            <p:cNvPr id="18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spc="300" dirty="0" smtClean="0">
                  <a:solidFill>
                    <a:schemeClr val="bg1"/>
                  </a:solidFill>
                </a:rPr>
                <a:t>转化率</a:t>
              </a:r>
              <a:endParaRPr lang="zh-CN" altLang="zh-CN" sz="160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21" name="文本框 28"/>
            <p:cNvSpPr txBox="1"/>
            <p:nvPr/>
          </p:nvSpPr>
          <p:spPr>
            <a:xfrm>
              <a:off x="6096000" y="206102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数据分析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文本框 29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data analysis</a:t>
              </a:r>
            </a:p>
          </p:txBody>
        </p:sp>
      </p:grp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938261"/>
              </p:ext>
            </p:extLst>
          </p:nvPr>
        </p:nvGraphicFramePr>
        <p:xfrm>
          <a:off x="1157470" y="2492829"/>
          <a:ext cx="5199787" cy="285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931640"/>
              </p:ext>
            </p:extLst>
          </p:nvPr>
        </p:nvGraphicFramePr>
        <p:xfrm>
          <a:off x="6662057" y="2481944"/>
          <a:ext cx="4637315" cy="286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7993838" y="1822610"/>
            <a:ext cx="2050552" cy="405307"/>
            <a:chOff x="1577682" y="1571101"/>
            <a:chExt cx="2050552" cy="405307"/>
          </a:xfrm>
        </p:grpSpPr>
        <p:sp>
          <p:nvSpPr>
            <p:cNvPr id="12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spc="300" dirty="0" smtClean="0">
                  <a:solidFill>
                    <a:schemeClr val="bg1"/>
                  </a:solidFill>
                </a:rPr>
                <a:t>时长</a:t>
              </a:r>
              <a:endParaRPr lang="zh-CN" altLang="zh-CN" sz="1600" spc="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3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104122" y="1780215"/>
            <a:ext cx="224197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b="1" dirty="0" smtClean="0"/>
              <a:t>1. </a:t>
            </a:r>
            <a:r>
              <a:rPr lang="zh-CN" altLang="zh-CN" b="1" dirty="0" smtClean="0"/>
              <a:t>产品</a:t>
            </a:r>
            <a:r>
              <a:rPr lang="zh-CN" altLang="zh-CN" b="1" dirty="0"/>
              <a:t>定位不同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353735" y="5477887"/>
            <a:ext cx="994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因为产品进行了调整。不管内容运营和用户运营都进行了通盘的调整。在这里不做过多的描述。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104122" y="4974502"/>
            <a:ext cx="224197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en-US" altLang="zh-CN" b="1" dirty="0" smtClean="0"/>
              <a:t>2. </a:t>
            </a:r>
            <a:r>
              <a:rPr lang="zh-CN" altLang="en-US" b="1" dirty="0" smtClean="0"/>
              <a:t>运营层面</a:t>
            </a:r>
            <a:endParaRPr lang="zh-CN" altLang="zh-CN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1294942" y="2309987"/>
            <a:ext cx="9602116" cy="2359715"/>
            <a:chOff x="1105989" y="2309987"/>
            <a:chExt cx="9602116" cy="2359715"/>
          </a:xfrm>
        </p:grpSpPr>
        <p:sp>
          <p:nvSpPr>
            <p:cNvPr id="14" name="矩形 13"/>
            <p:cNvSpPr/>
            <p:nvPr/>
          </p:nvSpPr>
          <p:spPr>
            <a:xfrm>
              <a:off x="1105989" y="2309987"/>
              <a:ext cx="9602116" cy="49683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</a:t>
              </a: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105989" y="2803534"/>
              <a:ext cx="9602116" cy="1785157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</a:t>
              </a: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1105989" y="2309987"/>
              <a:ext cx="4470943" cy="496834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</a:t>
              </a: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105989" y="2803534"/>
              <a:ext cx="4470943" cy="1785157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</a:t>
              </a:r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5916316" y="2991635"/>
              <a:ext cx="432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916316" y="3534384"/>
              <a:ext cx="432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53735" y="2991635"/>
              <a:ext cx="432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78FAE88E-3B1E-4B72-8FE2-CC2C520627F0}"/>
                </a:ext>
              </a:extLst>
            </p:cNvPr>
            <p:cNvSpPr/>
            <p:nvPr/>
          </p:nvSpPr>
          <p:spPr>
            <a:xfrm>
              <a:off x="1258876" y="2404516"/>
              <a:ext cx="2241974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zh-CN" altLang="zh-CN" sz="1400" dirty="0"/>
                <a:t>产品定位不同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78FAE88E-3B1E-4B72-8FE2-CC2C520627F0}"/>
                </a:ext>
              </a:extLst>
            </p:cNvPr>
            <p:cNvSpPr/>
            <p:nvPr/>
          </p:nvSpPr>
          <p:spPr>
            <a:xfrm>
              <a:off x="5801053" y="2404516"/>
              <a:ext cx="4834392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zh-CN" altLang="zh-CN" sz="1400" dirty="0"/>
                <a:t>运营类</a:t>
              </a:r>
              <a:r>
                <a:rPr lang="zh-CN" altLang="zh-CN" sz="1400" dirty="0" smtClean="0"/>
                <a:t>产品</a:t>
              </a:r>
              <a:r>
                <a:rPr lang="en-US" altLang="zh-CN" sz="1400" dirty="0" smtClean="0"/>
                <a:t> </a:t>
              </a:r>
              <a:r>
                <a:rPr lang="zh-CN" altLang="en-US" sz="1400" dirty="0" smtClean="0"/>
                <a:t>（</a:t>
              </a:r>
              <a:r>
                <a:rPr lang="zh-CN" altLang="zh-CN" sz="1400" dirty="0" smtClean="0"/>
                <a:t>仅</a:t>
              </a:r>
              <a:r>
                <a:rPr lang="zh-CN" altLang="zh-CN" sz="1400" dirty="0"/>
                <a:t>以悬浮球为</a:t>
              </a:r>
              <a:r>
                <a:rPr lang="zh-CN" altLang="zh-CN" sz="1400" dirty="0" smtClean="0"/>
                <a:t>例</a:t>
              </a:r>
              <a:r>
                <a:rPr lang="en-US" altLang="zh-CN" sz="1400" dirty="0" smtClean="0"/>
                <a:t>  </a:t>
              </a:r>
              <a:r>
                <a:rPr lang="zh-CN" altLang="zh-CN" sz="1400" dirty="0" smtClean="0"/>
                <a:t>—</a:t>
              </a:r>
              <a:r>
                <a:rPr lang="en-US" altLang="zh-CN" sz="1400" dirty="0" smtClean="0"/>
                <a:t>  </a:t>
              </a:r>
              <a:r>
                <a:rPr lang="zh-CN" altLang="zh-CN" sz="1400" dirty="0" smtClean="0"/>
                <a:t>悬浮</a:t>
              </a:r>
              <a:r>
                <a:rPr lang="zh-CN" altLang="zh-CN" sz="1400" dirty="0"/>
                <a:t>球</a:t>
              </a:r>
              <a:r>
                <a:rPr lang="zh-CN" altLang="zh-CN" sz="1400" dirty="0" smtClean="0"/>
                <a:t>点击率</a:t>
              </a:r>
              <a:r>
                <a:rPr lang="zh-CN" altLang="en-US" sz="1400" dirty="0"/>
                <a:t>）</a:t>
              </a:r>
              <a:endParaRPr lang="zh-CN" altLang="zh-CN" sz="1400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873712" y="2896909"/>
              <a:ext cx="4690013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zh-CN" sz="1400" dirty="0" smtClean="0">
                  <a:solidFill>
                    <a:schemeClr val="bg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过去</a:t>
              </a:r>
              <a:r>
                <a:rPr lang="en-US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 </a:t>
              </a: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由</a:t>
              </a:r>
              <a:r>
                <a:rPr lang="zh-CN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客户在客户端写入代码，服务器不可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配</a:t>
              </a:r>
              <a:endPara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just">
                <a:lnSpc>
                  <a:spcPct val="130000"/>
                </a:lnSpc>
              </a:pPr>
              <a:endPara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zh-CN" sz="1400" dirty="0" smtClean="0">
                  <a:solidFill>
                    <a:schemeClr val="bg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现在</a:t>
              </a:r>
              <a:r>
                <a:rPr lang="en-US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 </a:t>
              </a: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由</a:t>
              </a:r>
              <a:r>
                <a:rPr lang="zh-CN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服务器进行配置，当发现悬浮球点击率下降时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，</a:t>
              </a: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 </a:t>
              </a:r>
              <a:endPara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       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可以</a:t>
              </a:r>
              <a:r>
                <a:rPr lang="zh-CN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随时调换悬浮球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样式而</a:t>
              </a:r>
              <a:r>
                <a:rPr lang="zh-CN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这些调整，背后就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需</a:t>
              </a:r>
              <a:endPara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       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要做</a:t>
              </a:r>
              <a:r>
                <a:rPr lang="zh-CN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一个很复杂</a:t>
              </a:r>
              <a:r>
                <a:rPr lang="zh-CN" altLang="zh-CN" sz="1400" dirty="0">
                  <a:solidFill>
                    <a:schemeClr val="accent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运营辅助系统</a:t>
              </a:r>
              <a:r>
                <a:rPr lang="zh-CN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。</a:t>
              </a:r>
            </a:p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	</a:t>
              </a:r>
              <a:endPara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53735" y="3534384"/>
              <a:ext cx="432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295416" y="2896909"/>
              <a:ext cx="411655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zh-CN" sz="1400" dirty="0" smtClean="0">
                  <a:solidFill>
                    <a:schemeClr val="bg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过去</a:t>
              </a:r>
              <a:r>
                <a:rPr lang="en-US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 </a:t>
              </a: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移动</a:t>
              </a:r>
              <a:r>
                <a:rPr lang="zh-CN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游戏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平台</a:t>
              </a:r>
            </a:p>
            <a:p>
              <a:pPr algn="just">
                <a:lnSpc>
                  <a:spcPct val="130000"/>
                </a:lnSpc>
              </a:pPr>
              <a:endPara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zh-CN" sz="1400" dirty="0" smtClean="0">
                  <a:solidFill>
                    <a:schemeClr val="bg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现在</a:t>
              </a:r>
              <a:r>
                <a:rPr lang="en-US" altLang="zh-CN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 </a:t>
              </a: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产品服务社交平台，游戏仅仅是平台的一</a:t>
              </a:r>
              <a:endPara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      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个品类</a:t>
              </a:r>
              <a:r>
                <a:rPr lang="zh-CN" altLang="en-US" sz="1400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。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因定位的不同，平台的产品功能</a:t>
              </a:r>
              <a:endPara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          </a:t>
              </a:r>
              <a:r>
                <a:rPr lang="zh-CN" altLang="zh-CN" sz="1400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和过去完全不同。</a:t>
              </a:r>
              <a:endPara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24" name="文本框 28"/>
            <p:cNvSpPr txBox="1"/>
            <p:nvPr/>
          </p:nvSpPr>
          <p:spPr>
            <a:xfrm>
              <a:off x="6096000" y="2061026"/>
              <a:ext cx="3615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数据分析 </a:t>
              </a:r>
              <a:r>
                <a:rPr lang="en-US" altLang="zh-CN" sz="2800" b="1" dirty="0" smtClean="0">
                  <a:solidFill>
                    <a:schemeClr val="accent2"/>
                  </a:solidFill>
                </a:rPr>
                <a:t>— </a:t>
              </a:r>
              <a:r>
                <a:rPr lang="zh-CN" altLang="en-US" sz="2800" b="1" dirty="0" smtClean="0">
                  <a:solidFill>
                    <a:schemeClr val="accent2"/>
                  </a:solidFill>
                </a:rPr>
                <a:t>差异原因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文本框 29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/>
                <a:t>Causes of difference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1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A228536-E06C-4246-9921-5981D42A0643}"/>
              </a:ext>
            </a:extLst>
          </p:cNvPr>
          <p:cNvSpPr txBox="1"/>
          <p:nvPr/>
        </p:nvSpPr>
        <p:spPr>
          <a:xfrm>
            <a:off x="874713" y="339846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做什么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41B40FC-AF12-4F69-9B18-F1E03889576A}"/>
              </a:ext>
            </a:extLst>
          </p:cNvPr>
          <p:cNvSpPr txBox="1"/>
          <p:nvPr/>
        </p:nvSpPr>
        <p:spPr>
          <a:xfrm>
            <a:off x="874713" y="2482009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</a:t>
            </a:r>
            <a:r>
              <a:rPr lang="en-US" altLang="zh-CN" sz="4000" b="1" dirty="0" smtClean="0">
                <a:solidFill>
                  <a:schemeClr val="accent1"/>
                </a:solidFill>
                <a:ea typeface="时尚中黑简体" panose="01010104010101010101" pitchFamily="2" charset="-122"/>
              </a:rPr>
              <a:t>03</a:t>
            </a:r>
            <a:endParaRPr lang="zh-CN" altLang="en-US" sz="4000" b="1" dirty="0">
              <a:solidFill>
                <a:schemeClr val="accent1"/>
              </a:solidFill>
              <a:ea typeface="时尚中黑简体" panose="0101010401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172E9323-792A-4A30-8917-B3C88FBE79C9}"/>
              </a:ext>
            </a:extLst>
          </p:cNvPr>
          <p:cNvCxnSpPr>
            <a:cxnSpLocks/>
          </p:cNvCxnSpPr>
          <p:nvPr/>
        </p:nvCxnSpPr>
        <p:spPr>
          <a:xfrm>
            <a:off x="1014413" y="3294178"/>
            <a:ext cx="709987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19579" y="3837114"/>
            <a:ext cx="1969629" cy="574862"/>
            <a:chOff x="5119579" y="3837114"/>
            <a:chExt cx="1969629" cy="574862"/>
          </a:xfrm>
          <a:solidFill>
            <a:schemeClr val="accent1"/>
          </a:solidFill>
        </p:grpSpPr>
        <p:sp>
          <p:nvSpPr>
            <p:cNvPr id="3" name="流程图: 延期 2">
              <a:hlinkClick r:id="rId2" action="ppaction://hlinkpres?slideindex=1&amp;slidetitle="/>
            </p:cNvPr>
            <p:cNvSpPr/>
            <p:nvPr/>
          </p:nvSpPr>
          <p:spPr>
            <a:xfrm>
              <a:off x="6495532" y="3837114"/>
              <a:ext cx="593676" cy="574862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延期 14">
              <a:hlinkClick r:id="rId2" action="ppaction://hlinkpres?slideindex=1&amp;slidetitle="/>
            </p:cNvPr>
            <p:cNvSpPr/>
            <p:nvPr/>
          </p:nvSpPr>
          <p:spPr>
            <a:xfrm flipH="1">
              <a:off x="5119579" y="3837114"/>
              <a:ext cx="593676" cy="574862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hlinkClick r:id="rId2" action="ppaction://hlinkpres?slideindex=1&amp;slidetitle="/>
            </p:cNvPr>
            <p:cNvSpPr/>
            <p:nvPr/>
          </p:nvSpPr>
          <p:spPr>
            <a:xfrm>
              <a:off x="5655314" y="3837114"/>
              <a:ext cx="913780" cy="5748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做什么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what to do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06235" y="2637309"/>
            <a:ext cx="103795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/>
              <a:t>产品服务社交平台</a:t>
            </a:r>
            <a:endParaRPr lang="en-US" altLang="zh-CN" sz="3600" dirty="0" smtClean="0"/>
          </a:p>
        </p:txBody>
      </p:sp>
      <p:sp>
        <p:nvSpPr>
          <p:cNvPr id="14" name="文本框 13"/>
          <p:cNvSpPr txBox="1"/>
          <p:nvPr/>
        </p:nvSpPr>
        <p:spPr>
          <a:xfrm>
            <a:off x="5288344" y="3925245"/>
            <a:ext cx="16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全民产品</a:t>
            </a:r>
            <a:r>
              <a:rPr lang="zh-CN" altLang="en-US" dirty="0" smtClean="0">
                <a:solidFill>
                  <a:schemeClr val="bg1"/>
                </a:solidFill>
              </a:rPr>
              <a:t>详解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9700" y="2360846"/>
            <a:ext cx="937260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/>
              <a:t>以上的文档，已经说清楚，我们要做产品服务社交平台，但大家却不一定百分百</a:t>
            </a:r>
            <a:r>
              <a:rPr lang="zh-CN" altLang="en-US" dirty="0" smtClean="0"/>
              <a:t>清楚</a:t>
            </a:r>
            <a:endParaRPr lang="en-US" altLang="zh-CN" dirty="0" smtClean="0"/>
          </a:p>
        </p:txBody>
      </p:sp>
      <p:grpSp>
        <p:nvGrpSpPr>
          <p:cNvPr id="11" name="组合 10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12" name="文本框 11"/>
            <p:cNvSpPr txBox="1"/>
            <p:nvPr/>
          </p:nvSpPr>
          <p:spPr>
            <a:xfrm>
              <a:off x="6096000" y="206102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做什么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what to do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03788" y="3778414"/>
            <a:ext cx="1969629" cy="574862"/>
            <a:chOff x="2881204" y="3837114"/>
            <a:chExt cx="1969629" cy="574862"/>
          </a:xfrm>
        </p:grpSpPr>
        <p:sp>
          <p:nvSpPr>
            <p:cNvPr id="7" name="流程图: 延期 6">
              <a:hlinkClick r:id="rId2" action="ppaction://hlinkpres?slideindex=1&amp;slidetitle="/>
            </p:cNvPr>
            <p:cNvSpPr/>
            <p:nvPr/>
          </p:nvSpPr>
          <p:spPr>
            <a:xfrm>
              <a:off x="4257157" y="3837114"/>
              <a:ext cx="593676" cy="57486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流程图: 延期 7">
              <a:hlinkClick r:id="rId2" action="ppaction://hlinkpres?slideindex=1&amp;slidetitle="/>
            </p:cNvPr>
            <p:cNvSpPr/>
            <p:nvPr/>
          </p:nvSpPr>
          <p:spPr>
            <a:xfrm flipH="1">
              <a:off x="2881204" y="3837114"/>
              <a:ext cx="593676" cy="57486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6939" y="3837114"/>
              <a:ext cx="913780" cy="57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</a:t>
              </a:r>
              <a:endParaRPr lang="zh-CN" altLang="en-US" dirty="0"/>
            </a:p>
          </p:txBody>
        </p:sp>
        <p:sp>
          <p:nvSpPr>
            <p:cNvPr id="10" name="文本框 9">
              <a:hlinkClick r:id="rId3" action="ppaction://hlinkpres?slideindex=1&amp;slidetitle="/>
            </p:cNvPr>
            <p:cNvSpPr txBox="1"/>
            <p:nvPr/>
          </p:nvSpPr>
          <p:spPr>
            <a:xfrm>
              <a:off x="3049969" y="3925245"/>
              <a:ext cx="1670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未来产品结构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18584" y="3778414"/>
            <a:ext cx="1969629" cy="574862"/>
            <a:chOff x="2881204" y="3837114"/>
            <a:chExt cx="1969629" cy="574862"/>
          </a:xfrm>
        </p:grpSpPr>
        <p:sp>
          <p:nvSpPr>
            <p:cNvPr id="15" name="流程图: 延期 14">
              <a:hlinkClick r:id="rId4" action="ppaction://hlinkpres?slideindex=1&amp;slidetitle="/>
            </p:cNvPr>
            <p:cNvSpPr/>
            <p:nvPr/>
          </p:nvSpPr>
          <p:spPr>
            <a:xfrm>
              <a:off x="4257157" y="3837114"/>
              <a:ext cx="593676" cy="57486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延期 15">
              <a:hlinkClick r:id="rId4" action="ppaction://hlinkpres?slideindex=1&amp;slidetitle="/>
            </p:cNvPr>
            <p:cNvSpPr/>
            <p:nvPr/>
          </p:nvSpPr>
          <p:spPr>
            <a:xfrm flipH="1">
              <a:off x="2881204" y="3837114"/>
              <a:ext cx="593676" cy="57486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hlinkClick r:id="rId4" action="ppaction://hlinkpres?slideindex=1&amp;slidetitle="/>
            </p:cNvPr>
            <p:cNvSpPr/>
            <p:nvPr/>
          </p:nvSpPr>
          <p:spPr>
            <a:xfrm>
              <a:off x="3416939" y="3837114"/>
              <a:ext cx="913780" cy="57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</a:t>
              </a:r>
              <a:endParaRPr lang="zh-CN" altLang="en-US" dirty="0"/>
            </a:p>
          </p:txBody>
        </p:sp>
        <p:sp>
          <p:nvSpPr>
            <p:cNvPr id="18" name="文本框 17">
              <a:hlinkClick r:id="rId5" action="ppaction://hlinkpres?slideindex=1&amp;slidetitle="/>
            </p:cNvPr>
            <p:cNvSpPr txBox="1"/>
            <p:nvPr/>
          </p:nvSpPr>
          <p:spPr>
            <a:xfrm>
              <a:off x="3049969" y="3925245"/>
              <a:ext cx="1670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结构界面设计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4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93305" y="58472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Lato Black" charset="0"/>
              </a:rPr>
              <a:t>前言</a:t>
            </a:r>
            <a:endParaRPr lang="en-US" sz="3200" dirty="0">
              <a:solidFill>
                <a:schemeClr val="tx2"/>
              </a:solidFill>
              <a:latin typeface="+mj-ea"/>
              <a:ea typeface="+mj-ea"/>
              <a:cs typeface="Lato Blac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5140" y="1238821"/>
            <a:ext cx="16017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accent2"/>
                </a:solidFill>
              </a:rPr>
              <a:t>2017</a:t>
            </a:r>
            <a:r>
              <a:rPr lang="zh-CN" altLang="en-US" sz="1200" b="1" dirty="0">
                <a:solidFill>
                  <a:schemeClr val="accent2"/>
                </a:solidFill>
              </a:rPr>
              <a:t>年至今工作总结</a:t>
            </a:r>
            <a:endParaRPr lang="zh-CN" altLang="zh-CN" sz="1200" dirty="0">
              <a:solidFill>
                <a:schemeClr val="tx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805926" y="419100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133518" y="2278744"/>
            <a:ext cx="4073737" cy="537109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80000" rIns="18000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000" spc="3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7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984745" y="4762873"/>
            <a:ext cx="4079660" cy="537109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180000" rIns="18000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0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30617" y="3231485"/>
            <a:ext cx="3480405" cy="17081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从改版的数据上来看，我们的数据相对比之前的老版本来看，也是提升了很多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这一切看起来，还是很美好的嘛。如果我们这样想，那我们就大错特错了。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590831" y="2362632"/>
            <a:ext cx="205055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spc="300" dirty="0" smtClean="0">
                <a:solidFill>
                  <a:schemeClr val="bg1"/>
                </a:solidFill>
              </a:rPr>
              <a:t>数据提升总结</a:t>
            </a:r>
            <a:endParaRPr lang="zh-CN" altLang="zh-CN" spc="3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10830" y="4849774"/>
            <a:ext cx="205055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b="1" spc="300" dirty="0" smtClean="0">
                <a:solidFill>
                  <a:schemeClr val="bg1"/>
                </a:solidFill>
              </a:rPr>
              <a:t>工作总结</a:t>
            </a:r>
            <a:endParaRPr lang="zh-CN" altLang="zh-CN" spc="3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52710" y="2997657"/>
            <a:ext cx="279069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从产品定位、产品规划上来看，是非常清晰的，而且我们自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17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年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11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月底以来，我们确实也是这样执行的。</a:t>
            </a:r>
          </a:p>
        </p:txBody>
      </p:sp>
      <p:pic>
        <p:nvPicPr>
          <p:cNvPr id="22" name="图片占位符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4739406" y="2432769"/>
            <a:ext cx="2713188" cy="2713188"/>
          </a:xfrm>
          <a:custGeom>
            <a:avLst/>
            <a:gdLst>
              <a:gd name="connsiteX0" fmla="*/ 1233714 w 2467428"/>
              <a:gd name="connsiteY0" fmla="*/ 0 h 2467428"/>
              <a:gd name="connsiteX1" fmla="*/ 2467428 w 2467428"/>
              <a:gd name="connsiteY1" fmla="*/ 1233714 h 2467428"/>
              <a:gd name="connsiteX2" fmla="*/ 1233714 w 2467428"/>
              <a:gd name="connsiteY2" fmla="*/ 2467428 h 2467428"/>
              <a:gd name="connsiteX3" fmla="*/ 0 w 2467428"/>
              <a:gd name="connsiteY3" fmla="*/ 1233714 h 2467428"/>
              <a:gd name="connsiteX4" fmla="*/ 1233714 w 2467428"/>
              <a:gd name="connsiteY4" fmla="*/ 0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8" h="2467428">
                <a:moveTo>
                  <a:pt x="1233714" y="0"/>
                </a:moveTo>
                <a:cubicBezTo>
                  <a:pt x="1915075" y="0"/>
                  <a:pt x="2467428" y="552353"/>
                  <a:pt x="2467428" y="1233714"/>
                </a:cubicBezTo>
                <a:cubicBezTo>
                  <a:pt x="2467428" y="1915075"/>
                  <a:pt x="1915075" y="2467428"/>
                  <a:pt x="1233714" y="2467428"/>
                </a:cubicBezTo>
                <a:cubicBezTo>
                  <a:pt x="552353" y="2467428"/>
                  <a:pt x="0" y="1915075"/>
                  <a:pt x="0" y="1233714"/>
                </a:cubicBezTo>
                <a:cubicBezTo>
                  <a:pt x="0" y="552353"/>
                  <a:pt x="552353" y="0"/>
                  <a:pt x="1233714" y="0"/>
                </a:cubicBezTo>
                <a:close/>
              </a:path>
            </a:pathLst>
          </a:custGeom>
        </p:spPr>
      </p:pic>
      <p:sp>
        <p:nvSpPr>
          <p:cNvPr id="25" name="MH_Title_1"/>
          <p:cNvSpPr/>
          <p:nvPr>
            <p:custDataLst>
              <p:tags r:id="rId3"/>
            </p:custDataLst>
          </p:nvPr>
        </p:nvSpPr>
        <p:spPr>
          <a:xfrm>
            <a:off x="4733479" y="2432769"/>
            <a:ext cx="2709242" cy="2711215"/>
          </a:xfrm>
          <a:prstGeom prst="donut">
            <a:avLst>
              <a:gd name="adj" fmla="val 3648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"/>
          <p:cNvSpPr/>
          <p:nvPr/>
        </p:nvSpPr>
        <p:spPr>
          <a:xfrm>
            <a:off x="1066800" y="2098920"/>
            <a:ext cx="4588042" cy="8108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8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4" name="Rectangle 7"/>
          <p:cNvSpPr/>
          <p:nvPr/>
        </p:nvSpPr>
        <p:spPr>
          <a:xfrm>
            <a:off x="1066800" y="3343099"/>
            <a:ext cx="4588042" cy="8108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8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8" name="Rectangle 7"/>
          <p:cNvSpPr/>
          <p:nvPr/>
        </p:nvSpPr>
        <p:spPr>
          <a:xfrm>
            <a:off x="1066800" y="4577219"/>
            <a:ext cx="10005826" cy="6617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8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2" name="Rectangle 7"/>
          <p:cNvSpPr/>
          <p:nvPr/>
        </p:nvSpPr>
        <p:spPr>
          <a:xfrm>
            <a:off x="6484584" y="2100148"/>
            <a:ext cx="4588042" cy="8108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8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6" name="Rectangle 7"/>
          <p:cNvSpPr/>
          <p:nvPr/>
        </p:nvSpPr>
        <p:spPr>
          <a:xfrm>
            <a:off x="6484584" y="3343099"/>
            <a:ext cx="4588042" cy="8108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8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1" name="TextBox 4"/>
          <p:cNvSpPr txBox="1"/>
          <p:nvPr/>
        </p:nvSpPr>
        <p:spPr>
          <a:xfrm>
            <a:off x="1484104" y="2212986"/>
            <a:ext cx="39121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到目前为止，悬浮球成功下发成功率只有</a:t>
            </a:r>
            <a:r>
              <a:rPr lang="en-US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70%</a:t>
            </a:r>
            <a:r>
              <a:rPr lang="zh-CN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。这直接损失</a:t>
            </a:r>
            <a:r>
              <a:rPr lang="en-US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30%</a:t>
            </a:r>
            <a:r>
              <a:rPr lang="zh-CN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的用户。</a:t>
            </a:r>
            <a:endParaRPr lang="en-US" altLang="zh-CN" sz="12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105" name="TextBox 4"/>
          <p:cNvSpPr txBox="1"/>
          <p:nvPr/>
        </p:nvSpPr>
        <p:spPr>
          <a:xfrm>
            <a:off x="1484104" y="3570098"/>
            <a:ext cx="40263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而目前悬浮球的当日点击率在</a:t>
            </a:r>
            <a:r>
              <a:rPr lang="en-US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20%</a:t>
            </a:r>
            <a:r>
              <a:rPr lang="zh-CN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。这直接损失</a:t>
            </a:r>
            <a:r>
              <a:rPr lang="en-US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80%</a:t>
            </a:r>
            <a:r>
              <a:rPr lang="zh-CN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的用户。</a:t>
            </a:r>
            <a:endParaRPr lang="en-US" altLang="zh-CN" sz="12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12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109" name="TextBox 4"/>
          <p:cNvSpPr txBox="1"/>
          <p:nvPr/>
        </p:nvSpPr>
        <p:spPr>
          <a:xfrm>
            <a:off x="1484104" y="4779915"/>
            <a:ext cx="832435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以上步骤都成功，用户进入了红包大厅，这一步又有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80%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的用户，什么都没干，直接点击了返回键或者进入了后台。</a:t>
            </a:r>
          </a:p>
        </p:txBody>
      </p:sp>
      <p:sp>
        <p:nvSpPr>
          <p:cNvPr id="113" name="TextBox 4"/>
          <p:cNvSpPr txBox="1"/>
          <p:nvPr/>
        </p:nvSpPr>
        <p:spPr>
          <a:xfrm>
            <a:off x="6901888" y="2127020"/>
            <a:ext cx="3912127" cy="7571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zh-CN" altLang="zh-CN" sz="12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悬浮球成功展示以后，却经常出现点击无反应的现象，这部分的具体数据是多少，我还没得到具体的数字。但这个情况肯定是存在的。</a:t>
            </a:r>
            <a:endParaRPr lang="en-US" altLang="zh-CN" sz="12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117" name="TextBox 4"/>
          <p:cNvSpPr txBox="1"/>
          <p:nvPr/>
        </p:nvSpPr>
        <p:spPr>
          <a:xfrm>
            <a:off x="6901888" y="3457165"/>
            <a:ext cx="39121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合作伙伴和吃瓜平台进行账号互通，有将近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50%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的设备并没有成功。这直接损失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50%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用户。</a:t>
            </a:r>
            <a:endParaRPr lang="en-US" altLang="zh-CN" sz="1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23" name="Oval 12"/>
          <p:cNvSpPr/>
          <p:nvPr/>
        </p:nvSpPr>
        <p:spPr>
          <a:xfrm>
            <a:off x="851645" y="2313425"/>
            <a:ext cx="417304" cy="41730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4" name="Oval 12"/>
          <p:cNvSpPr/>
          <p:nvPr/>
        </p:nvSpPr>
        <p:spPr>
          <a:xfrm>
            <a:off x="849908" y="3571678"/>
            <a:ext cx="417304" cy="41730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5" name="Oval 12"/>
          <p:cNvSpPr/>
          <p:nvPr/>
        </p:nvSpPr>
        <p:spPr>
          <a:xfrm>
            <a:off x="860203" y="4699434"/>
            <a:ext cx="417304" cy="41730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6" name="Oval 12"/>
          <p:cNvSpPr/>
          <p:nvPr/>
        </p:nvSpPr>
        <p:spPr>
          <a:xfrm>
            <a:off x="6275932" y="2296933"/>
            <a:ext cx="417304" cy="41730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Oval 12"/>
          <p:cNvSpPr/>
          <p:nvPr/>
        </p:nvSpPr>
        <p:spPr>
          <a:xfrm>
            <a:off x="6274195" y="3585118"/>
            <a:ext cx="417304" cy="41730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5193426" y="1421371"/>
            <a:ext cx="1805148" cy="425019"/>
            <a:chOff x="1575858" y="1540064"/>
            <a:chExt cx="2052376" cy="483228"/>
          </a:xfrm>
        </p:grpSpPr>
        <p:sp>
          <p:nvSpPr>
            <p:cNvPr id="130" name="Rectangle: Rounded Corners 54"/>
            <p:cNvSpPr/>
            <p:nvPr/>
          </p:nvSpPr>
          <p:spPr>
            <a:xfrm>
              <a:off x="1575858" y="1540064"/>
              <a:ext cx="2005824" cy="4832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577682" y="1604479"/>
              <a:ext cx="2050552" cy="3499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400" b="1" spc="300" dirty="0">
                  <a:solidFill>
                    <a:schemeClr val="bg1"/>
                  </a:solidFill>
                </a:rPr>
                <a:t>转化率</a:t>
              </a:r>
              <a:r>
                <a:rPr lang="zh-CN" altLang="en-US" sz="1400" b="1" spc="300" dirty="0" smtClean="0">
                  <a:solidFill>
                    <a:schemeClr val="bg1"/>
                  </a:solidFill>
                </a:rPr>
                <a:t>数据分析</a:t>
              </a:r>
              <a:endParaRPr lang="zh-CN" altLang="zh-CN" sz="1400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2" name="矩形 131"/>
          <p:cNvSpPr/>
          <p:nvPr/>
        </p:nvSpPr>
        <p:spPr>
          <a:xfrm>
            <a:off x="1599048" y="5290659"/>
            <a:ext cx="8993905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tx2"/>
                </a:solidFill>
                <a:latin typeface="+mn-ea"/>
              </a:rPr>
              <a:t>以上五步，我们至少在转化率上</a:t>
            </a:r>
            <a:r>
              <a:rPr lang="zh-CN" altLang="zh-CN" dirty="0" smtClean="0">
                <a:solidFill>
                  <a:schemeClr val="tx2"/>
                </a:solidFill>
                <a:latin typeface="+mn-ea"/>
              </a:rPr>
              <a:t>损失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+mn-ea"/>
              </a:rPr>
              <a:t>20</a:t>
            </a:r>
            <a:r>
              <a:rPr lang="en-US" altLang="zh-CN" sz="2400" b="1" dirty="0">
                <a:solidFill>
                  <a:schemeClr val="tx2"/>
                </a:solidFill>
                <a:latin typeface="+mn-ea"/>
              </a:rPr>
              <a:t>%*50%*20%=2%</a:t>
            </a:r>
            <a:endParaRPr lang="zh-CN" altLang="zh-CN" sz="2400" b="1" dirty="0">
              <a:solidFill>
                <a:schemeClr val="tx2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tx2"/>
                </a:solidFill>
                <a:latin typeface="+mn-ea"/>
              </a:rPr>
              <a:t>也就是说，我们至少损失</a:t>
            </a:r>
            <a:r>
              <a:rPr lang="en-US" altLang="zh-CN" b="1" dirty="0">
                <a:solidFill>
                  <a:schemeClr val="tx2"/>
                </a:solidFill>
                <a:latin typeface="+mn-ea"/>
              </a:rPr>
              <a:t>98%</a:t>
            </a:r>
            <a:r>
              <a:rPr lang="zh-CN" altLang="zh-CN" dirty="0">
                <a:solidFill>
                  <a:schemeClr val="tx2"/>
                </a:solidFill>
                <a:latin typeface="+mn-ea"/>
              </a:rPr>
              <a:t>的用户，也就是说，这里面有</a:t>
            </a:r>
            <a:r>
              <a:rPr lang="en-US" altLang="zh-CN" b="1" dirty="0">
                <a:solidFill>
                  <a:schemeClr val="tx2"/>
                </a:solidFill>
                <a:latin typeface="+mn-ea"/>
              </a:rPr>
              <a:t>50</a:t>
            </a:r>
            <a:r>
              <a:rPr lang="zh-CN" altLang="zh-CN" b="1" dirty="0">
                <a:solidFill>
                  <a:schemeClr val="tx2"/>
                </a:solidFill>
                <a:latin typeface="+mn-ea"/>
              </a:rPr>
              <a:t>倍</a:t>
            </a:r>
            <a:r>
              <a:rPr lang="zh-CN" altLang="zh-CN" dirty="0">
                <a:solidFill>
                  <a:schemeClr val="tx2"/>
                </a:solidFill>
                <a:latin typeface="+mn-ea"/>
              </a:rPr>
              <a:t>的数据可以提升。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82936" y="584729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Lato Black" charset="0"/>
              </a:rPr>
              <a:t>产品问题</a:t>
            </a:r>
            <a:endParaRPr lang="en-US" sz="3200" dirty="0">
              <a:solidFill>
                <a:schemeClr val="tx2"/>
              </a:solidFill>
              <a:latin typeface="+mj-ea"/>
              <a:ea typeface="+mj-ea"/>
              <a:cs typeface="Lato Black" charset="0"/>
            </a:endParaRPr>
          </a:p>
        </p:txBody>
      </p:sp>
      <p:cxnSp>
        <p:nvCxnSpPr>
          <p:cNvPr id="24" name="Straight Connector 25"/>
          <p:cNvCxnSpPr/>
          <p:nvPr/>
        </p:nvCxnSpPr>
        <p:spPr>
          <a:xfrm>
            <a:off x="5797776" y="419100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1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75903" y="2171700"/>
            <a:ext cx="0" cy="468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Hexagon 82"/>
          <p:cNvSpPr/>
          <p:nvPr/>
        </p:nvSpPr>
        <p:spPr>
          <a:xfrm rot="5400000">
            <a:off x="5788151" y="2032122"/>
            <a:ext cx="573735" cy="4945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矩形 17"/>
          <p:cNvSpPr/>
          <p:nvPr/>
        </p:nvSpPr>
        <p:spPr>
          <a:xfrm>
            <a:off x="6743574" y="2581883"/>
            <a:ext cx="365601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我们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都在每日早上八点提醒“</a:t>
            </a:r>
            <a:r>
              <a:rPr lang="zh-CN" altLang="en-US" sz="1400" kern="1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每日一元红包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已成熟，为避免被偷，请抓紧领取”</a:t>
            </a: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。</a:t>
            </a:r>
            <a:endParaRPr lang="en-US" altLang="zh-CN" sz="1400" kern="100" dirty="0" smtClean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endParaRPr lang="zh-CN" altLang="en-US" sz="14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我们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都在每日中午十二点提醒“</a:t>
            </a:r>
            <a:r>
              <a:rPr lang="en-US" altLang="zh-CN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XXX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电影已上映”。</a:t>
            </a:r>
            <a:r>
              <a:rPr lang="zh-CN" altLang="en-US" sz="1400" kern="1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影视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内容通知</a:t>
            </a: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。</a:t>
            </a:r>
            <a:endParaRPr lang="en-US" altLang="zh-CN" sz="1400" kern="100" dirty="0" smtClean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endParaRPr lang="zh-CN" altLang="en-US" sz="14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我们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都在每日晚上提醒未进入过</a:t>
            </a:r>
            <a:r>
              <a:rPr lang="zh-CN" altLang="en-US" sz="1400" kern="1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真心话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房间的用户，发送通知。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691091" y="2100690"/>
            <a:ext cx="1770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CN" altLang="en-US" sz="1400" b="1" dirty="0" smtClean="0">
                <a:solidFill>
                  <a:schemeClr val="tx2"/>
                </a:solidFill>
              </a:rPr>
              <a:t>第一步：推送通知</a:t>
            </a:r>
            <a:endParaRPr lang="zh-CN" altLang="en-US" sz="1400" b="1" kern="100" dirty="0">
              <a:solidFill>
                <a:schemeClr val="tx2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49155" y="4323193"/>
            <a:ext cx="2521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 smtClean="0">
                <a:solidFill>
                  <a:schemeClr val="tx2"/>
                </a:solidFill>
              </a:rPr>
              <a:t>第</a:t>
            </a:r>
            <a:r>
              <a:rPr lang="zh-CN" altLang="en-US" sz="1400" b="1" dirty="0">
                <a:solidFill>
                  <a:schemeClr val="tx2"/>
                </a:solidFill>
              </a:rPr>
              <a:t>二</a:t>
            </a:r>
            <a:r>
              <a:rPr lang="zh-CN" altLang="en-US" sz="1400" b="1" dirty="0" smtClean="0">
                <a:solidFill>
                  <a:schemeClr val="tx2"/>
                </a:solidFill>
              </a:rPr>
              <a:t>步：</a:t>
            </a:r>
            <a:r>
              <a:rPr lang="zh-CN" altLang="en-US" sz="1400" b="1" dirty="0">
                <a:solidFill>
                  <a:schemeClr val="tx2"/>
                </a:solidFill>
              </a:rPr>
              <a:t>推送</a:t>
            </a:r>
            <a:r>
              <a:rPr lang="zh-CN" altLang="en-US" sz="1400" b="1" dirty="0" smtClean="0">
                <a:solidFill>
                  <a:schemeClr val="tx2"/>
                </a:solidFill>
              </a:rPr>
              <a:t>稳定性</a:t>
            </a:r>
            <a:endParaRPr lang="zh-CN" altLang="en-US" sz="1400" b="1" kern="100" dirty="0">
              <a:solidFill>
                <a:schemeClr val="tx2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69876" y="4763949"/>
            <a:ext cx="363505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以上手段，是为了让那些不再进入我们平台的用户再次进入平台。但，问题来了，一旦应用被清理后台，那么我们是没有办法对用户进行通知的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所以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，我们后面就不得不做</a:t>
            </a:r>
            <a:r>
              <a:rPr lang="zh-CN" altLang="zh-CN" sz="1400" b="1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双线推送系统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</a:p>
        </p:txBody>
      </p:sp>
      <p:sp>
        <p:nvSpPr>
          <p:cNvPr id="25" name="Hexagon 82"/>
          <p:cNvSpPr/>
          <p:nvPr/>
        </p:nvSpPr>
        <p:spPr>
          <a:xfrm rot="5400000">
            <a:off x="5788151" y="4229782"/>
            <a:ext cx="573735" cy="4945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Shape 2783"/>
          <p:cNvSpPr/>
          <p:nvPr/>
        </p:nvSpPr>
        <p:spPr>
          <a:xfrm>
            <a:off x="5945652" y="4356462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87"/>
          <p:cNvSpPr/>
          <p:nvPr/>
        </p:nvSpPr>
        <p:spPr>
          <a:xfrm>
            <a:off x="5946910" y="215265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文本框 25"/>
          <p:cNvSpPr txBox="1"/>
          <p:nvPr/>
        </p:nvSpPr>
        <p:spPr>
          <a:xfrm>
            <a:off x="1740503" y="4505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应对策略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94235" y="1448666"/>
            <a:ext cx="1803544" cy="367910"/>
            <a:chOff x="1577682" y="1571101"/>
            <a:chExt cx="2050552" cy="418298"/>
          </a:xfrm>
        </p:grpSpPr>
        <p:sp>
          <p:nvSpPr>
            <p:cNvPr id="16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577682" y="1604478"/>
              <a:ext cx="2050552" cy="3849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b="1" spc="300" dirty="0" smtClean="0">
                  <a:solidFill>
                    <a:schemeClr val="bg1"/>
                  </a:solidFill>
                </a:rPr>
                <a:t>应对策略</a:t>
              </a:r>
              <a:endParaRPr lang="zh-CN" altLang="zh-CN" sz="1600" spc="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4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70918" y="0"/>
            <a:ext cx="0" cy="5154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Hexagon 82"/>
          <p:cNvSpPr/>
          <p:nvPr/>
        </p:nvSpPr>
        <p:spPr>
          <a:xfrm rot="5400000">
            <a:off x="5788151" y="4912482"/>
            <a:ext cx="573735" cy="4945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Hexagon 6"/>
          <p:cNvSpPr/>
          <p:nvPr/>
        </p:nvSpPr>
        <p:spPr>
          <a:xfrm rot="5400000">
            <a:off x="5788151" y="2778190"/>
            <a:ext cx="573735" cy="4945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Hexagon 42"/>
          <p:cNvSpPr/>
          <p:nvPr/>
        </p:nvSpPr>
        <p:spPr>
          <a:xfrm rot="5400000">
            <a:off x="5788151" y="458668"/>
            <a:ext cx="573735" cy="4945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6" name="TextBox 45"/>
          <p:cNvSpPr txBox="1"/>
          <p:nvPr/>
        </p:nvSpPr>
        <p:spPr>
          <a:xfrm>
            <a:off x="6569426" y="4857378"/>
            <a:ext cx="3565173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 smtClean="0">
                <a:solidFill>
                  <a:schemeClr val="tx2"/>
                </a:solidFill>
              </a:rPr>
              <a:t>当然，今天我们的重点不是在于划分谁的责任，而是想告诉大家我们目前还存在很多问题需要解决。</a:t>
            </a:r>
            <a:endParaRPr lang="zh-CN" altLang="zh-CN" sz="1200" dirty="0">
              <a:solidFill>
                <a:schemeClr val="tx2"/>
              </a:solidFill>
            </a:endParaRPr>
          </a:p>
        </p:txBody>
      </p:sp>
      <p:sp>
        <p:nvSpPr>
          <p:cNvPr id="28" name="Shape 2950"/>
          <p:cNvSpPr/>
          <p:nvPr/>
        </p:nvSpPr>
        <p:spPr>
          <a:xfrm>
            <a:off x="5972303" y="504088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矩形 15"/>
          <p:cNvSpPr/>
          <p:nvPr/>
        </p:nvSpPr>
        <p:spPr>
          <a:xfrm>
            <a:off x="1497513" y="2871542"/>
            <a:ext cx="4055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1400" b="1" dirty="0" smtClean="0">
                <a:solidFill>
                  <a:schemeClr val="tx2"/>
                </a:solidFill>
              </a:rPr>
              <a:t>第四步：技术稳定对数据的影响</a:t>
            </a:r>
            <a:endParaRPr lang="zh-CN" altLang="en-US" sz="1400" b="1" kern="100" dirty="0">
              <a:solidFill>
                <a:schemeClr val="tx2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14588" y="3349546"/>
            <a:ext cx="3752737" cy="214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这些做完了，我们发布了版本，但数据并没有发生太大的变化。因为我们悬浮球下发成功率是下降的，点击悬浮球成功启动率也是下降的，当然这一部分数据，我还没有具体的数据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但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目前可以确定的事情，技术确实造成了以上问题的发生。</a:t>
            </a:r>
          </a:p>
          <a:p>
            <a:pPr>
              <a:lnSpc>
                <a:spcPct val="120000"/>
              </a:lnSpc>
            </a:pP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25212" y="566104"/>
            <a:ext cx="2521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1400" b="1" dirty="0" smtClean="0">
                <a:solidFill>
                  <a:schemeClr val="tx2"/>
                </a:solidFill>
              </a:rPr>
              <a:t>第</a:t>
            </a:r>
            <a:r>
              <a:rPr lang="zh-CN" altLang="en-US" sz="1400" b="1" dirty="0">
                <a:solidFill>
                  <a:schemeClr val="tx2"/>
                </a:solidFill>
              </a:rPr>
              <a:t>三</a:t>
            </a:r>
            <a:r>
              <a:rPr lang="zh-CN" altLang="en-US" sz="1400" b="1" dirty="0" smtClean="0">
                <a:solidFill>
                  <a:schemeClr val="tx2"/>
                </a:solidFill>
              </a:rPr>
              <a:t>步：</a:t>
            </a:r>
            <a:r>
              <a:rPr lang="zh-CN" altLang="en-US" sz="1400" b="1" dirty="0">
                <a:solidFill>
                  <a:schemeClr val="tx2"/>
                </a:solidFill>
              </a:rPr>
              <a:t>返回键提醒</a:t>
            </a:r>
            <a:endParaRPr lang="zh-CN" altLang="en-US" sz="1400" b="1" kern="100" dirty="0">
              <a:solidFill>
                <a:schemeClr val="tx2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98002" y="1057516"/>
            <a:ext cx="4270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以上做完，还是不够，我们又</a:t>
            </a:r>
            <a:r>
              <a:rPr lang="en-US" altLang="zh-CN" sz="1400" b="1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hook</a:t>
            </a:r>
            <a:r>
              <a:rPr lang="zh-CN" altLang="zh-CN" sz="1400" b="1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了返回键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，在用户一进入平台就立即点击返回键的情况下，我们提醒用户，我们是有很多</a:t>
            </a:r>
            <a:r>
              <a:rPr lang="zh-CN" altLang="zh-CN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精彩功能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的</a:t>
            </a:r>
            <a:r>
              <a: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:</a:t>
            </a:r>
          </a:p>
          <a:p>
            <a:pPr>
              <a:lnSpc>
                <a:spcPct val="120000"/>
              </a:lnSpc>
            </a:pP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比如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，红包未收，电影未看，真心话未答等等。</a:t>
            </a:r>
          </a:p>
        </p:txBody>
      </p:sp>
      <p:sp>
        <p:nvSpPr>
          <p:cNvPr id="23" name="Shape 2645"/>
          <p:cNvSpPr/>
          <p:nvPr/>
        </p:nvSpPr>
        <p:spPr>
          <a:xfrm>
            <a:off x="5942684" y="2935346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3926"/>
          <p:cNvSpPr/>
          <p:nvPr/>
        </p:nvSpPr>
        <p:spPr>
          <a:xfrm>
            <a:off x="5972303" y="570950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2" y="7132"/>
                  <a:pt x="8836" y="7009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8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9"/>
                  <a:pt x="4071" y="11147"/>
                </a:cubicBezTo>
                <a:lnTo>
                  <a:pt x="7998" y="15074"/>
                </a:lnTo>
                <a:cubicBezTo>
                  <a:pt x="8088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2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文本框 25"/>
          <p:cNvSpPr txBox="1"/>
          <p:nvPr/>
        </p:nvSpPr>
        <p:spPr>
          <a:xfrm>
            <a:off x="1740503" y="4505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应对策略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12" y="2165411"/>
            <a:ext cx="2248499" cy="260801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832232" y="5556980"/>
            <a:ext cx="6527537" cy="66996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我作为公司的负责人，也作为这个平台的负责人，同样作为这个产品的负责人，</a:t>
            </a:r>
          </a:p>
          <a:p>
            <a:r>
              <a: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我主导着这次产品定位的变革，主导着产品的功能开发，</a:t>
            </a:r>
            <a:r>
              <a:rPr lang="zh-CN" altLang="zh-CN" sz="1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压力是很大的。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1740503" y="4505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问题思考</a:t>
            </a:r>
            <a:endParaRPr lang="en-US" altLang="zh-CN" sz="2800" b="1" dirty="0" smtClean="0">
              <a:solidFill>
                <a:schemeClr val="accent2"/>
              </a:solidFill>
            </a:endParaRPr>
          </a:p>
        </p:txBody>
      </p:sp>
      <p:sp>
        <p:nvSpPr>
          <p:cNvPr id="10" name="圆角矩形标注 4"/>
          <p:cNvSpPr/>
          <p:nvPr/>
        </p:nvSpPr>
        <p:spPr>
          <a:xfrm flipV="1">
            <a:off x="1784463" y="1863967"/>
            <a:ext cx="3081619" cy="560594"/>
          </a:xfrm>
          <a:custGeom>
            <a:avLst/>
            <a:gdLst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6611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2163951 w 5193482"/>
              <a:gd name="connsiteY12" fmla="*/ 1133475 h 1133475"/>
              <a:gd name="connsiteX13" fmla="*/ 1514783 w 5193482"/>
              <a:gd name="connsiteY13" fmla="*/ 1275159 h 1133475"/>
              <a:gd name="connsiteX14" fmla="*/ 865580 w 5193482"/>
              <a:gd name="connsiteY14" fmla="*/ 1133475 h 1133475"/>
              <a:gd name="connsiteX15" fmla="*/ 188916 w 5193482"/>
              <a:gd name="connsiteY15" fmla="*/ 1133475 h 1133475"/>
              <a:gd name="connsiteX16" fmla="*/ 0 w 5193482"/>
              <a:gd name="connsiteY16" fmla="*/ 944559 h 1133475"/>
              <a:gd name="connsiteX17" fmla="*/ 0 w 5193482"/>
              <a:gd name="connsiteY17" fmla="*/ 944563 h 1133475"/>
              <a:gd name="connsiteX18" fmla="*/ 0 w 5193482"/>
              <a:gd name="connsiteY18" fmla="*/ 661194 h 1133475"/>
              <a:gd name="connsiteX19" fmla="*/ 0 w 5193482"/>
              <a:gd name="connsiteY19" fmla="*/ 661194 h 1133475"/>
              <a:gd name="connsiteX20" fmla="*/ 0 w 5193482"/>
              <a:gd name="connsiteY20" fmla="*/ 188916 h 1133475"/>
              <a:gd name="connsiteX0" fmla="*/ 0 w 5193482"/>
              <a:gd name="connsiteY0" fmla="*/ 188916 h 1370409"/>
              <a:gd name="connsiteX1" fmla="*/ 188916 w 5193482"/>
              <a:gd name="connsiteY1" fmla="*/ 0 h 1370409"/>
              <a:gd name="connsiteX2" fmla="*/ 865580 w 5193482"/>
              <a:gd name="connsiteY2" fmla="*/ 0 h 1370409"/>
              <a:gd name="connsiteX3" fmla="*/ 865580 w 5193482"/>
              <a:gd name="connsiteY3" fmla="*/ 0 h 1370409"/>
              <a:gd name="connsiteX4" fmla="*/ 2163951 w 5193482"/>
              <a:gd name="connsiteY4" fmla="*/ 0 h 1370409"/>
              <a:gd name="connsiteX5" fmla="*/ 5004566 w 5193482"/>
              <a:gd name="connsiteY5" fmla="*/ 0 h 1370409"/>
              <a:gd name="connsiteX6" fmla="*/ 5193482 w 5193482"/>
              <a:gd name="connsiteY6" fmla="*/ 188916 h 1370409"/>
              <a:gd name="connsiteX7" fmla="*/ 5193482 w 5193482"/>
              <a:gd name="connsiteY7" fmla="*/ 661194 h 1370409"/>
              <a:gd name="connsiteX8" fmla="*/ 5193482 w 5193482"/>
              <a:gd name="connsiteY8" fmla="*/ 661194 h 1370409"/>
              <a:gd name="connsiteX9" fmla="*/ 5193482 w 5193482"/>
              <a:gd name="connsiteY9" fmla="*/ 944563 h 1370409"/>
              <a:gd name="connsiteX10" fmla="*/ 5193482 w 5193482"/>
              <a:gd name="connsiteY10" fmla="*/ 944559 h 1370409"/>
              <a:gd name="connsiteX11" fmla="*/ 5004566 w 5193482"/>
              <a:gd name="connsiteY11" fmla="*/ 1133475 h 1370409"/>
              <a:gd name="connsiteX12" fmla="*/ 2163951 w 5193482"/>
              <a:gd name="connsiteY12" fmla="*/ 1133475 h 1370409"/>
              <a:gd name="connsiteX13" fmla="*/ 2086283 w 5193482"/>
              <a:gd name="connsiteY13" fmla="*/ 1370409 h 1370409"/>
              <a:gd name="connsiteX14" fmla="*/ 865580 w 5193482"/>
              <a:gd name="connsiteY14" fmla="*/ 1133475 h 1370409"/>
              <a:gd name="connsiteX15" fmla="*/ 188916 w 5193482"/>
              <a:gd name="connsiteY15" fmla="*/ 1133475 h 1370409"/>
              <a:gd name="connsiteX16" fmla="*/ 0 w 5193482"/>
              <a:gd name="connsiteY16" fmla="*/ 944559 h 1370409"/>
              <a:gd name="connsiteX17" fmla="*/ 0 w 5193482"/>
              <a:gd name="connsiteY17" fmla="*/ 944563 h 1370409"/>
              <a:gd name="connsiteX18" fmla="*/ 0 w 5193482"/>
              <a:gd name="connsiteY18" fmla="*/ 661194 h 1370409"/>
              <a:gd name="connsiteX19" fmla="*/ 0 w 5193482"/>
              <a:gd name="connsiteY19" fmla="*/ 661194 h 1370409"/>
              <a:gd name="connsiteX20" fmla="*/ 0 w 5193482"/>
              <a:gd name="connsiteY20" fmla="*/ 188916 h 1370409"/>
              <a:gd name="connsiteX0" fmla="*/ 0 w 5195658"/>
              <a:gd name="connsiteY0" fmla="*/ 188916 h 1370409"/>
              <a:gd name="connsiteX1" fmla="*/ 188916 w 5195658"/>
              <a:gd name="connsiteY1" fmla="*/ 0 h 1370409"/>
              <a:gd name="connsiteX2" fmla="*/ 865580 w 5195658"/>
              <a:gd name="connsiteY2" fmla="*/ 0 h 1370409"/>
              <a:gd name="connsiteX3" fmla="*/ 865580 w 5195658"/>
              <a:gd name="connsiteY3" fmla="*/ 0 h 1370409"/>
              <a:gd name="connsiteX4" fmla="*/ 2163951 w 5195658"/>
              <a:gd name="connsiteY4" fmla="*/ 0 h 1370409"/>
              <a:gd name="connsiteX5" fmla="*/ 5004566 w 5195658"/>
              <a:gd name="connsiteY5" fmla="*/ 0 h 1370409"/>
              <a:gd name="connsiteX6" fmla="*/ 5193482 w 5195658"/>
              <a:gd name="connsiteY6" fmla="*/ 188916 h 1370409"/>
              <a:gd name="connsiteX7" fmla="*/ 5193482 w 5195658"/>
              <a:gd name="connsiteY7" fmla="*/ 661194 h 1370409"/>
              <a:gd name="connsiteX8" fmla="*/ 5193482 w 5195658"/>
              <a:gd name="connsiteY8" fmla="*/ 661194 h 1370409"/>
              <a:gd name="connsiteX9" fmla="*/ 5195658 w 5195658"/>
              <a:gd name="connsiteY9" fmla="*/ 613457 h 1370409"/>
              <a:gd name="connsiteX10" fmla="*/ 5193482 w 5195658"/>
              <a:gd name="connsiteY10" fmla="*/ 944563 h 1370409"/>
              <a:gd name="connsiteX11" fmla="*/ 5193482 w 5195658"/>
              <a:gd name="connsiteY11" fmla="*/ 944559 h 1370409"/>
              <a:gd name="connsiteX12" fmla="*/ 5004566 w 5195658"/>
              <a:gd name="connsiteY12" fmla="*/ 1133475 h 1370409"/>
              <a:gd name="connsiteX13" fmla="*/ 2163951 w 5195658"/>
              <a:gd name="connsiteY13" fmla="*/ 1133475 h 1370409"/>
              <a:gd name="connsiteX14" fmla="*/ 2086283 w 5195658"/>
              <a:gd name="connsiteY14" fmla="*/ 1370409 h 1370409"/>
              <a:gd name="connsiteX15" fmla="*/ 865580 w 5195658"/>
              <a:gd name="connsiteY15" fmla="*/ 1133475 h 1370409"/>
              <a:gd name="connsiteX16" fmla="*/ 188916 w 5195658"/>
              <a:gd name="connsiteY16" fmla="*/ 1133475 h 1370409"/>
              <a:gd name="connsiteX17" fmla="*/ 0 w 5195658"/>
              <a:gd name="connsiteY17" fmla="*/ 944559 h 1370409"/>
              <a:gd name="connsiteX18" fmla="*/ 0 w 5195658"/>
              <a:gd name="connsiteY18" fmla="*/ 944563 h 1370409"/>
              <a:gd name="connsiteX19" fmla="*/ 0 w 5195658"/>
              <a:gd name="connsiteY19" fmla="*/ 661194 h 1370409"/>
              <a:gd name="connsiteX20" fmla="*/ 0 w 5195658"/>
              <a:gd name="connsiteY20" fmla="*/ 661194 h 1370409"/>
              <a:gd name="connsiteX21" fmla="*/ 0 w 51956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6611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4325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2163951 w 5538558"/>
              <a:gd name="connsiteY13" fmla="*/ 1133475 h 1133475"/>
              <a:gd name="connsiteX14" fmla="*/ 865580 w 5538558"/>
              <a:gd name="connsiteY14" fmla="*/ 1133475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861783 w 5538558"/>
              <a:gd name="connsiteY14" fmla="*/ 1127807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188916 w 5538558"/>
              <a:gd name="connsiteY13" fmla="*/ 1133475 h 1133475"/>
              <a:gd name="connsiteX14" fmla="*/ 0 w 5538558"/>
              <a:gd name="connsiteY14" fmla="*/ 944559 h 1133475"/>
              <a:gd name="connsiteX15" fmla="*/ 0 w 5538558"/>
              <a:gd name="connsiteY15" fmla="*/ 944563 h 1133475"/>
              <a:gd name="connsiteX16" fmla="*/ 0 w 5538558"/>
              <a:gd name="connsiteY16" fmla="*/ 661194 h 1133475"/>
              <a:gd name="connsiteX17" fmla="*/ 0 w 5538558"/>
              <a:gd name="connsiteY17" fmla="*/ 661194 h 1133475"/>
              <a:gd name="connsiteX18" fmla="*/ 0 w 5538558"/>
              <a:gd name="connsiteY18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4325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188916 w 5193482"/>
              <a:gd name="connsiteY12" fmla="*/ 1133475 h 1133475"/>
              <a:gd name="connsiteX13" fmla="*/ 0 w 5193482"/>
              <a:gd name="connsiteY13" fmla="*/ 944559 h 1133475"/>
              <a:gd name="connsiteX14" fmla="*/ 0 w 5193482"/>
              <a:gd name="connsiteY14" fmla="*/ 944563 h 1133475"/>
              <a:gd name="connsiteX15" fmla="*/ 0 w 5193482"/>
              <a:gd name="connsiteY15" fmla="*/ 661194 h 1133475"/>
              <a:gd name="connsiteX16" fmla="*/ 0 w 5193482"/>
              <a:gd name="connsiteY16" fmla="*/ 661194 h 1133475"/>
              <a:gd name="connsiteX17" fmla="*/ 0 w 5193482"/>
              <a:gd name="connsiteY17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432594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944563 h 1133475"/>
              <a:gd name="connsiteX8" fmla="*/ 5193482 w 5193482"/>
              <a:gd name="connsiteY8" fmla="*/ 944559 h 1133475"/>
              <a:gd name="connsiteX9" fmla="*/ 5004566 w 5193482"/>
              <a:gd name="connsiteY9" fmla="*/ 1133475 h 1133475"/>
              <a:gd name="connsiteX10" fmla="*/ 188916 w 5193482"/>
              <a:gd name="connsiteY10" fmla="*/ 1133475 h 1133475"/>
              <a:gd name="connsiteX11" fmla="*/ 0 w 5193482"/>
              <a:gd name="connsiteY11" fmla="*/ 944559 h 1133475"/>
              <a:gd name="connsiteX12" fmla="*/ 0 w 5193482"/>
              <a:gd name="connsiteY12" fmla="*/ 944563 h 1133475"/>
              <a:gd name="connsiteX13" fmla="*/ 0 w 5193482"/>
              <a:gd name="connsiteY13" fmla="*/ 661194 h 1133475"/>
              <a:gd name="connsiteX14" fmla="*/ 0 w 5193482"/>
              <a:gd name="connsiteY14" fmla="*/ 661194 h 1133475"/>
              <a:gd name="connsiteX15" fmla="*/ 0 w 5193482"/>
              <a:gd name="connsiteY15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0896 w 5193482"/>
              <a:gd name="connsiteY7" fmla="*/ 413432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5658"/>
              <a:gd name="connsiteY0" fmla="*/ 188916 h 1133475"/>
              <a:gd name="connsiteX1" fmla="*/ 188916 w 5195658"/>
              <a:gd name="connsiteY1" fmla="*/ 0 h 1133475"/>
              <a:gd name="connsiteX2" fmla="*/ 865580 w 5195658"/>
              <a:gd name="connsiteY2" fmla="*/ 0 h 1133475"/>
              <a:gd name="connsiteX3" fmla="*/ 865580 w 5195658"/>
              <a:gd name="connsiteY3" fmla="*/ 0 h 1133475"/>
              <a:gd name="connsiteX4" fmla="*/ 2163951 w 5195658"/>
              <a:gd name="connsiteY4" fmla="*/ 0 h 1133475"/>
              <a:gd name="connsiteX5" fmla="*/ 5004566 w 5195658"/>
              <a:gd name="connsiteY5" fmla="*/ 0 h 1133475"/>
              <a:gd name="connsiteX6" fmla="*/ 5193482 w 5195658"/>
              <a:gd name="connsiteY6" fmla="*/ 188916 h 1133475"/>
              <a:gd name="connsiteX7" fmla="*/ 5190896 w 5195658"/>
              <a:gd name="connsiteY7" fmla="*/ 413432 h 1133475"/>
              <a:gd name="connsiteX8" fmla="*/ 5195658 w 5195658"/>
              <a:gd name="connsiteY8" fmla="*/ 789670 h 1133475"/>
              <a:gd name="connsiteX9" fmla="*/ 5193482 w 5195658"/>
              <a:gd name="connsiteY9" fmla="*/ 944563 h 1133475"/>
              <a:gd name="connsiteX10" fmla="*/ 5193482 w 5195658"/>
              <a:gd name="connsiteY10" fmla="*/ 944559 h 1133475"/>
              <a:gd name="connsiteX11" fmla="*/ 5004566 w 5195658"/>
              <a:gd name="connsiteY11" fmla="*/ 1133475 h 1133475"/>
              <a:gd name="connsiteX12" fmla="*/ 188916 w 5195658"/>
              <a:gd name="connsiteY12" fmla="*/ 1133475 h 1133475"/>
              <a:gd name="connsiteX13" fmla="*/ 0 w 5195658"/>
              <a:gd name="connsiteY13" fmla="*/ 944559 h 1133475"/>
              <a:gd name="connsiteX14" fmla="*/ 0 w 5195658"/>
              <a:gd name="connsiteY14" fmla="*/ 944563 h 1133475"/>
              <a:gd name="connsiteX15" fmla="*/ 0 w 5195658"/>
              <a:gd name="connsiteY15" fmla="*/ 661194 h 1133475"/>
              <a:gd name="connsiteX16" fmla="*/ 0 w 5195658"/>
              <a:gd name="connsiteY16" fmla="*/ 661194 h 1133475"/>
              <a:gd name="connsiteX17" fmla="*/ 0 w 5195658"/>
              <a:gd name="connsiteY17" fmla="*/ 188916 h 1133475"/>
              <a:gd name="connsiteX0" fmla="*/ 0 w 5195836"/>
              <a:gd name="connsiteY0" fmla="*/ 188916 h 1133475"/>
              <a:gd name="connsiteX1" fmla="*/ 188916 w 5195836"/>
              <a:gd name="connsiteY1" fmla="*/ 0 h 1133475"/>
              <a:gd name="connsiteX2" fmla="*/ 865580 w 5195836"/>
              <a:gd name="connsiteY2" fmla="*/ 0 h 1133475"/>
              <a:gd name="connsiteX3" fmla="*/ 865580 w 5195836"/>
              <a:gd name="connsiteY3" fmla="*/ 0 h 1133475"/>
              <a:gd name="connsiteX4" fmla="*/ 2163951 w 5195836"/>
              <a:gd name="connsiteY4" fmla="*/ 0 h 1133475"/>
              <a:gd name="connsiteX5" fmla="*/ 5004566 w 5195836"/>
              <a:gd name="connsiteY5" fmla="*/ 0 h 1133475"/>
              <a:gd name="connsiteX6" fmla="*/ 5193482 w 5195836"/>
              <a:gd name="connsiteY6" fmla="*/ 188916 h 1133475"/>
              <a:gd name="connsiteX7" fmla="*/ 5190896 w 5195836"/>
              <a:gd name="connsiteY7" fmla="*/ 413432 h 1133475"/>
              <a:gd name="connsiteX8" fmla="*/ 5195658 w 5195836"/>
              <a:gd name="connsiteY8" fmla="*/ 789670 h 1133475"/>
              <a:gd name="connsiteX9" fmla="*/ 5193482 w 5195836"/>
              <a:gd name="connsiteY9" fmla="*/ 944563 h 1133475"/>
              <a:gd name="connsiteX10" fmla="*/ 5193482 w 5195836"/>
              <a:gd name="connsiteY10" fmla="*/ 944559 h 1133475"/>
              <a:gd name="connsiteX11" fmla="*/ 5004566 w 5195836"/>
              <a:gd name="connsiteY11" fmla="*/ 1133475 h 1133475"/>
              <a:gd name="connsiteX12" fmla="*/ 188916 w 5195836"/>
              <a:gd name="connsiteY12" fmla="*/ 1133475 h 1133475"/>
              <a:gd name="connsiteX13" fmla="*/ 0 w 5195836"/>
              <a:gd name="connsiteY13" fmla="*/ 944559 h 1133475"/>
              <a:gd name="connsiteX14" fmla="*/ 0 w 5195836"/>
              <a:gd name="connsiteY14" fmla="*/ 944563 h 1133475"/>
              <a:gd name="connsiteX15" fmla="*/ 0 w 5195836"/>
              <a:gd name="connsiteY15" fmla="*/ 661194 h 1133475"/>
              <a:gd name="connsiteX16" fmla="*/ 0 w 5195836"/>
              <a:gd name="connsiteY16" fmla="*/ 661194 h 1133475"/>
              <a:gd name="connsiteX17" fmla="*/ 0 w 5195836"/>
              <a:gd name="connsiteY17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90896 w 5633809"/>
              <a:gd name="connsiteY7" fmla="*/ 413432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8"/>
              <a:gd name="connsiteY0" fmla="*/ 188916 h 1133475"/>
              <a:gd name="connsiteX1" fmla="*/ 188916 w 5633808"/>
              <a:gd name="connsiteY1" fmla="*/ 0 h 1133475"/>
              <a:gd name="connsiteX2" fmla="*/ 865580 w 5633808"/>
              <a:gd name="connsiteY2" fmla="*/ 0 h 1133475"/>
              <a:gd name="connsiteX3" fmla="*/ 865580 w 5633808"/>
              <a:gd name="connsiteY3" fmla="*/ 0 h 1133475"/>
              <a:gd name="connsiteX4" fmla="*/ 2163951 w 5633808"/>
              <a:gd name="connsiteY4" fmla="*/ 0 h 1133475"/>
              <a:gd name="connsiteX5" fmla="*/ 5004566 w 5633808"/>
              <a:gd name="connsiteY5" fmla="*/ 0 h 1133475"/>
              <a:gd name="connsiteX6" fmla="*/ 5193482 w 5633808"/>
              <a:gd name="connsiteY6" fmla="*/ 188916 h 1133475"/>
              <a:gd name="connsiteX7" fmla="*/ 5186133 w 5633808"/>
              <a:gd name="connsiteY7" fmla="*/ 284844 h 1133475"/>
              <a:gd name="connsiteX8" fmla="*/ 5633808 w 5633808"/>
              <a:gd name="connsiteY8" fmla="*/ 465820 h 1133475"/>
              <a:gd name="connsiteX9" fmla="*/ 5195658 w 5633808"/>
              <a:gd name="connsiteY9" fmla="*/ 789670 h 1133475"/>
              <a:gd name="connsiteX10" fmla="*/ 5193482 w 5633808"/>
              <a:gd name="connsiteY10" fmla="*/ 944563 h 1133475"/>
              <a:gd name="connsiteX11" fmla="*/ 5193482 w 5633808"/>
              <a:gd name="connsiteY11" fmla="*/ 944559 h 1133475"/>
              <a:gd name="connsiteX12" fmla="*/ 5004566 w 5633808"/>
              <a:gd name="connsiteY12" fmla="*/ 1133475 h 1133475"/>
              <a:gd name="connsiteX13" fmla="*/ 188916 w 5633808"/>
              <a:gd name="connsiteY13" fmla="*/ 1133475 h 1133475"/>
              <a:gd name="connsiteX14" fmla="*/ 0 w 5633808"/>
              <a:gd name="connsiteY14" fmla="*/ 944559 h 1133475"/>
              <a:gd name="connsiteX15" fmla="*/ 0 w 5633808"/>
              <a:gd name="connsiteY15" fmla="*/ 944563 h 1133475"/>
              <a:gd name="connsiteX16" fmla="*/ 0 w 5633808"/>
              <a:gd name="connsiteY16" fmla="*/ 661194 h 1133475"/>
              <a:gd name="connsiteX17" fmla="*/ 0 w 5633808"/>
              <a:gd name="connsiteY17" fmla="*/ 661194 h 1133475"/>
              <a:gd name="connsiteX18" fmla="*/ 0 w 5633808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789670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499157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0896 w 5724295"/>
              <a:gd name="connsiteY9" fmla="*/ 551544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38583"/>
              <a:gd name="connsiteY0" fmla="*/ 188916 h 1133475"/>
              <a:gd name="connsiteX1" fmla="*/ 188916 w 5738583"/>
              <a:gd name="connsiteY1" fmla="*/ 0 h 1133475"/>
              <a:gd name="connsiteX2" fmla="*/ 865580 w 5738583"/>
              <a:gd name="connsiteY2" fmla="*/ 0 h 1133475"/>
              <a:gd name="connsiteX3" fmla="*/ 865580 w 5738583"/>
              <a:gd name="connsiteY3" fmla="*/ 0 h 1133475"/>
              <a:gd name="connsiteX4" fmla="*/ 2163951 w 5738583"/>
              <a:gd name="connsiteY4" fmla="*/ 0 h 1133475"/>
              <a:gd name="connsiteX5" fmla="*/ 5004566 w 5738583"/>
              <a:gd name="connsiteY5" fmla="*/ 0 h 1133475"/>
              <a:gd name="connsiteX6" fmla="*/ 5193482 w 5738583"/>
              <a:gd name="connsiteY6" fmla="*/ 188916 h 1133475"/>
              <a:gd name="connsiteX7" fmla="*/ 5186133 w 5738583"/>
              <a:gd name="connsiteY7" fmla="*/ 284844 h 1133475"/>
              <a:gd name="connsiteX8" fmla="*/ 5738583 w 5738583"/>
              <a:gd name="connsiteY8" fmla="*/ 489633 h 1133475"/>
              <a:gd name="connsiteX9" fmla="*/ 5190896 w 5738583"/>
              <a:gd name="connsiteY9" fmla="*/ 551544 h 1133475"/>
              <a:gd name="connsiteX10" fmla="*/ 5193482 w 5738583"/>
              <a:gd name="connsiteY10" fmla="*/ 944563 h 1133475"/>
              <a:gd name="connsiteX11" fmla="*/ 5193482 w 5738583"/>
              <a:gd name="connsiteY11" fmla="*/ 944559 h 1133475"/>
              <a:gd name="connsiteX12" fmla="*/ 5004566 w 5738583"/>
              <a:gd name="connsiteY12" fmla="*/ 1133475 h 1133475"/>
              <a:gd name="connsiteX13" fmla="*/ 188916 w 5738583"/>
              <a:gd name="connsiteY13" fmla="*/ 1133475 h 1133475"/>
              <a:gd name="connsiteX14" fmla="*/ 0 w 5738583"/>
              <a:gd name="connsiteY14" fmla="*/ 944559 h 1133475"/>
              <a:gd name="connsiteX15" fmla="*/ 0 w 5738583"/>
              <a:gd name="connsiteY15" fmla="*/ 944563 h 1133475"/>
              <a:gd name="connsiteX16" fmla="*/ 0 w 5738583"/>
              <a:gd name="connsiteY16" fmla="*/ 661194 h 1133475"/>
              <a:gd name="connsiteX17" fmla="*/ 0 w 5738583"/>
              <a:gd name="connsiteY17" fmla="*/ 661194 h 1133475"/>
              <a:gd name="connsiteX18" fmla="*/ 0 w 5738583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90896 w 5439637"/>
              <a:gd name="connsiteY9" fmla="*/ 551544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88732 w 5439637"/>
              <a:gd name="connsiteY9" fmla="*/ 428845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45196"/>
              <a:gd name="connsiteY0" fmla="*/ 188916 h 1135227"/>
              <a:gd name="connsiteX1" fmla="*/ 188916 w 5445196"/>
              <a:gd name="connsiteY1" fmla="*/ 0 h 1135227"/>
              <a:gd name="connsiteX2" fmla="*/ 865580 w 5445196"/>
              <a:gd name="connsiteY2" fmla="*/ 0 h 1135227"/>
              <a:gd name="connsiteX3" fmla="*/ 865580 w 5445196"/>
              <a:gd name="connsiteY3" fmla="*/ 0 h 1135227"/>
              <a:gd name="connsiteX4" fmla="*/ 2163951 w 5445196"/>
              <a:gd name="connsiteY4" fmla="*/ 0 h 1135227"/>
              <a:gd name="connsiteX5" fmla="*/ 5004566 w 5445196"/>
              <a:gd name="connsiteY5" fmla="*/ 0 h 1135227"/>
              <a:gd name="connsiteX6" fmla="*/ 5193482 w 5445196"/>
              <a:gd name="connsiteY6" fmla="*/ 188916 h 1135227"/>
              <a:gd name="connsiteX7" fmla="*/ 5186133 w 5445196"/>
              <a:gd name="connsiteY7" fmla="*/ 284844 h 1135227"/>
              <a:gd name="connsiteX8" fmla="*/ 5439637 w 5445196"/>
              <a:gd name="connsiteY8" fmla="*/ 1133475 h 1135227"/>
              <a:gd name="connsiteX9" fmla="*/ 5188732 w 5445196"/>
              <a:gd name="connsiteY9" fmla="*/ 428845 h 1135227"/>
              <a:gd name="connsiteX10" fmla="*/ 5193482 w 5445196"/>
              <a:gd name="connsiteY10" fmla="*/ 944563 h 1135227"/>
              <a:gd name="connsiteX11" fmla="*/ 5193482 w 5445196"/>
              <a:gd name="connsiteY11" fmla="*/ 944559 h 1135227"/>
              <a:gd name="connsiteX12" fmla="*/ 5004566 w 5445196"/>
              <a:gd name="connsiteY12" fmla="*/ 1133475 h 1135227"/>
              <a:gd name="connsiteX13" fmla="*/ 188916 w 5445196"/>
              <a:gd name="connsiteY13" fmla="*/ 1133475 h 1135227"/>
              <a:gd name="connsiteX14" fmla="*/ 0 w 5445196"/>
              <a:gd name="connsiteY14" fmla="*/ 944559 h 1135227"/>
              <a:gd name="connsiteX15" fmla="*/ 0 w 5445196"/>
              <a:gd name="connsiteY15" fmla="*/ 944563 h 1135227"/>
              <a:gd name="connsiteX16" fmla="*/ 0 w 5445196"/>
              <a:gd name="connsiteY16" fmla="*/ 661194 h 1135227"/>
              <a:gd name="connsiteX17" fmla="*/ 0 w 5445196"/>
              <a:gd name="connsiteY17" fmla="*/ 661194 h 1135227"/>
              <a:gd name="connsiteX18" fmla="*/ 0 w 5445196"/>
              <a:gd name="connsiteY18" fmla="*/ 188916 h 1135227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6133 w 5194305"/>
              <a:gd name="connsiteY7" fmla="*/ 284844 h 1133475"/>
              <a:gd name="connsiteX8" fmla="*/ 5188732 w 5194305"/>
              <a:gd name="connsiteY8" fmla="*/ 428845 h 1133475"/>
              <a:gd name="connsiteX9" fmla="*/ 5193482 w 5194305"/>
              <a:gd name="connsiteY9" fmla="*/ 944563 h 1133475"/>
              <a:gd name="connsiteX10" fmla="*/ 5193482 w 5194305"/>
              <a:gd name="connsiteY10" fmla="*/ 944559 h 1133475"/>
              <a:gd name="connsiteX11" fmla="*/ 5004566 w 5194305"/>
              <a:gd name="connsiteY11" fmla="*/ 1133475 h 1133475"/>
              <a:gd name="connsiteX12" fmla="*/ 188916 w 5194305"/>
              <a:gd name="connsiteY12" fmla="*/ 1133475 h 1133475"/>
              <a:gd name="connsiteX13" fmla="*/ 0 w 5194305"/>
              <a:gd name="connsiteY13" fmla="*/ 944559 h 1133475"/>
              <a:gd name="connsiteX14" fmla="*/ 0 w 5194305"/>
              <a:gd name="connsiteY14" fmla="*/ 944563 h 1133475"/>
              <a:gd name="connsiteX15" fmla="*/ 0 w 5194305"/>
              <a:gd name="connsiteY15" fmla="*/ 661194 h 1133475"/>
              <a:gd name="connsiteX16" fmla="*/ 0 w 5194305"/>
              <a:gd name="connsiteY16" fmla="*/ 661194 h 1133475"/>
              <a:gd name="connsiteX17" fmla="*/ 0 w 5194305"/>
              <a:gd name="connsiteY17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8732 w 5194305"/>
              <a:gd name="connsiteY7" fmla="*/ 428845 h 1133475"/>
              <a:gd name="connsiteX8" fmla="*/ 5193482 w 5194305"/>
              <a:gd name="connsiteY8" fmla="*/ 944563 h 1133475"/>
              <a:gd name="connsiteX9" fmla="*/ 5193482 w 5194305"/>
              <a:gd name="connsiteY9" fmla="*/ 944559 h 1133475"/>
              <a:gd name="connsiteX10" fmla="*/ 5004566 w 5194305"/>
              <a:gd name="connsiteY10" fmla="*/ 1133475 h 1133475"/>
              <a:gd name="connsiteX11" fmla="*/ 188916 w 5194305"/>
              <a:gd name="connsiteY11" fmla="*/ 1133475 h 1133475"/>
              <a:gd name="connsiteX12" fmla="*/ 0 w 5194305"/>
              <a:gd name="connsiteY12" fmla="*/ 944559 h 1133475"/>
              <a:gd name="connsiteX13" fmla="*/ 0 w 5194305"/>
              <a:gd name="connsiteY13" fmla="*/ 944563 h 1133475"/>
              <a:gd name="connsiteX14" fmla="*/ 0 w 5194305"/>
              <a:gd name="connsiteY14" fmla="*/ 661194 h 1133475"/>
              <a:gd name="connsiteX15" fmla="*/ 0 w 5194305"/>
              <a:gd name="connsiteY15" fmla="*/ 661194 h 1133475"/>
              <a:gd name="connsiteX16" fmla="*/ 0 w 5194305"/>
              <a:gd name="connsiteY16" fmla="*/ 188916 h 1133475"/>
              <a:gd name="connsiteX0" fmla="*/ 0 w 5211145"/>
              <a:gd name="connsiteY0" fmla="*/ 188916 h 1133475"/>
              <a:gd name="connsiteX1" fmla="*/ 188916 w 5211145"/>
              <a:gd name="connsiteY1" fmla="*/ 0 h 1133475"/>
              <a:gd name="connsiteX2" fmla="*/ 865580 w 5211145"/>
              <a:gd name="connsiteY2" fmla="*/ 0 h 1133475"/>
              <a:gd name="connsiteX3" fmla="*/ 865580 w 5211145"/>
              <a:gd name="connsiteY3" fmla="*/ 0 h 1133475"/>
              <a:gd name="connsiteX4" fmla="*/ 2163951 w 5211145"/>
              <a:gd name="connsiteY4" fmla="*/ 0 h 1133475"/>
              <a:gd name="connsiteX5" fmla="*/ 5150039 w 5211145"/>
              <a:gd name="connsiteY5" fmla="*/ 4157 h 1133475"/>
              <a:gd name="connsiteX6" fmla="*/ 5193482 w 5211145"/>
              <a:gd name="connsiteY6" fmla="*/ 188916 h 1133475"/>
              <a:gd name="connsiteX7" fmla="*/ 5188732 w 5211145"/>
              <a:gd name="connsiteY7" fmla="*/ 428845 h 1133475"/>
              <a:gd name="connsiteX8" fmla="*/ 5193482 w 5211145"/>
              <a:gd name="connsiteY8" fmla="*/ 944563 h 1133475"/>
              <a:gd name="connsiteX9" fmla="*/ 5193482 w 5211145"/>
              <a:gd name="connsiteY9" fmla="*/ 944559 h 1133475"/>
              <a:gd name="connsiteX10" fmla="*/ 5004566 w 5211145"/>
              <a:gd name="connsiteY10" fmla="*/ 1133475 h 1133475"/>
              <a:gd name="connsiteX11" fmla="*/ 188916 w 5211145"/>
              <a:gd name="connsiteY11" fmla="*/ 1133475 h 1133475"/>
              <a:gd name="connsiteX12" fmla="*/ 0 w 5211145"/>
              <a:gd name="connsiteY12" fmla="*/ 944559 h 1133475"/>
              <a:gd name="connsiteX13" fmla="*/ 0 w 5211145"/>
              <a:gd name="connsiteY13" fmla="*/ 944563 h 1133475"/>
              <a:gd name="connsiteX14" fmla="*/ 0 w 5211145"/>
              <a:gd name="connsiteY14" fmla="*/ 661194 h 1133475"/>
              <a:gd name="connsiteX15" fmla="*/ 0 w 5211145"/>
              <a:gd name="connsiteY15" fmla="*/ 661194 h 1133475"/>
              <a:gd name="connsiteX16" fmla="*/ 0 w 5211145"/>
              <a:gd name="connsiteY16" fmla="*/ 188916 h 1133475"/>
              <a:gd name="connsiteX0" fmla="*/ 0 w 5226684"/>
              <a:gd name="connsiteY0" fmla="*/ 188916 h 1133475"/>
              <a:gd name="connsiteX1" fmla="*/ 188916 w 5226684"/>
              <a:gd name="connsiteY1" fmla="*/ 0 h 1133475"/>
              <a:gd name="connsiteX2" fmla="*/ 865580 w 5226684"/>
              <a:gd name="connsiteY2" fmla="*/ 0 h 1133475"/>
              <a:gd name="connsiteX3" fmla="*/ 865580 w 5226684"/>
              <a:gd name="connsiteY3" fmla="*/ 0 h 1133475"/>
              <a:gd name="connsiteX4" fmla="*/ 2163951 w 5226684"/>
              <a:gd name="connsiteY4" fmla="*/ 0 h 1133475"/>
              <a:gd name="connsiteX5" fmla="*/ 5174977 w 5226684"/>
              <a:gd name="connsiteY5" fmla="*/ 4157 h 1133475"/>
              <a:gd name="connsiteX6" fmla="*/ 5193482 w 5226684"/>
              <a:gd name="connsiteY6" fmla="*/ 188916 h 1133475"/>
              <a:gd name="connsiteX7" fmla="*/ 5188732 w 5226684"/>
              <a:gd name="connsiteY7" fmla="*/ 428845 h 1133475"/>
              <a:gd name="connsiteX8" fmla="*/ 5193482 w 5226684"/>
              <a:gd name="connsiteY8" fmla="*/ 944563 h 1133475"/>
              <a:gd name="connsiteX9" fmla="*/ 5193482 w 5226684"/>
              <a:gd name="connsiteY9" fmla="*/ 944559 h 1133475"/>
              <a:gd name="connsiteX10" fmla="*/ 5004566 w 5226684"/>
              <a:gd name="connsiteY10" fmla="*/ 1133475 h 1133475"/>
              <a:gd name="connsiteX11" fmla="*/ 188916 w 5226684"/>
              <a:gd name="connsiteY11" fmla="*/ 1133475 h 1133475"/>
              <a:gd name="connsiteX12" fmla="*/ 0 w 5226684"/>
              <a:gd name="connsiteY12" fmla="*/ 944559 h 1133475"/>
              <a:gd name="connsiteX13" fmla="*/ 0 w 5226684"/>
              <a:gd name="connsiteY13" fmla="*/ 944563 h 1133475"/>
              <a:gd name="connsiteX14" fmla="*/ 0 w 5226684"/>
              <a:gd name="connsiteY14" fmla="*/ 661194 h 1133475"/>
              <a:gd name="connsiteX15" fmla="*/ 0 w 5226684"/>
              <a:gd name="connsiteY15" fmla="*/ 661194 h 1133475"/>
              <a:gd name="connsiteX16" fmla="*/ 0 w 5226684"/>
              <a:gd name="connsiteY16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174977 w 5194305"/>
              <a:gd name="connsiteY5" fmla="*/ 4157 h 1133475"/>
              <a:gd name="connsiteX6" fmla="*/ 5188732 w 5194305"/>
              <a:gd name="connsiteY6" fmla="*/ 428845 h 1133475"/>
              <a:gd name="connsiteX7" fmla="*/ 5193482 w 5194305"/>
              <a:gd name="connsiteY7" fmla="*/ 944563 h 1133475"/>
              <a:gd name="connsiteX8" fmla="*/ 5193482 w 5194305"/>
              <a:gd name="connsiteY8" fmla="*/ 944559 h 1133475"/>
              <a:gd name="connsiteX9" fmla="*/ 5004566 w 5194305"/>
              <a:gd name="connsiteY9" fmla="*/ 1133475 h 1133475"/>
              <a:gd name="connsiteX10" fmla="*/ 188916 w 5194305"/>
              <a:gd name="connsiteY10" fmla="*/ 1133475 h 1133475"/>
              <a:gd name="connsiteX11" fmla="*/ 0 w 5194305"/>
              <a:gd name="connsiteY11" fmla="*/ 944559 h 1133475"/>
              <a:gd name="connsiteX12" fmla="*/ 0 w 5194305"/>
              <a:gd name="connsiteY12" fmla="*/ 944563 h 1133475"/>
              <a:gd name="connsiteX13" fmla="*/ 0 w 5194305"/>
              <a:gd name="connsiteY13" fmla="*/ 661194 h 1133475"/>
              <a:gd name="connsiteX14" fmla="*/ 0 w 5194305"/>
              <a:gd name="connsiteY14" fmla="*/ 661194 h 1133475"/>
              <a:gd name="connsiteX15" fmla="*/ 0 w 5194305"/>
              <a:gd name="connsiteY15" fmla="*/ 188916 h 1133475"/>
              <a:gd name="connsiteX0" fmla="*/ 0 w 5403577"/>
              <a:gd name="connsiteY0" fmla="*/ 188916 h 1133475"/>
              <a:gd name="connsiteX1" fmla="*/ 188916 w 5403577"/>
              <a:gd name="connsiteY1" fmla="*/ 0 h 1133475"/>
              <a:gd name="connsiteX2" fmla="*/ 865580 w 5403577"/>
              <a:gd name="connsiteY2" fmla="*/ 0 h 1133475"/>
              <a:gd name="connsiteX3" fmla="*/ 865580 w 5403577"/>
              <a:gd name="connsiteY3" fmla="*/ 0 h 1133475"/>
              <a:gd name="connsiteX4" fmla="*/ 2163951 w 5403577"/>
              <a:gd name="connsiteY4" fmla="*/ 0 h 1133475"/>
              <a:gd name="connsiteX5" fmla="*/ 5174977 w 5403577"/>
              <a:gd name="connsiteY5" fmla="*/ 4157 h 1133475"/>
              <a:gd name="connsiteX6" fmla="*/ 5193482 w 5403577"/>
              <a:gd name="connsiteY6" fmla="*/ 944563 h 1133475"/>
              <a:gd name="connsiteX7" fmla="*/ 5193482 w 5403577"/>
              <a:gd name="connsiteY7" fmla="*/ 944559 h 1133475"/>
              <a:gd name="connsiteX8" fmla="*/ 5004566 w 5403577"/>
              <a:gd name="connsiteY8" fmla="*/ 1133475 h 1133475"/>
              <a:gd name="connsiteX9" fmla="*/ 188916 w 5403577"/>
              <a:gd name="connsiteY9" fmla="*/ 1133475 h 1133475"/>
              <a:gd name="connsiteX10" fmla="*/ 0 w 5403577"/>
              <a:gd name="connsiteY10" fmla="*/ 944559 h 1133475"/>
              <a:gd name="connsiteX11" fmla="*/ 0 w 5403577"/>
              <a:gd name="connsiteY11" fmla="*/ 944563 h 1133475"/>
              <a:gd name="connsiteX12" fmla="*/ 0 w 5403577"/>
              <a:gd name="connsiteY12" fmla="*/ 661194 h 1133475"/>
              <a:gd name="connsiteX13" fmla="*/ 0 w 5403577"/>
              <a:gd name="connsiteY13" fmla="*/ 661194 h 1133475"/>
              <a:gd name="connsiteX14" fmla="*/ 0 w 5403577"/>
              <a:gd name="connsiteY14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174977 w 5193482"/>
              <a:gd name="connsiteY5" fmla="*/ 4157 h 1133475"/>
              <a:gd name="connsiteX6" fmla="*/ 5193482 w 5193482"/>
              <a:gd name="connsiteY6" fmla="*/ 944563 h 1133475"/>
              <a:gd name="connsiteX7" fmla="*/ 5193482 w 5193482"/>
              <a:gd name="connsiteY7" fmla="*/ 944559 h 1133475"/>
              <a:gd name="connsiteX8" fmla="*/ 5004566 w 5193482"/>
              <a:gd name="connsiteY8" fmla="*/ 1133475 h 1133475"/>
              <a:gd name="connsiteX9" fmla="*/ 188916 w 5193482"/>
              <a:gd name="connsiteY9" fmla="*/ 1133475 h 1133475"/>
              <a:gd name="connsiteX10" fmla="*/ 0 w 5193482"/>
              <a:gd name="connsiteY10" fmla="*/ 944559 h 1133475"/>
              <a:gd name="connsiteX11" fmla="*/ 0 w 5193482"/>
              <a:gd name="connsiteY11" fmla="*/ 944563 h 1133475"/>
              <a:gd name="connsiteX12" fmla="*/ 0 w 5193482"/>
              <a:gd name="connsiteY12" fmla="*/ 661194 h 1133475"/>
              <a:gd name="connsiteX13" fmla="*/ 0 w 5193482"/>
              <a:gd name="connsiteY13" fmla="*/ 661194 h 1133475"/>
              <a:gd name="connsiteX14" fmla="*/ 0 w 5193482"/>
              <a:gd name="connsiteY14" fmla="*/ 188916 h 1133475"/>
              <a:gd name="connsiteX0" fmla="*/ 0 w 5398115"/>
              <a:gd name="connsiteY0" fmla="*/ 188916 h 1133475"/>
              <a:gd name="connsiteX1" fmla="*/ 188916 w 5398115"/>
              <a:gd name="connsiteY1" fmla="*/ 0 h 1133475"/>
              <a:gd name="connsiteX2" fmla="*/ 865580 w 5398115"/>
              <a:gd name="connsiteY2" fmla="*/ 0 h 1133475"/>
              <a:gd name="connsiteX3" fmla="*/ 865580 w 5398115"/>
              <a:gd name="connsiteY3" fmla="*/ 0 h 1133475"/>
              <a:gd name="connsiteX4" fmla="*/ 2163951 w 5398115"/>
              <a:gd name="connsiteY4" fmla="*/ 0 h 1133475"/>
              <a:gd name="connsiteX5" fmla="*/ 5174977 w 5398115"/>
              <a:gd name="connsiteY5" fmla="*/ 4157 h 1133475"/>
              <a:gd name="connsiteX6" fmla="*/ 5177332 w 5398115"/>
              <a:gd name="connsiteY6" fmla="*/ 155684 h 1133475"/>
              <a:gd name="connsiteX7" fmla="*/ 5193482 w 5398115"/>
              <a:gd name="connsiteY7" fmla="*/ 944563 h 1133475"/>
              <a:gd name="connsiteX8" fmla="*/ 5193482 w 5398115"/>
              <a:gd name="connsiteY8" fmla="*/ 944559 h 1133475"/>
              <a:gd name="connsiteX9" fmla="*/ 5004566 w 5398115"/>
              <a:gd name="connsiteY9" fmla="*/ 1133475 h 1133475"/>
              <a:gd name="connsiteX10" fmla="*/ 188916 w 5398115"/>
              <a:gd name="connsiteY10" fmla="*/ 1133475 h 1133475"/>
              <a:gd name="connsiteX11" fmla="*/ 0 w 5398115"/>
              <a:gd name="connsiteY11" fmla="*/ 944559 h 1133475"/>
              <a:gd name="connsiteX12" fmla="*/ 0 w 5398115"/>
              <a:gd name="connsiteY12" fmla="*/ 944563 h 1133475"/>
              <a:gd name="connsiteX13" fmla="*/ 0 w 5398115"/>
              <a:gd name="connsiteY13" fmla="*/ 661194 h 1133475"/>
              <a:gd name="connsiteX14" fmla="*/ 0 w 5398115"/>
              <a:gd name="connsiteY14" fmla="*/ 661194 h 1133475"/>
              <a:gd name="connsiteX15" fmla="*/ 0 w 5398115"/>
              <a:gd name="connsiteY15" fmla="*/ 188916 h 1133475"/>
              <a:gd name="connsiteX0" fmla="*/ 0 w 5307130"/>
              <a:gd name="connsiteY0" fmla="*/ 188916 h 1133475"/>
              <a:gd name="connsiteX1" fmla="*/ 188916 w 5307130"/>
              <a:gd name="connsiteY1" fmla="*/ 0 h 1133475"/>
              <a:gd name="connsiteX2" fmla="*/ 865580 w 5307130"/>
              <a:gd name="connsiteY2" fmla="*/ 0 h 1133475"/>
              <a:gd name="connsiteX3" fmla="*/ 865580 w 5307130"/>
              <a:gd name="connsiteY3" fmla="*/ 0 h 1133475"/>
              <a:gd name="connsiteX4" fmla="*/ 2163951 w 5307130"/>
              <a:gd name="connsiteY4" fmla="*/ 0 h 1133475"/>
              <a:gd name="connsiteX5" fmla="*/ 5174977 w 5307130"/>
              <a:gd name="connsiteY5" fmla="*/ 4157 h 1133475"/>
              <a:gd name="connsiteX6" fmla="*/ 5177332 w 5307130"/>
              <a:gd name="connsiteY6" fmla="*/ 155684 h 1133475"/>
              <a:gd name="connsiteX7" fmla="*/ 5193482 w 5307130"/>
              <a:gd name="connsiteY7" fmla="*/ 944563 h 1133475"/>
              <a:gd name="connsiteX8" fmla="*/ 5193482 w 5307130"/>
              <a:gd name="connsiteY8" fmla="*/ 944559 h 1133475"/>
              <a:gd name="connsiteX9" fmla="*/ 5004566 w 5307130"/>
              <a:gd name="connsiteY9" fmla="*/ 1133475 h 1133475"/>
              <a:gd name="connsiteX10" fmla="*/ 188916 w 5307130"/>
              <a:gd name="connsiteY10" fmla="*/ 1133475 h 1133475"/>
              <a:gd name="connsiteX11" fmla="*/ 0 w 5307130"/>
              <a:gd name="connsiteY11" fmla="*/ 944559 h 1133475"/>
              <a:gd name="connsiteX12" fmla="*/ 0 w 5307130"/>
              <a:gd name="connsiteY12" fmla="*/ 944563 h 1133475"/>
              <a:gd name="connsiteX13" fmla="*/ 0 w 5307130"/>
              <a:gd name="connsiteY13" fmla="*/ 661194 h 1133475"/>
              <a:gd name="connsiteX14" fmla="*/ 0 w 5307130"/>
              <a:gd name="connsiteY14" fmla="*/ 661194 h 1133475"/>
              <a:gd name="connsiteX15" fmla="*/ 0 w 5307130"/>
              <a:gd name="connsiteY15" fmla="*/ 188916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7130" h="1133475">
                <a:moveTo>
                  <a:pt x="0" y="188916"/>
                </a:moveTo>
                <a:cubicBezTo>
                  <a:pt x="0" y="84581"/>
                  <a:pt x="84581" y="0"/>
                  <a:pt x="188916" y="0"/>
                </a:cubicBezTo>
                <a:lnTo>
                  <a:pt x="865580" y="0"/>
                </a:lnTo>
                <a:lnTo>
                  <a:pt x="865580" y="0"/>
                </a:lnTo>
                <a:lnTo>
                  <a:pt x="2163951" y="0"/>
                </a:lnTo>
                <a:lnTo>
                  <a:pt x="5174977" y="4157"/>
                </a:lnTo>
                <a:cubicBezTo>
                  <a:pt x="5472490" y="7358"/>
                  <a:pt x="5174248" y="-1050"/>
                  <a:pt x="5177332" y="155684"/>
                </a:cubicBezTo>
                <a:cubicBezTo>
                  <a:pt x="5180416" y="312418"/>
                  <a:pt x="5190790" y="813084"/>
                  <a:pt x="5193482" y="944563"/>
                </a:cubicBezTo>
                <a:lnTo>
                  <a:pt x="5193482" y="944559"/>
                </a:lnTo>
                <a:cubicBezTo>
                  <a:pt x="5193482" y="1048894"/>
                  <a:pt x="5108901" y="1133475"/>
                  <a:pt x="5004566" y="1133475"/>
                </a:cubicBezTo>
                <a:lnTo>
                  <a:pt x="188916" y="1133475"/>
                </a:lnTo>
                <a:cubicBezTo>
                  <a:pt x="84581" y="1133475"/>
                  <a:pt x="0" y="1048894"/>
                  <a:pt x="0" y="944559"/>
                </a:cubicBezTo>
                <a:lnTo>
                  <a:pt x="0" y="944563"/>
                </a:lnTo>
                <a:lnTo>
                  <a:pt x="0" y="661194"/>
                </a:lnTo>
                <a:lnTo>
                  <a:pt x="0" y="661194"/>
                </a:lnTo>
                <a:lnTo>
                  <a:pt x="0" y="188916"/>
                </a:lnTo>
                <a:close/>
              </a:path>
            </a:pathLst>
          </a:custGeom>
          <a:solidFill>
            <a:schemeClr val="bg1">
              <a:alpha val="81961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1901073" y="1969086"/>
            <a:ext cx="283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1600" b="1" dirty="0">
                <a:latin typeface="+mn-ea"/>
              </a:rPr>
              <a:t>哪些</a:t>
            </a:r>
            <a:r>
              <a:rPr lang="zh-CN" altLang="zh-CN" sz="1600" b="1" dirty="0">
                <a:solidFill>
                  <a:schemeClr val="accent1"/>
                </a:solidFill>
                <a:latin typeface="+mn-ea"/>
              </a:rPr>
              <a:t>技术系统</a:t>
            </a:r>
            <a:r>
              <a:rPr lang="zh-CN" altLang="zh-CN" sz="1600" b="1" dirty="0">
                <a:latin typeface="+mn-ea"/>
              </a:rPr>
              <a:t>可能存在</a:t>
            </a:r>
            <a:r>
              <a:rPr lang="zh-CN" altLang="zh-CN" sz="1600" b="1" dirty="0" smtClean="0">
                <a:latin typeface="+mn-ea"/>
              </a:rPr>
              <a:t>问题</a:t>
            </a:r>
            <a:r>
              <a:rPr lang="zh-CN" altLang="en-US" sz="1600" b="1" dirty="0" smtClean="0">
                <a:latin typeface="+mn-ea"/>
              </a:rPr>
              <a:t>？</a:t>
            </a:r>
            <a:endParaRPr lang="en-US" altLang="zh-CN" sz="1600" dirty="0">
              <a:solidFill>
                <a:schemeClr val="accent2"/>
              </a:solidFill>
            </a:endParaRPr>
          </a:p>
        </p:txBody>
      </p:sp>
      <p:sp>
        <p:nvSpPr>
          <p:cNvPr id="13" name="圆角矩形标注 4"/>
          <p:cNvSpPr/>
          <p:nvPr/>
        </p:nvSpPr>
        <p:spPr>
          <a:xfrm flipH="1" flipV="1">
            <a:off x="7567552" y="2198464"/>
            <a:ext cx="2898562" cy="677249"/>
          </a:xfrm>
          <a:custGeom>
            <a:avLst/>
            <a:gdLst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6611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2163951 w 5193482"/>
              <a:gd name="connsiteY12" fmla="*/ 1133475 h 1133475"/>
              <a:gd name="connsiteX13" fmla="*/ 1514783 w 5193482"/>
              <a:gd name="connsiteY13" fmla="*/ 1275159 h 1133475"/>
              <a:gd name="connsiteX14" fmla="*/ 865580 w 5193482"/>
              <a:gd name="connsiteY14" fmla="*/ 1133475 h 1133475"/>
              <a:gd name="connsiteX15" fmla="*/ 188916 w 5193482"/>
              <a:gd name="connsiteY15" fmla="*/ 1133475 h 1133475"/>
              <a:gd name="connsiteX16" fmla="*/ 0 w 5193482"/>
              <a:gd name="connsiteY16" fmla="*/ 944559 h 1133475"/>
              <a:gd name="connsiteX17" fmla="*/ 0 w 5193482"/>
              <a:gd name="connsiteY17" fmla="*/ 944563 h 1133475"/>
              <a:gd name="connsiteX18" fmla="*/ 0 w 5193482"/>
              <a:gd name="connsiteY18" fmla="*/ 661194 h 1133475"/>
              <a:gd name="connsiteX19" fmla="*/ 0 w 5193482"/>
              <a:gd name="connsiteY19" fmla="*/ 661194 h 1133475"/>
              <a:gd name="connsiteX20" fmla="*/ 0 w 5193482"/>
              <a:gd name="connsiteY20" fmla="*/ 188916 h 1133475"/>
              <a:gd name="connsiteX0" fmla="*/ 0 w 5193482"/>
              <a:gd name="connsiteY0" fmla="*/ 188916 h 1370409"/>
              <a:gd name="connsiteX1" fmla="*/ 188916 w 5193482"/>
              <a:gd name="connsiteY1" fmla="*/ 0 h 1370409"/>
              <a:gd name="connsiteX2" fmla="*/ 865580 w 5193482"/>
              <a:gd name="connsiteY2" fmla="*/ 0 h 1370409"/>
              <a:gd name="connsiteX3" fmla="*/ 865580 w 5193482"/>
              <a:gd name="connsiteY3" fmla="*/ 0 h 1370409"/>
              <a:gd name="connsiteX4" fmla="*/ 2163951 w 5193482"/>
              <a:gd name="connsiteY4" fmla="*/ 0 h 1370409"/>
              <a:gd name="connsiteX5" fmla="*/ 5004566 w 5193482"/>
              <a:gd name="connsiteY5" fmla="*/ 0 h 1370409"/>
              <a:gd name="connsiteX6" fmla="*/ 5193482 w 5193482"/>
              <a:gd name="connsiteY6" fmla="*/ 188916 h 1370409"/>
              <a:gd name="connsiteX7" fmla="*/ 5193482 w 5193482"/>
              <a:gd name="connsiteY7" fmla="*/ 661194 h 1370409"/>
              <a:gd name="connsiteX8" fmla="*/ 5193482 w 5193482"/>
              <a:gd name="connsiteY8" fmla="*/ 661194 h 1370409"/>
              <a:gd name="connsiteX9" fmla="*/ 5193482 w 5193482"/>
              <a:gd name="connsiteY9" fmla="*/ 944563 h 1370409"/>
              <a:gd name="connsiteX10" fmla="*/ 5193482 w 5193482"/>
              <a:gd name="connsiteY10" fmla="*/ 944559 h 1370409"/>
              <a:gd name="connsiteX11" fmla="*/ 5004566 w 5193482"/>
              <a:gd name="connsiteY11" fmla="*/ 1133475 h 1370409"/>
              <a:gd name="connsiteX12" fmla="*/ 2163951 w 5193482"/>
              <a:gd name="connsiteY12" fmla="*/ 1133475 h 1370409"/>
              <a:gd name="connsiteX13" fmla="*/ 2086283 w 5193482"/>
              <a:gd name="connsiteY13" fmla="*/ 1370409 h 1370409"/>
              <a:gd name="connsiteX14" fmla="*/ 865580 w 5193482"/>
              <a:gd name="connsiteY14" fmla="*/ 1133475 h 1370409"/>
              <a:gd name="connsiteX15" fmla="*/ 188916 w 5193482"/>
              <a:gd name="connsiteY15" fmla="*/ 1133475 h 1370409"/>
              <a:gd name="connsiteX16" fmla="*/ 0 w 5193482"/>
              <a:gd name="connsiteY16" fmla="*/ 944559 h 1370409"/>
              <a:gd name="connsiteX17" fmla="*/ 0 w 5193482"/>
              <a:gd name="connsiteY17" fmla="*/ 944563 h 1370409"/>
              <a:gd name="connsiteX18" fmla="*/ 0 w 5193482"/>
              <a:gd name="connsiteY18" fmla="*/ 661194 h 1370409"/>
              <a:gd name="connsiteX19" fmla="*/ 0 w 5193482"/>
              <a:gd name="connsiteY19" fmla="*/ 661194 h 1370409"/>
              <a:gd name="connsiteX20" fmla="*/ 0 w 5193482"/>
              <a:gd name="connsiteY20" fmla="*/ 188916 h 1370409"/>
              <a:gd name="connsiteX0" fmla="*/ 0 w 5195658"/>
              <a:gd name="connsiteY0" fmla="*/ 188916 h 1370409"/>
              <a:gd name="connsiteX1" fmla="*/ 188916 w 5195658"/>
              <a:gd name="connsiteY1" fmla="*/ 0 h 1370409"/>
              <a:gd name="connsiteX2" fmla="*/ 865580 w 5195658"/>
              <a:gd name="connsiteY2" fmla="*/ 0 h 1370409"/>
              <a:gd name="connsiteX3" fmla="*/ 865580 w 5195658"/>
              <a:gd name="connsiteY3" fmla="*/ 0 h 1370409"/>
              <a:gd name="connsiteX4" fmla="*/ 2163951 w 5195658"/>
              <a:gd name="connsiteY4" fmla="*/ 0 h 1370409"/>
              <a:gd name="connsiteX5" fmla="*/ 5004566 w 5195658"/>
              <a:gd name="connsiteY5" fmla="*/ 0 h 1370409"/>
              <a:gd name="connsiteX6" fmla="*/ 5193482 w 5195658"/>
              <a:gd name="connsiteY6" fmla="*/ 188916 h 1370409"/>
              <a:gd name="connsiteX7" fmla="*/ 5193482 w 5195658"/>
              <a:gd name="connsiteY7" fmla="*/ 661194 h 1370409"/>
              <a:gd name="connsiteX8" fmla="*/ 5193482 w 5195658"/>
              <a:gd name="connsiteY8" fmla="*/ 661194 h 1370409"/>
              <a:gd name="connsiteX9" fmla="*/ 5195658 w 5195658"/>
              <a:gd name="connsiteY9" fmla="*/ 613457 h 1370409"/>
              <a:gd name="connsiteX10" fmla="*/ 5193482 w 5195658"/>
              <a:gd name="connsiteY10" fmla="*/ 944563 h 1370409"/>
              <a:gd name="connsiteX11" fmla="*/ 5193482 w 5195658"/>
              <a:gd name="connsiteY11" fmla="*/ 944559 h 1370409"/>
              <a:gd name="connsiteX12" fmla="*/ 5004566 w 5195658"/>
              <a:gd name="connsiteY12" fmla="*/ 1133475 h 1370409"/>
              <a:gd name="connsiteX13" fmla="*/ 2163951 w 5195658"/>
              <a:gd name="connsiteY13" fmla="*/ 1133475 h 1370409"/>
              <a:gd name="connsiteX14" fmla="*/ 2086283 w 5195658"/>
              <a:gd name="connsiteY14" fmla="*/ 1370409 h 1370409"/>
              <a:gd name="connsiteX15" fmla="*/ 865580 w 5195658"/>
              <a:gd name="connsiteY15" fmla="*/ 1133475 h 1370409"/>
              <a:gd name="connsiteX16" fmla="*/ 188916 w 5195658"/>
              <a:gd name="connsiteY16" fmla="*/ 1133475 h 1370409"/>
              <a:gd name="connsiteX17" fmla="*/ 0 w 5195658"/>
              <a:gd name="connsiteY17" fmla="*/ 944559 h 1370409"/>
              <a:gd name="connsiteX18" fmla="*/ 0 w 5195658"/>
              <a:gd name="connsiteY18" fmla="*/ 944563 h 1370409"/>
              <a:gd name="connsiteX19" fmla="*/ 0 w 5195658"/>
              <a:gd name="connsiteY19" fmla="*/ 661194 h 1370409"/>
              <a:gd name="connsiteX20" fmla="*/ 0 w 5195658"/>
              <a:gd name="connsiteY20" fmla="*/ 661194 h 1370409"/>
              <a:gd name="connsiteX21" fmla="*/ 0 w 51956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6611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4325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2163951 w 5538558"/>
              <a:gd name="connsiteY13" fmla="*/ 1133475 h 1133475"/>
              <a:gd name="connsiteX14" fmla="*/ 865580 w 5538558"/>
              <a:gd name="connsiteY14" fmla="*/ 1133475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861783 w 5538558"/>
              <a:gd name="connsiteY14" fmla="*/ 1127807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188916 w 5538558"/>
              <a:gd name="connsiteY13" fmla="*/ 1133475 h 1133475"/>
              <a:gd name="connsiteX14" fmla="*/ 0 w 5538558"/>
              <a:gd name="connsiteY14" fmla="*/ 944559 h 1133475"/>
              <a:gd name="connsiteX15" fmla="*/ 0 w 5538558"/>
              <a:gd name="connsiteY15" fmla="*/ 944563 h 1133475"/>
              <a:gd name="connsiteX16" fmla="*/ 0 w 5538558"/>
              <a:gd name="connsiteY16" fmla="*/ 661194 h 1133475"/>
              <a:gd name="connsiteX17" fmla="*/ 0 w 5538558"/>
              <a:gd name="connsiteY17" fmla="*/ 661194 h 1133475"/>
              <a:gd name="connsiteX18" fmla="*/ 0 w 5538558"/>
              <a:gd name="connsiteY18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4325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188916 w 5193482"/>
              <a:gd name="connsiteY12" fmla="*/ 1133475 h 1133475"/>
              <a:gd name="connsiteX13" fmla="*/ 0 w 5193482"/>
              <a:gd name="connsiteY13" fmla="*/ 944559 h 1133475"/>
              <a:gd name="connsiteX14" fmla="*/ 0 w 5193482"/>
              <a:gd name="connsiteY14" fmla="*/ 944563 h 1133475"/>
              <a:gd name="connsiteX15" fmla="*/ 0 w 5193482"/>
              <a:gd name="connsiteY15" fmla="*/ 661194 h 1133475"/>
              <a:gd name="connsiteX16" fmla="*/ 0 w 5193482"/>
              <a:gd name="connsiteY16" fmla="*/ 661194 h 1133475"/>
              <a:gd name="connsiteX17" fmla="*/ 0 w 5193482"/>
              <a:gd name="connsiteY17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432594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944563 h 1133475"/>
              <a:gd name="connsiteX8" fmla="*/ 5193482 w 5193482"/>
              <a:gd name="connsiteY8" fmla="*/ 944559 h 1133475"/>
              <a:gd name="connsiteX9" fmla="*/ 5004566 w 5193482"/>
              <a:gd name="connsiteY9" fmla="*/ 1133475 h 1133475"/>
              <a:gd name="connsiteX10" fmla="*/ 188916 w 5193482"/>
              <a:gd name="connsiteY10" fmla="*/ 1133475 h 1133475"/>
              <a:gd name="connsiteX11" fmla="*/ 0 w 5193482"/>
              <a:gd name="connsiteY11" fmla="*/ 944559 h 1133475"/>
              <a:gd name="connsiteX12" fmla="*/ 0 w 5193482"/>
              <a:gd name="connsiteY12" fmla="*/ 944563 h 1133475"/>
              <a:gd name="connsiteX13" fmla="*/ 0 w 5193482"/>
              <a:gd name="connsiteY13" fmla="*/ 661194 h 1133475"/>
              <a:gd name="connsiteX14" fmla="*/ 0 w 5193482"/>
              <a:gd name="connsiteY14" fmla="*/ 661194 h 1133475"/>
              <a:gd name="connsiteX15" fmla="*/ 0 w 5193482"/>
              <a:gd name="connsiteY15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0896 w 5193482"/>
              <a:gd name="connsiteY7" fmla="*/ 413432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5658"/>
              <a:gd name="connsiteY0" fmla="*/ 188916 h 1133475"/>
              <a:gd name="connsiteX1" fmla="*/ 188916 w 5195658"/>
              <a:gd name="connsiteY1" fmla="*/ 0 h 1133475"/>
              <a:gd name="connsiteX2" fmla="*/ 865580 w 5195658"/>
              <a:gd name="connsiteY2" fmla="*/ 0 h 1133475"/>
              <a:gd name="connsiteX3" fmla="*/ 865580 w 5195658"/>
              <a:gd name="connsiteY3" fmla="*/ 0 h 1133475"/>
              <a:gd name="connsiteX4" fmla="*/ 2163951 w 5195658"/>
              <a:gd name="connsiteY4" fmla="*/ 0 h 1133475"/>
              <a:gd name="connsiteX5" fmla="*/ 5004566 w 5195658"/>
              <a:gd name="connsiteY5" fmla="*/ 0 h 1133475"/>
              <a:gd name="connsiteX6" fmla="*/ 5193482 w 5195658"/>
              <a:gd name="connsiteY6" fmla="*/ 188916 h 1133475"/>
              <a:gd name="connsiteX7" fmla="*/ 5190896 w 5195658"/>
              <a:gd name="connsiteY7" fmla="*/ 413432 h 1133475"/>
              <a:gd name="connsiteX8" fmla="*/ 5195658 w 5195658"/>
              <a:gd name="connsiteY8" fmla="*/ 789670 h 1133475"/>
              <a:gd name="connsiteX9" fmla="*/ 5193482 w 5195658"/>
              <a:gd name="connsiteY9" fmla="*/ 944563 h 1133475"/>
              <a:gd name="connsiteX10" fmla="*/ 5193482 w 5195658"/>
              <a:gd name="connsiteY10" fmla="*/ 944559 h 1133475"/>
              <a:gd name="connsiteX11" fmla="*/ 5004566 w 5195658"/>
              <a:gd name="connsiteY11" fmla="*/ 1133475 h 1133475"/>
              <a:gd name="connsiteX12" fmla="*/ 188916 w 5195658"/>
              <a:gd name="connsiteY12" fmla="*/ 1133475 h 1133475"/>
              <a:gd name="connsiteX13" fmla="*/ 0 w 5195658"/>
              <a:gd name="connsiteY13" fmla="*/ 944559 h 1133475"/>
              <a:gd name="connsiteX14" fmla="*/ 0 w 5195658"/>
              <a:gd name="connsiteY14" fmla="*/ 944563 h 1133475"/>
              <a:gd name="connsiteX15" fmla="*/ 0 w 5195658"/>
              <a:gd name="connsiteY15" fmla="*/ 661194 h 1133475"/>
              <a:gd name="connsiteX16" fmla="*/ 0 w 5195658"/>
              <a:gd name="connsiteY16" fmla="*/ 661194 h 1133475"/>
              <a:gd name="connsiteX17" fmla="*/ 0 w 5195658"/>
              <a:gd name="connsiteY17" fmla="*/ 188916 h 1133475"/>
              <a:gd name="connsiteX0" fmla="*/ 0 w 5195836"/>
              <a:gd name="connsiteY0" fmla="*/ 188916 h 1133475"/>
              <a:gd name="connsiteX1" fmla="*/ 188916 w 5195836"/>
              <a:gd name="connsiteY1" fmla="*/ 0 h 1133475"/>
              <a:gd name="connsiteX2" fmla="*/ 865580 w 5195836"/>
              <a:gd name="connsiteY2" fmla="*/ 0 h 1133475"/>
              <a:gd name="connsiteX3" fmla="*/ 865580 w 5195836"/>
              <a:gd name="connsiteY3" fmla="*/ 0 h 1133475"/>
              <a:gd name="connsiteX4" fmla="*/ 2163951 w 5195836"/>
              <a:gd name="connsiteY4" fmla="*/ 0 h 1133475"/>
              <a:gd name="connsiteX5" fmla="*/ 5004566 w 5195836"/>
              <a:gd name="connsiteY5" fmla="*/ 0 h 1133475"/>
              <a:gd name="connsiteX6" fmla="*/ 5193482 w 5195836"/>
              <a:gd name="connsiteY6" fmla="*/ 188916 h 1133475"/>
              <a:gd name="connsiteX7" fmla="*/ 5190896 w 5195836"/>
              <a:gd name="connsiteY7" fmla="*/ 413432 h 1133475"/>
              <a:gd name="connsiteX8" fmla="*/ 5195658 w 5195836"/>
              <a:gd name="connsiteY8" fmla="*/ 789670 h 1133475"/>
              <a:gd name="connsiteX9" fmla="*/ 5193482 w 5195836"/>
              <a:gd name="connsiteY9" fmla="*/ 944563 h 1133475"/>
              <a:gd name="connsiteX10" fmla="*/ 5193482 w 5195836"/>
              <a:gd name="connsiteY10" fmla="*/ 944559 h 1133475"/>
              <a:gd name="connsiteX11" fmla="*/ 5004566 w 5195836"/>
              <a:gd name="connsiteY11" fmla="*/ 1133475 h 1133475"/>
              <a:gd name="connsiteX12" fmla="*/ 188916 w 5195836"/>
              <a:gd name="connsiteY12" fmla="*/ 1133475 h 1133475"/>
              <a:gd name="connsiteX13" fmla="*/ 0 w 5195836"/>
              <a:gd name="connsiteY13" fmla="*/ 944559 h 1133475"/>
              <a:gd name="connsiteX14" fmla="*/ 0 w 5195836"/>
              <a:gd name="connsiteY14" fmla="*/ 944563 h 1133475"/>
              <a:gd name="connsiteX15" fmla="*/ 0 w 5195836"/>
              <a:gd name="connsiteY15" fmla="*/ 661194 h 1133475"/>
              <a:gd name="connsiteX16" fmla="*/ 0 w 5195836"/>
              <a:gd name="connsiteY16" fmla="*/ 661194 h 1133475"/>
              <a:gd name="connsiteX17" fmla="*/ 0 w 5195836"/>
              <a:gd name="connsiteY17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90896 w 5633809"/>
              <a:gd name="connsiteY7" fmla="*/ 413432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8"/>
              <a:gd name="connsiteY0" fmla="*/ 188916 h 1133475"/>
              <a:gd name="connsiteX1" fmla="*/ 188916 w 5633808"/>
              <a:gd name="connsiteY1" fmla="*/ 0 h 1133475"/>
              <a:gd name="connsiteX2" fmla="*/ 865580 w 5633808"/>
              <a:gd name="connsiteY2" fmla="*/ 0 h 1133475"/>
              <a:gd name="connsiteX3" fmla="*/ 865580 w 5633808"/>
              <a:gd name="connsiteY3" fmla="*/ 0 h 1133475"/>
              <a:gd name="connsiteX4" fmla="*/ 2163951 w 5633808"/>
              <a:gd name="connsiteY4" fmla="*/ 0 h 1133475"/>
              <a:gd name="connsiteX5" fmla="*/ 5004566 w 5633808"/>
              <a:gd name="connsiteY5" fmla="*/ 0 h 1133475"/>
              <a:gd name="connsiteX6" fmla="*/ 5193482 w 5633808"/>
              <a:gd name="connsiteY6" fmla="*/ 188916 h 1133475"/>
              <a:gd name="connsiteX7" fmla="*/ 5186133 w 5633808"/>
              <a:gd name="connsiteY7" fmla="*/ 284844 h 1133475"/>
              <a:gd name="connsiteX8" fmla="*/ 5633808 w 5633808"/>
              <a:gd name="connsiteY8" fmla="*/ 465820 h 1133475"/>
              <a:gd name="connsiteX9" fmla="*/ 5195658 w 5633808"/>
              <a:gd name="connsiteY9" fmla="*/ 789670 h 1133475"/>
              <a:gd name="connsiteX10" fmla="*/ 5193482 w 5633808"/>
              <a:gd name="connsiteY10" fmla="*/ 944563 h 1133475"/>
              <a:gd name="connsiteX11" fmla="*/ 5193482 w 5633808"/>
              <a:gd name="connsiteY11" fmla="*/ 944559 h 1133475"/>
              <a:gd name="connsiteX12" fmla="*/ 5004566 w 5633808"/>
              <a:gd name="connsiteY12" fmla="*/ 1133475 h 1133475"/>
              <a:gd name="connsiteX13" fmla="*/ 188916 w 5633808"/>
              <a:gd name="connsiteY13" fmla="*/ 1133475 h 1133475"/>
              <a:gd name="connsiteX14" fmla="*/ 0 w 5633808"/>
              <a:gd name="connsiteY14" fmla="*/ 944559 h 1133475"/>
              <a:gd name="connsiteX15" fmla="*/ 0 w 5633808"/>
              <a:gd name="connsiteY15" fmla="*/ 944563 h 1133475"/>
              <a:gd name="connsiteX16" fmla="*/ 0 w 5633808"/>
              <a:gd name="connsiteY16" fmla="*/ 661194 h 1133475"/>
              <a:gd name="connsiteX17" fmla="*/ 0 w 5633808"/>
              <a:gd name="connsiteY17" fmla="*/ 661194 h 1133475"/>
              <a:gd name="connsiteX18" fmla="*/ 0 w 5633808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789670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499157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0896 w 5724295"/>
              <a:gd name="connsiteY9" fmla="*/ 551544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38583"/>
              <a:gd name="connsiteY0" fmla="*/ 188916 h 1133475"/>
              <a:gd name="connsiteX1" fmla="*/ 188916 w 5738583"/>
              <a:gd name="connsiteY1" fmla="*/ 0 h 1133475"/>
              <a:gd name="connsiteX2" fmla="*/ 865580 w 5738583"/>
              <a:gd name="connsiteY2" fmla="*/ 0 h 1133475"/>
              <a:gd name="connsiteX3" fmla="*/ 865580 w 5738583"/>
              <a:gd name="connsiteY3" fmla="*/ 0 h 1133475"/>
              <a:gd name="connsiteX4" fmla="*/ 2163951 w 5738583"/>
              <a:gd name="connsiteY4" fmla="*/ 0 h 1133475"/>
              <a:gd name="connsiteX5" fmla="*/ 5004566 w 5738583"/>
              <a:gd name="connsiteY5" fmla="*/ 0 h 1133475"/>
              <a:gd name="connsiteX6" fmla="*/ 5193482 w 5738583"/>
              <a:gd name="connsiteY6" fmla="*/ 188916 h 1133475"/>
              <a:gd name="connsiteX7" fmla="*/ 5186133 w 5738583"/>
              <a:gd name="connsiteY7" fmla="*/ 284844 h 1133475"/>
              <a:gd name="connsiteX8" fmla="*/ 5738583 w 5738583"/>
              <a:gd name="connsiteY8" fmla="*/ 489633 h 1133475"/>
              <a:gd name="connsiteX9" fmla="*/ 5190896 w 5738583"/>
              <a:gd name="connsiteY9" fmla="*/ 551544 h 1133475"/>
              <a:gd name="connsiteX10" fmla="*/ 5193482 w 5738583"/>
              <a:gd name="connsiteY10" fmla="*/ 944563 h 1133475"/>
              <a:gd name="connsiteX11" fmla="*/ 5193482 w 5738583"/>
              <a:gd name="connsiteY11" fmla="*/ 944559 h 1133475"/>
              <a:gd name="connsiteX12" fmla="*/ 5004566 w 5738583"/>
              <a:gd name="connsiteY12" fmla="*/ 1133475 h 1133475"/>
              <a:gd name="connsiteX13" fmla="*/ 188916 w 5738583"/>
              <a:gd name="connsiteY13" fmla="*/ 1133475 h 1133475"/>
              <a:gd name="connsiteX14" fmla="*/ 0 w 5738583"/>
              <a:gd name="connsiteY14" fmla="*/ 944559 h 1133475"/>
              <a:gd name="connsiteX15" fmla="*/ 0 w 5738583"/>
              <a:gd name="connsiteY15" fmla="*/ 944563 h 1133475"/>
              <a:gd name="connsiteX16" fmla="*/ 0 w 5738583"/>
              <a:gd name="connsiteY16" fmla="*/ 661194 h 1133475"/>
              <a:gd name="connsiteX17" fmla="*/ 0 w 5738583"/>
              <a:gd name="connsiteY17" fmla="*/ 661194 h 1133475"/>
              <a:gd name="connsiteX18" fmla="*/ 0 w 5738583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90896 w 5439637"/>
              <a:gd name="connsiteY9" fmla="*/ 551544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88732 w 5439637"/>
              <a:gd name="connsiteY9" fmla="*/ 428845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45196"/>
              <a:gd name="connsiteY0" fmla="*/ 188916 h 1135227"/>
              <a:gd name="connsiteX1" fmla="*/ 188916 w 5445196"/>
              <a:gd name="connsiteY1" fmla="*/ 0 h 1135227"/>
              <a:gd name="connsiteX2" fmla="*/ 865580 w 5445196"/>
              <a:gd name="connsiteY2" fmla="*/ 0 h 1135227"/>
              <a:gd name="connsiteX3" fmla="*/ 865580 w 5445196"/>
              <a:gd name="connsiteY3" fmla="*/ 0 h 1135227"/>
              <a:gd name="connsiteX4" fmla="*/ 2163951 w 5445196"/>
              <a:gd name="connsiteY4" fmla="*/ 0 h 1135227"/>
              <a:gd name="connsiteX5" fmla="*/ 5004566 w 5445196"/>
              <a:gd name="connsiteY5" fmla="*/ 0 h 1135227"/>
              <a:gd name="connsiteX6" fmla="*/ 5193482 w 5445196"/>
              <a:gd name="connsiteY6" fmla="*/ 188916 h 1135227"/>
              <a:gd name="connsiteX7" fmla="*/ 5186133 w 5445196"/>
              <a:gd name="connsiteY7" fmla="*/ 284844 h 1135227"/>
              <a:gd name="connsiteX8" fmla="*/ 5439637 w 5445196"/>
              <a:gd name="connsiteY8" fmla="*/ 1133475 h 1135227"/>
              <a:gd name="connsiteX9" fmla="*/ 5188732 w 5445196"/>
              <a:gd name="connsiteY9" fmla="*/ 428845 h 1135227"/>
              <a:gd name="connsiteX10" fmla="*/ 5193482 w 5445196"/>
              <a:gd name="connsiteY10" fmla="*/ 944563 h 1135227"/>
              <a:gd name="connsiteX11" fmla="*/ 5193482 w 5445196"/>
              <a:gd name="connsiteY11" fmla="*/ 944559 h 1135227"/>
              <a:gd name="connsiteX12" fmla="*/ 5004566 w 5445196"/>
              <a:gd name="connsiteY12" fmla="*/ 1133475 h 1135227"/>
              <a:gd name="connsiteX13" fmla="*/ 188916 w 5445196"/>
              <a:gd name="connsiteY13" fmla="*/ 1133475 h 1135227"/>
              <a:gd name="connsiteX14" fmla="*/ 0 w 5445196"/>
              <a:gd name="connsiteY14" fmla="*/ 944559 h 1135227"/>
              <a:gd name="connsiteX15" fmla="*/ 0 w 5445196"/>
              <a:gd name="connsiteY15" fmla="*/ 944563 h 1135227"/>
              <a:gd name="connsiteX16" fmla="*/ 0 w 5445196"/>
              <a:gd name="connsiteY16" fmla="*/ 661194 h 1135227"/>
              <a:gd name="connsiteX17" fmla="*/ 0 w 5445196"/>
              <a:gd name="connsiteY17" fmla="*/ 661194 h 1135227"/>
              <a:gd name="connsiteX18" fmla="*/ 0 w 5445196"/>
              <a:gd name="connsiteY18" fmla="*/ 188916 h 1135227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6133 w 5194305"/>
              <a:gd name="connsiteY7" fmla="*/ 284844 h 1133475"/>
              <a:gd name="connsiteX8" fmla="*/ 5188732 w 5194305"/>
              <a:gd name="connsiteY8" fmla="*/ 428845 h 1133475"/>
              <a:gd name="connsiteX9" fmla="*/ 5193482 w 5194305"/>
              <a:gd name="connsiteY9" fmla="*/ 944563 h 1133475"/>
              <a:gd name="connsiteX10" fmla="*/ 5193482 w 5194305"/>
              <a:gd name="connsiteY10" fmla="*/ 944559 h 1133475"/>
              <a:gd name="connsiteX11" fmla="*/ 5004566 w 5194305"/>
              <a:gd name="connsiteY11" fmla="*/ 1133475 h 1133475"/>
              <a:gd name="connsiteX12" fmla="*/ 188916 w 5194305"/>
              <a:gd name="connsiteY12" fmla="*/ 1133475 h 1133475"/>
              <a:gd name="connsiteX13" fmla="*/ 0 w 5194305"/>
              <a:gd name="connsiteY13" fmla="*/ 944559 h 1133475"/>
              <a:gd name="connsiteX14" fmla="*/ 0 w 5194305"/>
              <a:gd name="connsiteY14" fmla="*/ 944563 h 1133475"/>
              <a:gd name="connsiteX15" fmla="*/ 0 w 5194305"/>
              <a:gd name="connsiteY15" fmla="*/ 661194 h 1133475"/>
              <a:gd name="connsiteX16" fmla="*/ 0 w 5194305"/>
              <a:gd name="connsiteY16" fmla="*/ 661194 h 1133475"/>
              <a:gd name="connsiteX17" fmla="*/ 0 w 5194305"/>
              <a:gd name="connsiteY17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8732 w 5194305"/>
              <a:gd name="connsiteY7" fmla="*/ 428845 h 1133475"/>
              <a:gd name="connsiteX8" fmla="*/ 5193482 w 5194305"/>
              <a:gd name="connsiteY8" fmla="*/ 944563 h 1133475"/>
              <a:gd name="connsiteX9" fmla="*/ 5193482 w 5194305"/>
              <a:gd name="connsiteY9" fmla="*/ 944559 h 1133475"/>
              <a:gd name="connsiteX10" fmla="*/ 5004566 w 5194305"/>
              <a:gd name="connsiteY10" fmla="*/ 1133475 h 1133475"/>
              <a:gd name="connsiteX11" fmla="*/ 188916 w 5194305"/>
              <a:gd name="connsiteY11" fmla="*/ 1133475 h 1133475"/>
              <a:gd name="connsiteX12" fmla="*/ 0 w 5194305"/>
              <a:gd name="connsiteY12" fmla="*/ 944559 h 1133475"/>
              <a:gd name="connsiteX13" fmla="*/ 0 w 5194305"/>
              <a:gd name="connsiteY13" fmla="*/ 944563 h 1133475"/>
              <a:gd name="connsiteX14" fmla="*/ 0 w 5194305"/>
              <a:gd name="connsiteY14" fmla="*/ 661194 h 1133475"/>
              <a:gd name="connsiteX15" fmla="*/ 0 w 5194305"/>
              <a:gd name="connsiteY15" fmla="*/ 661194 h 1133475"/>
              <a:gd name="connsiteX16" fmla="*/ 0 w 5194305"/>
              <a:gd name="connsiteY16" fmla="*/ 188916 h 1133475"/>
              <a:gd name="connsiteX0" fmla="*/ 0 w 5211145"/>
              <a:gd name="connsiteY0" fmla="*/ 188916 h 1133475"/>
              <a:gd name="connsiteX1" fmla="*/ 188916 w 5211145"/>
              <a:gd name="connsiteY1" fmla="*/ 0 h 1133475"/>
              <a:gd name="connsiteX2" fmla="*/ 865580 w 5211145"/>
              <a:gd name="connsiteY2" fmla="*/ 0 h 1133475"/>
              <a:gd name="connsiteX3" fmla="*/ 865580 w 5211145"/>
              <a:gd name="connsiteY3" fmla="*/ 0 h 1133475"/>
              <a:gd name="connsiteX4" fmla="*/ 2163951 w 5211145"/>
              <a:gd name="connsiteY4" fmla="*/ 0 h 1133475"/>
              <a:gd name="connsiteX5" fmla="*/ 5150039 w 5211145"/>
              <a:gd name="connsiteY5" fmla="*/ 4157 h 1133475"/>
              <a:gd name="connsiteX6" fmla="*/ 5193482 w 5211145"/>
              <a:gd name="connsiteY6" fmla="*/ 188916 h 1133475"/>
              <a:gd name="connsiteX7" fmla="*/ 5188732 w 5211145"/>
              <a:gd name="connsiteY7" fmla="*/ 428845 h 1133475"/>
              <a:gd name="connsiteX8" fmla="*/ 5193482 w 5211145"/>
              <a:gd name="connsiteY8" fmla="*/ 944563 h 1133475"/>
              <a:gd name="connsiteX9" fmla="*/ 5193482 w 5211145"/>
              <a:gd name="connsiteY9" fmla="*/ 944559 h 1133475"/>
              <a:gd name="connsiteX10" fmla="*/ 5004566 w 5211145"/>
              <a:gd name="connsiteY10" fmla="*/ 1133475 h 1133475"/>
              <a:gd name="connsiteX11" fmla="*/ 188916 w 5211145"/>
              <a:gd name="connsiteY11" fmla="*/ 1133475 h 1133475"/>
              <a:gd name="connsiteX12" fmla="*/ 0 w 5211145"/>
              <a:gd name="connsiteY12" fmla="*/ 944559 h 1133475"/>
              <a:gd name="connsiteX13" fmla="*/ 0 w 5211145"/>
              <a:gd name="connsiteY13" fmla="*/ 944563 h 1133475"/>
              <a:gd name="connsiteX14" fmla="*/ 0 w 5211145"/>
              <a:gd name="connsiteY14" fmla="*/ 661194 h 1133475"/>
              <a:gd name="connsiteX15" fmla="*/ 0 w 5211145"/>
              <a:gd name="connsiteY15" fmla="*/ 661194 h 1133475"/>
              <a:gd name="connsiteX16" fmla="*/ 0 w 5211145"/>
              <a:gd name="connsiteY16" fmla="*/ 188916 h 1133475"/>
              <a:gd name="connsiteX0" fmla="*/ 0 w 5226684"/>
              <a:gd name="connsiteY0" fmla="*/ 188916 h 1133475"/>
              <a:gd name="connsiteX1" fmla="*/ 188916 w 5226684"/>
              <a:gd name="connsiteY1" fmla="*/ 0 h 1133475"/>
              <a:gd name="connsiteX2" fmla="*/ 865580 w 5226684"/>
              <a:gd name="connsiteY2" fmla="*/ 0 h 1133475"/>
              <a:gd name="connsiteX3" fmla="*/ 865580 w 5226684"/>
              <a:gd name="connsiteY3" fmla="*/ 0 h 1133475"/>
              <a:gd name="connsiteX4" fmla="*/ 2163951 w 5226684"/>
              <a:gd name="connsiteY4" fmla="*/ 0 h 1133475"/>
              <a:gd name="connsiteX5" fmla="*/ 5174977 w 5226684"/>
              <a:gd name="connsiteY5" fmla="*/ 4157 h 1133475"/>
              <a:gd name="connsiteX6" fmla="*/ 5193482 w 5226684"/>
              <a:gd name="connsiteY6" fmla="*/ 188916 h 1133475"/>
              <a:gd name="connsiteX7" fmla="*/ 5188732 w 5226684"/>
              <a:gd name="connsiteY7" fmla="*/ 428845 h 1133475"/>
              <a:gd name="connsiteX8" fmla="*/ 5193482 w 5226684"/>
              <a:gd name="connsiteY8" fmla="*/ 944563 h 1133475"/>
              <a:gd name="connsiteX9" fmla="*/ 5193482 w 5226684"/>
              <a:gd name="connsiteY9" fmla="*/ 944559 h 1133475"/>
              <a:gd name="connsiteX10" fmla="*/ 5004566 w 5226684"/>
              <a:gd name="connsiteY10" fmla="*/ 1133475 h 1133475"/>
              <a:gd name="connsiteX11" fmla="*/ 188916 w 5226684"/>
              <a:gd name="connsiteY11" fmla="*/ 1133475 h 1133475"/>
              <a:gd name="connsiteX12" fmla="*/ 0 w 5226684"/>
              <a:gd name="connsiteY12" fmla="*/ 944559 h 1133475"/>
              <a:gd name="connsiteX13" fmla="*/ 0 w 5226684"/>
              <a:gd name="connsiteY13" fmla="*/ 944563 h 1133475"/>
              <a:gd name="connsiteX14" fmla="*/ 0 w 5226684"/>
              <a:gd name="connsiteY14" fmla="*/ 661194 h 1133475"/>
              <a:gd name="connsiteX15" fmla="*/ 0 w 5226684"/>
              <a:gd name="connsiteY15" fmla="*/ 661194 h 1133475"/>
              <a:gd name="connsiteX16" fmla="*/ 0 w 5226684"/>
              <a:gd name="connsiteY16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174977 w 5194305"/>
              <a:gd name="connsiteY5" fmla="*/ 4157 h 1133475"/>
              <a:gd name="connsiteX6" fmla="*/ 5188732 w 5194305"/>
              <a:gd name="connsiteY6" fmla="*/ 428845 h 1133475"/>
              <a:gd name="connsiteX7" fmla="*/ 5193482 w 5194305"/>
              <a:gd name="connsiteY7" fmla="*/ 944563 h 1133475"/>
              <a:gd name="connsiteX8" fmla="*/ 5193482 w 5194305"/>
              <a:gd name="connsiteY8" fmla="*/ 944559 h 1133475"/>
              <a:gd name="connsiteX9" fmla="*/ 5004566 w 5194305"/>
              <a:gd name="connsiteY9" fmla="*/ 1133475 h 1133475"/>
              <a:gd name="connsiteX10" fmla="*/ 188916 w 5194305"/>
              <a:gd name="connsiteY10" fmla="*/ 1133475 h 1133475"/>
              <a:gd name="connsiteX11" fmla="*/ 0 w 5194305"/>
              <a:gd name="connsiteY11" fmla="*/ 944559 h 1133475"/>
              <a:gd name="connsiteX12" fmla="*/ 0 w 5194305"/>
              <a:gd name="connsiteY12" fmla="*/ 944563 h 1133475"/>
              <a:gd name="connsiteX13" fmla="*/ 0 w 5194305"/>
              <a:gd name="connsiteY13" fmla="*/ 661194 h 1133475"/>
              <a:gd name="connsiteX14" fmla="*/ 0 w 5194305"/>
              <a:gd name="connsiteY14" fmla="*/ 661194 h 1133475"/>
              <a:gd name="connsiteX15" fmla="*/ 0 w 5194305"/>
              <a:gd name="connsiteY15" fmla="*/ 188916 h 1133475"/>
              <a:gd name="connsiteX0" fmla="*/ 0 w 5403577"/>
              <a:gd name="connsiteY0" fmla="*/ 188916 h 1133475"/>
              <a:gd name="connsiteX1" fmla="*/ 188916 w 5403577"/>
              <a:gd name="connsiteY1" fmla="*/ 0 h 1133475"/>
              <a:gd name="connsiteX2" fmla="*/ 865580 w 5403577"/>
              <a:gd name="connsiteY2" fmla="*/ 0 h 1133475"/>
              <a:gd name="connsiteX3" fmla="*/ 865580 w 5403577"/>
              <a:gd name="connsiteY3" fmla="*/ 0 h 1133475"/>
              <a:gd name="connsiteX4" fmla="*/ 2163951 w 5403577"/>
              <a:gd name="connsiteY4" fmla="*/ 0 h 1133475"/>
              <a:gd name="connsiteX5" fmla="*/ 5174977 w 5403577"/>
              <a:gd name="connsiteY5" fmla="*/ 4157 h 1133475"/>
              <a:gd name="connsiteX6" fmla="*/ 5193482 w 5403577"/>
              <a:gd name="connsiteY6" fmla="*/ 944563 h 1133475"/>
              <a:gd name="connsiteX7" fmla="*/ 5193482 w 5403577"/>
              <a:gd name="connsiteY7" fmla="*/ 944559 h 1133475"/>
              <a:gd name="connsiteX8" fmla="*/ 5004566 w 5403577"/>
              <a:gd name="connsiteY8" fmla="*/ 1133475 h 1133475"/>
              <a:gd name="connsiteX9" fmla="*/ 188916 w 5403577"/>
              <a:gd name="connsiteY9" fmla="*/ 1133475 h 1133475"/>
              <a:gd name="connsiteX10" fmla="*/ 0 w 5403577"/>
              <a:gd name="connsiteY10" fmla="*/ 944559 h 1133475"/>
              <a:gd name="connsiteX11" fmla="*/ 0 w 5403577"/>
              <a:gd name="connsiteY11" fmla="*/ 944563 h 1133475"/>
              <a:gd name="connsiteX12" fmla="*/ 0 w 5403577"/>
              <a:gd name="connsiteY12" fmla="*/ 661194 h 1133475"/>
              <a:gd name="connsiteX13" fmla="*/ 0 w 5403577"/>
              <a:gd name="connsiteY13" fmla="*/ 661194 h 1133475"/>
              <a:gd name="connsiteX14" fmla="*/ 0 w 5403577"/>
              <a:gd name="connsiteY14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174977 w 5193482"/>
              <a:gd name="connsiteY5" fmla="*/ 4157 h 1133475"/>
              <a:gd name="connsiteX6" fmla="*/ 5193482 w 5193482"/>
              <a:gd name="connsiteY6" fmla="*/ 944563 h 1133475"/>
              <a:gd name="connsiteX7" fmla="*/ 5193482 w 5193482"/>
              <a:gd name="connsiteY7" fmla="*/ 944559 h 1133475"/>
              <a:gd name="connsiteX8" fmla="*/ 5004566 w 5193482"/>
              <a:gd name="connsiteY8" fmla="*/ 1133475 h 1133475"/>
              <a:gd name="connsiteX9" fmla="*/ 188916 w 5193482"/>
              <a:gd name="connsiteY9" fmla="*/ 1133475 h 1133475"/>
              <a:gd name="connsiteX10" fmla="*/ 0 w 5193482"/>
              <a:gd name="connsiteY10" fmla="*/ 944559 h 1133475"/>
              <a:gd name="connsiteX11" fmla="*/ 0 w 5193482"/>
              <a:gd name="connsiteY11" fmla="*/ 944563 h 1133475"/>
              <a:gd name="connsiteX12" fmla="*/ 0 w 5193482"/>
              <a:gd name="connsiteY12" fmla="*/ 661194 h 1133475"/>
              <a:gd name="connsiteX13" fmla="*/ 0 w 5193482"/>
              <a:gd name="connsiteY13" fmla="*/ 661194 h 1133475"/>
              <a:gd name="connsiteX14" fmla="*/ 0 w 5193482"/>
              <a:gd name="connsiteY14" fmla="*/ 188916 h 1133475"/>
              <a:gd name="connsiteX0" fmla="*/ 0 w 5398115"/>
              <a:gd name="connsiteY0" fmla="*/ 188916 h 1133475"/>
              <a:gd name="connsiteX1" fmla="*/ 188916 w 5398115"/>
              <a:gd name="connsiteY1" fmla="*/ 0 h 1133475"/>
              <a:gd name="connsiteX2" fmla="*/ 865580 w 5398115"/>
              <a:gd name="connsiteY2" fmla="*/ 0 h 1133475"/>
              <a:gd name="connsiteX3" fmla="*/ 865580 w 5398115"/>
              <a:gd name="connsiteY3" fmla="*/ 0 h 1133475"/>
              <a:gd name="connsiteX4" fmla="*/ 2163951 w 5398115"/>
              <a:gd name="connsiteY4" fmla="*/ 0 h 1133475"/>
              <a:gd name="connsiteX5" fmla="*/ 5174977 w 5398115"/>
              <a:gd name="connsiteY5" fmla="*/ 4157 h 1133475"/>
              <a:gd name="connsiteX6" fmla="*/ 5177332 w 5398115"/>
              <a:gd name="connsiteY6" fmla="*/ 155684 h 1133475"/>
              <a:gd name="connsiteX7" fmla="*/ 5193482 w 5398115"/>
              <a:gd name="connsiteY7" fmla="*/ 944563 h 1133475"/>
              <a:gd name="connsiteX8" fmla="*/ 5193482 w 5398115"/>
              <a:gd name="connsiteY8" fmla="*/ 944559 h 1133475"/>
              <a:gd name="connsiteX9" fmla="*/ 5004566 w 5398115"/>
              <a:gd name="connsiteY9" fmla="*/ 1133475 h 1133475"/>
              <a:gd name="connsiteX10" fmla="*/ 188916 w 5398115"/>
              <a:gd name="connsiteY10" fmla="*/ 1133475 h 1133475"/>
              <a:gd name="connsiteX11" fmla="*/ 0 w 5398115"/>
              <a:gd name="connsiteY11" fmla="*/ 944559 h 1133475"/>
              <a:gd name="connsiteX12" fmla="*/ 0 w 5398115"/>
              <a:gd name="connsiteY12" fmla="*/ 944563 h 1133475"/>
              <a:gd name="connsiteX13" fmla="*/ 0 w 5398115"/>
              <a:gd name="connsiteY13" fmla="*/ 661194 h 1133475"/>
              <a:gd name="connsiteX14" fmla="*/ 0 w 5398115"/>
              <a:gd name="connsiteY14" fmla="*/ 661194 h 1133475"/>
              <a:gd name="connsiteX15" fmla="*/ 0 w 5398115"/>
              <a:gd name="connsiteY15" fmla="*/ 188916 h 1133475"/>
              <a:gd name="connsiteX0" fmla="*/ 0 w 5307130"/>
              <a:gd name="connsiteY0" fmla="*/ 188916 h 1133475"/>
              <a:gd name="connsiteX1" fmla="*/ 188916 w 5307130"/>
              <a:gd name="connsiteY1" fmla="*/ 0 h 1133475"/>
              <a:gd name="connsiteX2" fmla="*/ 865580 w 5307130"/>
              <a:gd name="connsiteY2" fmla="*/ 0 h 1133475"/>
              <a:gd name="connsiteX3" fmla="*/ 865580 w 5307130"/>
              <a:gd name="connsiteY3" fmla="*/ 0 h 1133475"/>
              <a:gd name="connsiteX4" fmla="*/ 2163951 w 5307130"/>
              <a:gd name="connsiteY4" fmla="*/ 0 h 1133475"/>
              <a:gd name="connsiteX5" fmla="*/ 5174977 w 5307130"/>
              <a:gd name="connsiteY5" fmla="*/ 4157 h 1133475"/>
              <a:gd name="connsiteX6" fmla="*/ 5177332 w 5307130"/>
              <a:gd name="connsiteY6" fmla="*/ 155684 h 1133475"/>
              <a:gd name="connsiteX7" fmla="*/ 5193482 w 5307130"/>
              <a:gd name="connsiteY7" fmla="*/ 944563 h 1133475"/>
              <a:gd name="connsiteX8" fmla="*/ 5193482 w 5307130"/>
              <a:gd name="connsiteY8" fmla="*/ 944559 h 1133475"/>
              <a:gd name="connsiteX9" fmla="*/ 5004566 w 5307130"/>
              <a:gd name="connsiteY9" fmla="*/ 1133475 h 1133475"/>
              <a:gd name="connsiteX10" fmla="*/ 188916 w 5307130"/>
              <a:gd name="connsiteY10" fmla="*/ 1133475 h 1133475"/>
              <a:gd name="connsiteX11" fmla="*/ 0 w 5307130"/>
              <a:gd name="connsiteY11" fmla="*/ 944559 h 1133475"/>
              <a:gd name="connsiteX12" fmla="*/ 0 w 5307130"/>
              <a:gd name="connsiteY12" fmla="*/ 944563 h 1133475"/>
              <a:gd name="connsiteX13" fmla="*/ 0 w 5307130"/>
              <a:gd name="connsiteY13" fmla="*/ 661194 h 1133475"/>
              <a:gd name="connsiteX14" fmla="*/ 0 w 5307130"/>
              <a:gd name="connsiteY14" fmla="*/ 661194 h 1133475"/>
              <a:gd name="connsiteX15" fmla="*/ 0 w 5307130"/>
              <a:gd name="connsiteY15" fmla="*/ 188916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7130" h="1133475">
                <a:moveTo>
                  <a:pt x="0" y="188916"/>
                </a:moveTo>
                <a:cubicBezTo>
                  <a:pt x="0" y="84581"/>
                  <a:pt x="84581" y="0"/>
                  <a:pt x="188916" y="0"/>
                </a:cubicBezTo>
                <a:lnTo>
                  <a:pt x="865580" y="0"/>
                </a:lnTo>
                <a:lnTo>
                  <a:pt x="865580" y="0"/>
                </a:lnTo>
                <a:lnTo>
                  <a:pt x="2163951" y="0"/>
                </a:lnTo>
                <a:lnTo>
                  <a:pt x="5174977" y="4157"/>
                </a:lnTo>
                <a:cubicBezTo>
                  <a:pt x="5472490" y="7358"/>
                  <a:pt x="5174248" y="-1050"/>
                  <a:pt x="5177332" y="155684"/>
                </a:cubicBezTo>
                <a:cubicBezTo>
                  <a:pt x="5180416" y="312418"/>
                  <a:pt x="5190790" y="813084"/>
                  <a:pt x="5193482" y="944563"/>
                </a:cubicBezTo>
                <a:lnTo>
                  <a:pt x="5193482" y="944559"/>
                </a:lnTo>
                <a:cubicBezTo>
                  <a:pt x="5193482" y="1048894"/>
                  <a:pt x="5108901" y="1133475"/>
                  <a:pt x="5004566" y="1133475"/>
                </a:cubicBezTo>
                <a:lnTo>
                  <a:pt x="188916" y="1133475"/>
                </a:lnTo>
                <a:cubicBezTo>
                  <a:pt x="84581" y="1133475"/>
                  <a:pt x="0" y="1048894"/>
                  <a:pt x="0" y="944559"/>
                </a:cubicBezTo>
                <a:lnTo>
                  <a:pt x="0" y="944563"/>
                </a:lnTo>
                <a:lnTo>
                  <a:pt x="0" y="661194"/>
                </a:lnTo>
                <a:lnTo>
                  <a:pt x="0" y="661194"/>
                </a:lnTo>
                <a:lnTo>
                  <a:pt x="0" y="188916"/>
                </a:lnTo>
                <a:close/>
              </a:path>
            </a:pathLst>
          </a:custGeom>
          <a:solidFill>
            <a:schemeClr val="bg1">
              <a:alpha val="81961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flipH="1">
            <a:off x="7447702" y="2367813"/>
            <a:ext cx="283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1600" b="1" dirty="0">
                <a:latin typeface="+mn-ea"/>
              </a:rPr>
              <a:t>哪些</a:t>
            </a:r>
            <a:r>
              <a:rPr lang="zh-CN" altLang="zh-CN" sz="1600" b="1" dirty="0">
                <a:solidFill>
                  <a:schemeClr val="accent1"/>
                </a:solidFill>
                <a:latin typeface="+mn-ea"/>
              </a:rPr>
              <a:t>产品结构</a:t>
            </a:r>
            <a:r>
              <a:rPr lang="zh-CN" altLang="zh-CN" sz="1600" b="1" dirty="0">
                <a:latin typeface="+mn-ea"/>
              </a:rPr>
              <a:t>需要调整</a:t>
            </a:r>
            <a:r>
              <a:rPr lang="zh-CN" altLang="en-US" sz="1600" b="1" dirty="0" smtClean="0">
                <a:latin typeface="+mn-ea"/>
              </a:rPr>
              <a:t>？</a:t>
            </a:r>
            <a:endParaRPr lang="en-US" altLang="zh-CN" sz="1600" dirty="0">
              <a:solidFill>
                <a:schemeClr val="accent2"/>
              </a:solidFill>
            </a:endParaRPr>
          </a:p>
        </p:txBody>
      </p:sp>
      <p:sp>
        <p:nvSpPr>
          <p:cNvPr id="15" name="圆角矩形标注 4"/>
          <p:cNvSpPr/>
          <p:nvPr/>
        </p:nvSpPr>
        <p:spPr>
          <a:xfrm flipV="1">
            <a:off x="2198075" y="3822330"/>
            <a:ext cx="2678406" cy="575094"/>
          </a:xfrm>
          <a:custGeom>
            <a:avLst/>
            <a:gdLst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6611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2163951 w 5193482"/>
              <a:gd name="connsiteY12" fmla="*/ 1133475 h 1133475"/>
              <a:gd name="connsiteX13" fmla="*/ 1514783 w 5193482"/>
              <a:gd name="connsiteY13" fmla="*/ 1275159 h 1133475"/>
              <a:gd name="connsiteX14" fmla="*/ 865580 w 5193482"/>
              <a:gd name="connsiteY14" fmla="*/ 1133475 h 1133475"/>
              <a:gd name="connsiteX15" fmla="*/ 188916 w 5193482"/>
              <a:gd name="connsiteY15" fmla="*/ 1133475 h 1133475"/>
              <a:gd name="connsiteX16" fmla="*/ 0 w 5193482"/>
              <a:gd name="connsiteY16" fmla="*/ 944559 h 1133475"/>
              <a:gd name="connsiteX17" fmla="*/ 0 w 5193482"/>
              <a:gd name="connsiteY17" fmla="*/ 944563 h 1133475"/>
              <a:gd name="connsiteX18" fmla="*/ 0 w 5193482"/>
              <a:gd name="connsiteY18" fmla="*/ 661194 h 1133475"/>
              <a:gd name="connsiteX19" fmla="*/ 0 w 5193482"/>
              <a:gd name="connsiteY19" fmla="*/ 661194 h 1133475"/>
              <a:gd name="connsiteX20" fmla="*/ 0 w 5193482"/>
              <a:gd name="connsiteY20" fmla="*/ 188916 h 1133475"/>
              <a:gd name="connsiteX0" fmla="*/ 0 w 5193482"/>
              <a:gd name="connsiteY0" fmla="*/ 188916 h 1370409"/>
              <a:gd name="connsiteX1" fmla="*/ 188916 w 5193482"/>
              <a:gd name="connsiteY1" fmla="*/ 0 h 1370409"/>
              <a:gd name="connsiteX2" fmla="*/ 865580 w 5193482"/>
              <a:gd name="connsiteY2" fmla="*/ 0 h 1370409"/>
              <a:gd name="connsiteX3" fmla="*/ 865580 w 5193482"/>
              <a:gd name="connsiteY3" fmla="*/ 0 h 1370409"/>
              <a:gd name="connsiteX4" fmla="*/ 2163951 w 5193482"/>
              <a:gd name="connsiteY4" fmla="*/ 0 h 1370409"/>
              <a:gd name="connsiteX5" fmla="*/ 5004566 w 5193482"/>
              <a:gd name="connsiteY5" fmla="*/ 0 h 1370409"/>
              <a:gd name="connsiteX6" fmla="*/ 5193482 w 5193482"/>
              <a:gd name="connsiteY6" fmla="*/ 188916 h 1370409"/>
              <a:gd name="connsiteX7" fmla="*/ 5193482 w 5193482"/>
              <a:gd name="connsiteY7" fmla="*/ 661194 h 1370409"/>
              <a:gd name="connsiteX8" fmla="*/ 5193482 w 5193482"/>
              <a:gd name="connsiteY8" fmla="*/ 661194 h 1370409"/>
              <a:gd name="connsiteX9" fmla="*/ 5193482 w 5193482"/>
              <a:gd name="connsiteY9" fmla="*/ 944563 h 1370409"/>
              <a:gd name="connsiteX10" fmla="*/ 5193482 w 5193482"/>
              <a:gd name="connsiteY10" fmla="*/ 944559 h 1370409"/>
              <a:gd name="connsiteX11" fmla="*/ 5004566 w 5193482"/>
              <a:gd name="connsiteY11" fmla="*/ 1133475 h 1370409"/>
              <a:gd name="connsiteX12" fmla="*/ 2163951 w 5193482"/>
              <a:gd name="connsiteY12" fmla="*/ 1133475 h 1370409"/>
              <a:gd name="connsiteX13" fmla="*/ 2086283 w 5193482"/>
              <a:gd name="connsiteY13" fmla="*/ 1370409 h 1370409"/>
              <a:gd name="connsiteX14" fmla="*/ 865580 w 5193482"/>
              <a:gd name="connsiteY14" fmla="*/ 1133475 h 1370409"/>
              <a:gd name="connsiteX15" fmla="*/ 188916 w 5193482"/>
              <a:gd name="connsiteY15" fmla="*/ 1133475 h 1370409"/>
              <a:gd name="connsiteX16" fmla="*/ 0 w 5193482"/>
              <a:gd name="connsiteY16" fmla="*/ 944559 h 1370409"/>
              <a:gd name="connsiteX17" fmla="*/ 0 w 5193482"/>
              <a:gd name="connsiteY17" fmla="*/ 944563 h 1370409"/>
              <a:gd name="connsiteX18" fmla="*/ 0 w 5193482"/>
              <a:gd name="connsiteY18" fmla="*/ 661194 h 1370409"/>
              <a:gd name="connsiteX19" fmla="*/ 0 w 5193482"/>
              <a:gd name="connsiteY19" fmla="*/ 661194 h 1370409"/>
              <a:gd name="connsiteX20" fmla="*/ 0 w 5193482"/>
              <a:gd name="connsiteY20" fmla="*/ 188916 h 1370409"/>
              <a:gd name="connsiteX0" fmla="*/ 0 w 5195658"/>
              <a:gd name="connsiteY0" fmla="*/ 188916 h 1370409"/>
              <a:gd name="connsiteX1" fmla="*/ 188916 w 5195658"/>
              <a:gd name="connsiteY1" fmla="*/ 0 h 1370409"/>
              <a:gd name="connsiteX2" fmla="*/ 865580 w 5195658"/>
              <a:gd name="connsiteY2" fmla="*/ 0 h 1370409"/>
              <a:gd name="connsiteX3" fmla="*/ 865580 w 5195658"/>
              <a:gd name="connsiteY3" fmla="*/ 0 h 1370409"/>
              <a:gd name="connsiteX4" fmla="*/ 2163951 w 5195658"/>
              <a:gd name="connsiteY4" fmla="*/ 0 h 1370409"/>
              <a:gd name="connsiteX5" fmla="*/ 5004566 w 5195658"/>
              <a:gd name="connsiteY5" fmla="*/ 0 h 1370409"/>
              <a:gd name="connsiteX6" fmla="*/ 5193482 w 5195658"/>
              <a:gd name="connsiteY6" fmla="*/ 188916 h 1370409"/>
              <a:gd name="connsiteX7" fmla="*/ 5193482 w 5195658"/>
              <a:gd name="connsiteY7" fmla="*/ 661194 h 1370409"/>
              <a:gd name="connsiteX8" fmla="*/ 5193482 w 5195658"/>
              <a:gd name="connsiteY8" fmla="*/ 661194 h 1370409"/>
              <a:gd name="connsiteX9" fmla="*/ 5195658 w 5195658"/>
              <a:gd name="connsiteY9" fmla="*/ 613457 h 1370409"/>
              <a:gd name="connsiteX10" fmla="*/ 5193482 w 5195658"/>
              <a:gd name="connsiteY10" fmla="*/ 944563 h 1370409"/>
              <a:gd name="connsiteX11" fmla="*/ 5193482 w 5195658"/>
              <a:gd name="connsiteY11" fmla="*/ 944559 h 1370409"/>
              <a:gd name="connsiteX12" fmla="*/ 5004566 w 5195658"/>
              <a:gd name="connsiteY12" fmla="*/ 1133475 h 1370409"/>
              <a:gd name="connsiteX13" fmla="*/ 2163951 w 5195658"/>
              <a:gd name="connsiteY13" fmla="*/ 1133475 h 1370409"/>
              <a:gd name="connsiteX14" fmla="*/ 2086283 w 5195658"/>
              <a:gd name="connsiteY14" fmla="*/ 1370409 h 1370409"/>
              <a:gd name="connsiteX15" fmla="*/ 865580 w 5195658"/>
              <a:gd name="connsiteY15" fmla="*/ 1133475 h 1370409"/>
              <a:gd name="connsiteX16" fmla="*/ 188916 w 5195658"/>
              <a:gd name="connsiteY16" fmla="*/ 1133475 h 1370409"/>
              <a:gd name="connsiteX17" fmla="*/ 0 w 5195658"/>
              <a:gd name="connsiteY17" fmla="*/ 944559 h 1370409"/>
              <a:gd name="connsiteX18" fmla="*/ 0 w 5195658"/>
              <a:gd name="connsiteY18" fmla="*/ 944563 h 1370409"/>
              <a:gd name="connsiteX19" fmla="*/ 0 w 5195658"/>
              <a:gd name="connsiteY19" fmla="*/ 661194 h 1370409"/>
              <a:gd name="connsiteX20" fmla="*/ 0 w 5195658"/>
              <a:gd name="connsiteY20" fmla="*/ 661194 h 1370409"/>
              <a:gd name="connsiteX21" fmla="*/ 0 w 51956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6611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4325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2163951 w 5538558"/>
              <a:gd name="connsiteY13" fmla="*/ 1133475 h 1133475"/>
              <a:gd name="connsiteX14" fmla="*/ 865580 w 5538558"/>
              <a:gd name="connsiteY14" fmla="*/ 1133475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861783 w 5538558"/>
              <a:gd name="connsiteY14" fmla="*/ 1127807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188916 w 5538558"/>
              <a:gd name="connsiteY13" fmla="*/ 1133475 h 1133475"/>
              <a:gd name="connsiteX14" fmla="*/ 0 w 5538558"/>
              <a:gd name="connsiteY14" fmla="*/ 944559 h 1133475"/>
              <a:gd name="connsiteX15" fmla="*/ 0 w 5538558"/>
              <a:gd name="connsiteY15" fmla="*/ 944563 h 1133475"/>
              <a:gd name="connsiteX16" fmla="*/ 0 w 5538558"/>
              <a:gd name="connsiteY16" fmla="*/ 661194 h 1133475"/>
              <a:gd name="connsiteX17" fmla="*/ 0 w 5538558"/>
              <a:gd name="connsiteY17" fmla="*/ 661194 h 1133475"/>
              <a:gd name="connsiteX18" fmla="*/ 0 w 5538558"/>
              <a:gd name="connsiteY18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4325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188916 w 5193482"/>
              <a:gd name="connsiteY12" fmla="*/ 1133475 h 1133475"/>
              <a:gd name="connsiteX13" fmla="*/ 0 w 5193482"/>
              <a:gd name="connsiteY13" fmla="*/ 944559 h 1133475"/>
              <a:gd name="connsiteX14" fmla="*/ 0 w 5193482"/>
              <a:gd name="connsiteY14" fmla="*/ 944563 h 1133475"/>
              <a:gd name="connsiteX15" fmla="*/ 0 w 5193482"/>
              <a:gd name="connsiteY15" fmla="*/ 661194 h 1133475"/>
              <a:gd name="connsiteX16" fmla="*/ 0 w 5193482"/>
              <a:gd name="connsiteY16" fmla="*/ 661194 h 1133475"/>
              <a:gd name="connsiteX17" fmla="*/ 0 w 5193482"/>
              <a:gd name="connsiteY17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432594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944563 h 1133475"/>
              <a:gd name="connsiteX8" fmla="*/ 5193482 w 5193482"/>
              <a:gd name="connsiteY8" fmla="*/ 944559 h 1133475"/>
              <a:gd name="connsiteX9" fmla="*/ 5004566 w 5193482"/>
              <a:gd name="connsiteY9" fmla="*/ 1133475 h 1133475"/>
              <a:gd name="connsiteX10" fmla="*/ 188916 w 5193482"/>
              <a:gd name="connsiteY10" fmla="*/ 1133475 h 1133475"/>
              <a:gd name="connsiteX11" fmla="*/ 0 w 5193482"/>
              <a:gd name="connsiteY11" fmla="*/ 944559 h 1133475"/>
              <a:gd name="connsiteX12" fmla="*/ 0 w 5193482"/>
              <a:gd name="connsiteY12" fmla="*/ 944563 h 1133475"/>
              <a:gd name="connsiteX13" fmla="*/ 0 w 5193482"/>
              <a:gd name="connsiteY13" fmla="*/ 661194 h 1133475"/>
              <a:gd name="connsiteX14" fmla="*/ 0 w 5193482"/>
              <a:gd name="connsiteY14" fmla="*/ 661194 h 1133475"/>
              <a:gd name="connsiteX15" fmla="*/ 0 w 5193482"/>
              <a:gd name="connsiteY15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0896 w 5193482"/>
              <a:gd name="connsiteY7" fmla="*/ 413432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5658"/>
              <a:gd name="connsiteY0" fmla="*/ 188916 h 1133475"/>
              <a:gd name="connsiteX1" fmla="*/ 188916 w 5195658"/>
              <a:gd name="connsiteY1" fmla="*/ 0 h 1133475"/>
              <a:gd name="connsiteX2" fmla="*/ 865580 w 5195658"/>
              <a:gd name="connsiteY2" fmla="*/ 0 h 1133475"/>
              <a:gd name="connsiteX3" fmla="*/ 865580 w 5195658"/>
              <a:gd name="connsiteY3" fmla="*/ 0 h 1133475"/>
              <a:gd name="connsiteX4" fmla="*/ 2163951 w 5195658"/>
              <a:gd name="connsiteY4" fmla="*/ 0 h 1133475"/>
              <a:gd name="connsiteX5" fmla="*/ 5004566 w 5195658"/>
              <a:gd name="connsiteY5" fmla="*/ 0 h 1133475"/>
              <a:gd name="connsiteX6" fmla="*/ 5193482 w 5195658"/>
              <a:gd name="connsiteY6" fmla="*/ 188916 h 1133475"/>
              <a:gd name="connsiteX7" fmla="*/ 5190896 w 5195658"/>
              <a:gd name="connsiteY7" fmla="*/ 413432 h 1133475"/>
              <a:gd name="connsiteX8" fmla="*/ 5195658 w 5195658"/>
              <a:gd name="connsiteY8" fmla="*/ 789670 h 1133475"/>
              <a:gd name="connsiteX9" fmla="*/ 5193482 w 5195658"/>
              <a:gd name="connsiteY9" fmla="*/ 944563 h 1133475"/>
              <a:gd name="connsiteX10" fmla="*/ 5193482 w 5195658"/>
              <a:gd name="connsiteY10" fmla="*/ 944559 h 1133475"/>
              <a:gd name="connsiteX11" fmla="*/ 5004566 w 5195658"/>
              <a:gd name="connsiteY11" fmla="*/ 1133475 h 1133475"/>
              <a:gd name="connsiteX12" fmla="*/ 188916 w 5195658"/>
              <a:gd name="connsiteY12" fmla="*/ 1133475 h 1133475"/>
              <a:gd name="connsiteX13" fmla="*/ 0 w 5195658"/>
              <a:gd name="connsiteY13" fmla="*/ 944559 h 1133475"/>
              <a:gd name="connsiteX14" fmla="*/ 0 w 5195658"/>
              <a:gd name="connsiteY14" fmla="*/ 944563 h 1133475"/>
              <a:gd name="connsiteX15" fmla="*/ 0 w 5195658"/>
              <a:gd name="connsiteY15" fmla="*/ 661194 h 1133475"/>
              <a:gd name="connsiteX16" fmla="*/ 0 w 5195658"/>
              <a:gd name="connsiteY16" fmla="*/ 661194 h 1133475"/>
              <a:gd name="connsiteX17" fmla="*/ 0 w 5195658"/>
              <a:gd name="connsiteY17" fmla="*/ 188916 h 1133475"/>
              <a:gd name="connsiteX0" fmla="*/ 0 w 5195836"/>
              <a:gd name="connsiteY0" fmla="*/ 188916 h 1133475"/>
              <a:gd name="connsiteX1" fmla="*/ 188916 w 5195836"/>
              <a:gd name="connsiteY1" fmla="*/ 0 h 1133475"/>
              <a:gd name="connsiteX2" fmla="*/ 865580 w 5195836"/>
              <a:gd name="connsiteY2" fmla="*/ 0 h 1133475"/>
              <a:gd name="connsiteX3" fmla="*/ 865580 w 5195836"/>
              <a:gd name="connsiteY3" fmla="*/ 0 h 1133475"/>
              <a:gd name="connsiteX4" fmla="*/ 2163951 w 5195836"/>
              <a:gd name="connsiteY4" fmla="*/ 0 h 1133475"/>
              <a:gd name="connsiteX5" fmla="*/ 5004566 w 5195836"/>
              <a:gd name="connsiteY5" fmla="*/ 0 h 1133475"/>
              <a:gd name="connsiteX6" fmla="*/ 5193482 w 5195836"/>
              <a:gd name="connsiteY6" fmla="*/ 188916 h 1133475"/>
              <a:gd name="connsiteX7" fmla="*/ 5190896 w 5195836"/>
              <a:gd name="connsiteY7" fmla="*/ 413432 h 1133475"/>
              <a:gd name="connsiteX8" fmla="*/ 5195658 w 5195836"/>
              <a:gd name="connsiteY8" fmla="*/ 789670 h 1133475"/>
              <a:gd name="connsiteX9" fmla="*/ 5193482 w 5195836"/>
              <a:gd name="connsiteY9" fmla="*/ 944563 h 1133475"/>
              <a:gd name="connsiteX10" fmla="*/ 5193482 w 5195836"/>
              <a:gd name="connsiteY10" fmla="*/ 944559 h 1133475"/>
              <a:gd name="connsiteX11" fmla="*/ 5004566 w 5195836"/>
              <a:gd name="connsiteY11" fmla="*/ 1133475 h 1133475"/>
              <a:gd name="connsiteX12" fmla="*/ 188916 w 5195836"/>
              <a:gd name="connsiteY12" fmla="*/ 1133475 h 1133475"/>
              <a:gd name="connsiteX13" fmla="*/ 0 w 5195836"/>
              <a:gd name="connsiteY13" fmla="*/ 944559 h 1133475"/>
              <a:gd name="connsiteX14" fmla="*/ 0 w 5195836"/>
              <a:gd name="connsiteY14" fmla="*/ 944563 h 1133475"/>
              <a:gd name="connsiteX15" fmla="*/ 0 w 5195836"/>
              <a:gd name="connsiteY15" fmla="*/ 661194 h 1133475"/>
              <a:gd name="connsiteX16" fmla="*/ 0 w 5195836"/>
              <a:gd name="connsiteY16" fmla="*/ 661194 h 1133475"/>
              <a:gd name="connsiteX17" fmla="*/ 0 w 5195836"/>
              <a:gd name="connsiteY17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90896 w 5633809"/>
              <a:gd name="connsiteY7" fmla="*/ 413432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8"/>
              <a:gd name="connsiteY0" fmla="*/ 188916 h 1133475"/>
              <a:gd name="connsiteX1" fmla="*/ 188916 w 5633808"/>
              <a:gd name="connsiteY1" fmla="*/ 0 h 1133475"/>
              <a:gd name="connsiteX2" fmla="*/ 865580 w 5633808"/>
              <a:gd name="connsiteY2" fmla="*/ 0 h 1133475"/>
              <a:gd name="connsiteX3" fmla="*/ 865580 w 5633808"/>
              <a:gd name="connsiteY3" fmla="*/ 0 h 1133475"/>
              <a:gd name="connsiteX4" fmla="*/ 2163951 w 5633808"/>
              <a:gd name="connsiteY4" fmla="*/ 0 h 1133475"/>
              <a:gd name="connsiteX5" fmla="*/ 5004566 w 5633808"/>
              <a:gd name="connsiteY5" fmla="*/ 0 h 1133475"/>
              <a:gd name="connsiteX6" fmla="*/ 5193482 w 5633808"/>
              <a:gd name="connsiteY6" fmla="*/ 188916 h 1133475"/>
              <a:gd name="connsiteX7" fmla="*/ 5186133 w 5633808"/>
              <a:gd name="connsiteY7" fmla="*/ 284844 h 1133475"/>
              <a:gd name="connsiteX8" fmla="*/ 5633808 w 5633808"/>
              <a:gd name="connsiteY8" fmla="*/ 465820 h 1133475"/>
              <a:gd name="connsiteX9" fmla="*/ 5195658 w 5633808"/>
              <a:gd name="connsiteY9" fmla="*/ 789670 h 1133475"/>
              <a:gd name="connsiteX10" fmla="*/ 5193482 w 5633808"/>
              <a:gd name="connsiteY10" fmla="*/ 944563 h 1133475"/>
              <a:gd name="connsiteX11" fmla="*/ 5193482 w 5633808"/>
              <a:gd name="connsiteY11" fmla="*/ 944559 h 1133475"/>
              <a:gd name="connsiteX12" fmla="*/ 5004566 w 5633808"/>
              <a:gd name="connsiteY12" fmla="*/ 1133475 h 1133475"/>
              <a:gd name="connsiteX13" fmla="*/ 188916 w 5633808"/>
              <a:gd name="connsiteY13" fmla="*/ 1133475 h 1133475"/>
              <a:gd name="connsiteX14" fmla="*/ 0 w 5633808"/>
              <a:gd name="connsiteY14" fmla="*/ 944559 h 1133475"/>
              <a:gd name="connsiteX15" fmla="*/ 0 w 5633808"/>
              <a:gd name="connsiteY15" fmla="*/ 944563 h 1133475"/>
              <a:gd name="connsiteX16" fmla="*/ 0 w 5633808"/>
              <a:gd name="connsiteY16" fmla="*/ 661194 h 1133475"/>
              <a:gd name="connsiteX17" fmla="*/ 0 w 5633808"/>
              <a:gd name="connsiteY17" fmla="*/ 661194 h 1133475"/>
              <a:gd name="connsiteX18" fmla="*/ 0 w 5633808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789670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499157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0896 w 5724295"/>
              <a:gd name="connsiteY9" fmla="*/ 551544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38583"/>
              <a:gd name="connsiteY0" fmla="*/ 188916 h 1133475"/>
              <a:gd name="connsiteX1" fmla="*/ 188916 w 5738583"/>
              <a:gd name="connsiteY1" fmla="*/ 0 h 1133475"/>
              <a:gd name="connsiteX2" fmla="*/ 865580 w 5738583"/>
              <a:gd name="connsiteY2" fmla="*/ 0 h 1133475"/>
              <a:gd name="connsiteX3" fmla="*/ 865580 w 5738583"/>
              <a:gd name="connsiteY3" fmla="*/ 0 h 1133475"/>
              <a:gd name="connsiteX4" fmla="*/ 2163951 w 5738583"/>
              <a:gd name="connsiteY4" fmla="*/ 0 h 1133475"/>
              <a:gd name="connsiteX5" fmla="*/ 5004566 w 5738583"/>
              <a:gd name="connsiteY5" fmla="*/ 0 h 1133475"/>
              <a:gd name="connsiteX6" fmla="*/ 5193482 w 5738583"/>
              <a:gd name="connsiteY6" fmla="*/ 188916 h 1133475"/>
              <a:gd name="connsiteX7" fmla="*/ 5186133 w 5738583"/>
              <a:gd name="connsiteY7" fmla="*/ 284844 h 1133475"/>
              <a:gd name="connsiteX8" fmla="*/ 5738583 w 5738583"/>
              <a:gd name="connsiteY8" fmla="*/ 489633 h 1133475"/>
              <a:gd name="connsiteX9" fmla="*/ 5190896 w 5738583"/>
              <a:gd name="connsiteY9" fmla="*/ 551544 h 1133475"/>
              <a:gd name="connsiteX10" fmla="*/ 5193482 w 5738583"/>
              <a:gd name="connsiteY10" fmla="*/ 944563 h 1133475"/>
              <a:gd name="connsiteX11" fmla="*/ 5193482 w 5738583"/>
              <a:gd name="connsiteY11" fmla="*/ 944559 h 1133475"/>
              <a:gd name="connsiteX12" fmla="*/ 5004566 w 5738583"/>
              <a:gd name="connsiteY12" fmla="*/ 1133475 h 1133475"/>
              <a:gd name="connsiteX13" fmla="*/ 188916 w 5738583"/>
              <a:gd name="connsiteY13" fmla="*/ 1133475 h 1133475"/>
              <a:gd name="connsiteX14" fmla="*/ 0 w 5738583"/>
              <a:gd name="connsiteY14" fmla="*/ 944559 h 1133475"/>
              <a:gd name="connsiteX15" fmla="*/ 0 w 5738583"/>
              <a:gd name="connsiteY15" fmla="*/ 944563 h 1133475"/>
              <a:gd name="connsiteX16" fmla="*/ 0 w 5738583"/>
              <a:gd name="connsiteY16" fmla="*/ 661194 h 1133475"/>
              <a:gd name="connsiteX17" fmla="*/ 0 w 5738583"/>
              <a:gd name="connsiteY17" fmla="*/ 661194 h 1133475"/>
              <a:gd name="connsiteX18" fmla="*/ 0 w 5738583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90896 w 5439637"/>
              <a:gd name="connsiteY9" fmla="*/ 551544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88732 w 5439637"/>
              <a:gd name="connsiteY9" fmla="*/ 428845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45196"/>
              <a:gd name="connsiteY0" fmla="*/ 188916 h 1135227"/>
              <a:gd name="connsiteX1" fmla="*/ 188916 w 5445196"/>
              <a:gd name="connsiteY1" fmla="*/ 0 h 1135227"/>
              <a:gd name="connsiteX2" fmla="*/ 865580 w 5445196"/>
              <a:gd name="connsiteY2" fmla="*/ 0 h 1135227"/>
              <a:gd name="connsiteX3" fmla="*/ 865580 w 5445196"/>
              <a:gd name="connsiteY3" fmla="*/ 0 h 1135227"/>
              <a:gd name="connsiteX4" fmla="*/ 2163951 w 5445196"/>
              <a:gd name="connsiteY4" fmla="*/ 0 h 1135227"/>
              <a:gd name="connsiteX5" fmla="*/ 5004566 w 5445196"/>
              <a:gd name="connsiteY5" fmla="*/ 0 h 1135227"/>
              <a:gd name="connsiteX6" fmla="*/ 5193482 w 5445196"/>
              <a:gd name="connsiteY6" fmla="*/ 188916 h 1135227"/>
              <a:gd name="connsiteX7" fmla="*/ 5186133 w 5445196"/>
              <a:gd name="connsiteY7" fmla="*/ 284844 h 1135227"/>
              <a:gd name="connsiteX8" fmla="*/ 5439637 w 5445196"/>
              <a:gd name="connsiteY8" fmla="*/ 1133475 h 1135227"/>
              <a:gd name="connsiteX9" fmla="*/ 5188732 w 5445196"/>
              <a:gd name="connsiteY9" fmla="*/ 428845 h 1135227"/>
              <a:gd name="connsiteX10" fmla="*/ 5193482 w 5445196"/>
              <a:gd name="connsiteY10" fmla="*/ 944563 h 1135227"/>
              <a:gd name="connsiteX11" fmla="*/ 5193482 w 5445196"/>
              <a:gd name="connsiteY11" fmla="*/ 944559 h 1135227"/>
              <a:gd name="connsiteX12" fmla="*/ 5004566 w 5445196"/>
              <a:gd name="connsiteY12" fmla="*/ 1133475 h 1135227"/>
              <a:gd name="connsiteX13" fmla="*/ 188916 w 5445196"/>
              <a:gd name="connsiteY13" fmla="*/ 1133475 h 1135227"/>
              <a:gd name="connsiteX14" fmla="*/ 0 w 5445196"/>
              <a:gd name="connsiteY14" fmla="*/ 944559 h 1135227"/>
              <a:gd name="connsiteX15" fmla="*/ 0 w 5445196"/>
              <a:gd name="connsiteY15" fmla="*/ 944563 h 1135227"/>
              <a:gd name="connsiteX16" fmla="*/ 0 w 5445196"/>
              <a:gd name="connsiteY16" fmla="*/ 661194 h 1135227"/>
              <a:gd name="connsiteX17" fmla="*/ 0 w 5445196"/>
              <a:gd name="connsiteY17" fmla="*/ 661194 h 1135227"/>
              <a:gd name="connsiteX18" fmla="*/ 0 w 5445196"/>
              <a:gd name="connsiteY18" fmla="*/ 188916 h 1135227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6133 w 5194305"/>
              <a:gd name="connsiteY7" fmla="*/ 284844 h 1133475"/>
              <a:gd name="connsiteX8" fmla="*/ 5188732 w 5194305"/>
              <a:gd name="connsiteY8" fmla="*/ 428845 h 1133475"/>
              <a:gd name="connsiteX9" fmla="*/ 5193482 w 5194305"/>
              <a:gd name="connsiteY9" fmla="*/ 944563 h 1133475"/>
              <a:gd name="connsiteX10" fmla="*/ 5193482 w 5194305"/>
              <a:gd name="connsiteY10" fmla="*/ 944559 h 1133475"/>
              <a:gd name="connsiteX11" fmla="*/ 5004566 w 5194305"/>
              <a:gd name="connsiteY11" fmla="*/ 1133475 h 1133475"/>
              <a:gd name="connsiteX12" fmla="*/ 188916 w 5194305"/>
              <a:gd name="connsiteY12" fmla="*/ 1133475 h 1133475"/>
              <a:gd name="connsiteX13" fmla="*/ 0 w 5194305"/>
              <a:gd name="connsiteY13" fmla="*/ 944559 h 1133475"/>
              <a:gd name="connsiteX14" fmla="*/ 0 w 5194305"/>
              <a:gd name="connsiteY14" fmla="*/ 944563 h 1133475"/>
              <a:gd name="connsiteX15" fmla="*/ 0 w 5194305"/>
              <a:gd name="connsiteY15" fmla="*/ 661194 h 1133475"/>
              <a:gd name="connsiteX16" fmla="*/ 0 w 5194305"/>
              <a:gd name="connsiteY16" fmla="*/ 661194 h 1133475"/>
              <a:gd name="connsiteX17" fmla="*/ 0 w 5194305"/>
              <a:gd name="connsiteY17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8732 w 5194305"/>
              <a:gd name="connsiteY7" fmla="*/ 428845 h 1133475"/>
              <a:gd name="connsiteX8" fmla="*/ 5193482 w 5194305"/>
              <a:gd name="connsiteY8" fmla="*/ 944563 h 1133475"/>
              <a:gd name="connsiteX9" fmla="*/ 5193482 w 5194305"/>
              <a:gd name="connsiteY9" fmla="*/ 944559 h 1133475"/>
              <a:gd name="connsiteX10" fmla="*/ 5004566 w 5194305"/>
              <a:gd name="connsiteY10" fmla="*/ 1133475 h 1133475"/>
              <a:gd name="connsiteX11" fmla="*/ 188916 w 5194305"/>
              <a:gd name="connsiteY11" fmla="*/ 1133475 h 1133475"/>
              <a:gd name="connsiteX12" fmla="*/ 0 w 5194305"/>
              <a:gd name="connsiteY12" fmla="*/ 944559 h 1133475"/>
              <a:gd name="connsiteX13" fmla="*/ 0 w 5194305"/>
              <a:gd name="connsiteY13" fmla="*/ 944563 h 1133475"/>
              <a:gd name="connsiteX14" fmla="*/ 0 w 5194305"/>
              <a:gd name="connsiteY14" fmla="*/ 661194 h 1133475"/>
              <a:gd name="connsiteX15" fmla="*/ 0 w 5194305"/>
              <a:gd name="connsiteY15" fmla="*/ 661194 h 1133475"/>
              <a:gd name="connsiteX16" fmla="*/ 0 w 5194305"/>
              <a:gd name="connsiteY16" fmla="*/ 188916 h 1133475"/>
              <a:gd name="connsiteX0" fmla="*/ 0 w 5211145"/>
              <a:gd name="connsiteY0" fmla="*/ 188916 h 1133475"/>
              <a:gd name="connsiteX1" fmla="*/ 188916 w 5211145"/>
              <a:gd name="connsiteY1" fmla="*/ 0 h 1133475"/>
              <a:gd name="connsiteX2" fmla="*/ 865580 w 5211145"/>
              <a:gd name="connsiteY2" fmla="*/ 0 h 1133475"/>
              <a:gd name="connsiteX3" fmla="*/ 865580 w 5211145"/>
              <a:gd name="connsiteY3" fmla="*/ 0 h 1133475"/>
              <a:gd name="connsiteX4" fmla="*/ 2163951 w 5211145"/>
              <a:gd name="connsiteY4" fmla="*/ 0 h 1133475"/>
              <a:gd name="connsiteX5" fmla="*/ 5150039 w 5211145"/>
              <a:gd name="connsiteY5" fmla="*/ 4157 h 1133475"/>
              <a:gd name="connsiteX6" fmla="*/ 5193482 w 5211145"/>
              <a:gd name="connsiteY6" fmla="*/ 188916 h 1133475"/>
              <a:gd name="connsiteX7" fmla="*/ 5188732 w 5211145"/>
              <a:gd name="connsiteY7" fmla="*/ 428845 h 1133475"/>
              <a:gd name="connsiteX8" fmla="*/ 5193482 w 5211145"/>
              <a:gd name="connsiteY8" fmla="*/ 944563 h 1133475"/>
              <a:gd name="connsiteX9" fmla="*/ 5193482 w 5211145"/>
              <a:gd name="connsiteY9" fmla="*/ 944559 h 1133475"/>
              <a:gd name="connsiteX10" fmla="*/ 5004566 w 5211145"/>
              <a:gd name="connsiteY10" fmla="*/ 1133475 h 1133475"/>
              <a:gd name="connsiteX11" fmla="*/ 188916 w 5211145"/>
              <a:gd name="connsiteY11" fmla="*/ 1133475 h 1133475"/>
              <a:gd name="connsiteX12" fmla="*/ 0 w 5211145"/>
              <a:gd name="connsiteY12" fmla="*/ 944559 h 1133475"/>
              <a:gd name="connsiteX13" fmla="*/ 0 w 5211145"/>
              <a:gd name="connsiteY13" fmla="*/ 944563 h 1133475"/>
              <a:gd name="connsiteX14" fmla="*/ 0 w 5211145"/>
              <a:gd name="connsiteY14" fmla="*/ 661194 h 1133475"/>
              <a:gd name="connsiteX15" fmla="*/ 0 w 5211145"/>
              <a:gd name="connsiteY15" fmla="*/ 661194 h 1133475"/>
              <a:gd name="connsiteX16" fmla="*/ 0 w 5211145"/>
              <a:gd name="connsiteY16" fmla="*/ 188916 h 1133475"/>
              <a:gd name="connsiteX0" fmla="*/ 0 w 5226684"/>
              <a:gd name="connsiteY0" fmla="*/ 188916 h 1133475"/>
              <a:gd name="connsiteX1" fmla="*/ 188916 w 5226684"/>
              <a:gd name="connsiteY1" fmla="*/ 0 h 1133475"/>
              <a:gd name="connsiteX2" fmla="*/ 865580 w 5226684"/>
              <a:gd name="connsiteY2" fmla="*/ 0 h 1133475"/>
              <a:gd name="connsiteX3" fmla="*/ 865580 w 5226684"/>
              <a:gd name="connsiteY3" fmla="*/ 0 h 1133475"/>
              <a:gd name="connsiteX4" fmla="*/ 2163951 w 5226684"/>
              <a:gd name="connsiteY4" fmla="*/ 0 h 1133475"/>
              <a:gd name="connsiteX5" fmla="*/ 5174977 w 5226684"/>
              <a:gd name="connsiteY5" fmla="*/ 4157 h 1133475"/>
              <a:gd name="connsiteX6" fmla="*/ 5193482 w 5226684"/>
              <a:gd name="connsiteY6" fmla="*/ 188916 h 1133475"/>
              <a:gd name="connsiteX7" fmla="*/ 5188732 w 5226684"/>
              <a:gd name="connsiteY7" fmla="*/ 428845 h 1133475"/>
              <a:gd name="connsiteX8" fmla="*/ 5193482 w 5226684"/>
              <a:gd name="connsiteY8" fmla="*/ 944563 h 1133475"/>
              <a:gd name="connsiteX9" fmla="*/ 5193482 w 5226684"/>
              <a:gd name="connsiteY9" fmla="*/ 944559 h 1133475"/>
              <a:gd name="connsiteX10" fmla="*/ 5004566 w 5226684"/>
              <a:gd name="connsiteY10" fmla="*/ 1133475 h 1133475"/>
              <a:gd name="connsiteX11" fmla="*/ 188916 w 5226684"/>
              <a:gd name="connsiteY11" fmla="*/ 1133475 h 1133475"/>
              <a:gd name="connsiteX12" fmla="*/ 0 w 5226684"/>
              <a:gd name="connsiteY12" fmla="*/ 944559 h 1133475"/>
              <a:gd name="connsiteX13" fmla="*/ 0 w 5226684"/>
              <a:gd name="connsiteY13" fmla="*/ 944563 h 1133475"/>
              <a:gd name="connsiteX14" fmla="*/ 0 w 5226684"/>
              <a:gd name="connsiteY14" fmla="*/ 661194 h 1133475"/>
              <a:gd name="connsiteX15" fmla="*/ 0 w 5226684"/>
              <a:gd name="connsiteY15" fmla="*/ 661194 h 1133475"/>
              <a:gd name="connsiteX16" fmla="*/ 0 w 5226684"/>
              <a:gd name="connsiteY16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174977 w 5194305"/>
              <a:gd name="connsiteY5" fmla="*/ 4157 h 1133475"/>
              <a:gd name="connsiteX6" fmla="*/ 5188732 w 5194305"/>
              <a:gd name="connsiteY6" fmla="*/ 428845 h 1133475"/>
              <a:gd name="connsiteX7" fmla="*/ 5193482 w 5194305"/>
              <a:gd name="connsiteY7" fmla="*/ 944563 h 1133475"/>
              <a:gd name="connsiteX8" fmla="*/ 5193482 w 5194305"/>
              <a:gd name="connsiteY8" fmla="*/ 944559 h 1133475"/>
              <a:gd name="connsiteX9" fmla="*/ 5004566 w 5194305"/>
              <a:gd name="connsiteY9" fmla="*/ 1133475 h 1133475"/>
              <a:gd name="connsiteX10" fmla="*/ 188916 w 5194305"/>
              <a:gd name="connsiteY10" fmla="*/ 1133475 h 1133475"/>
              <a:gd name="connsiteX11" fmla="*/ 0 w 5194305"/>
              <a:gd name="connsiteY11" fmla="*/ 944559 h 1133475"/>
              <a:gd name="connsiteX12" fmla="*/ 0 w 5194305"/>
              <a:gd name="connsiteY12" fmla="*/ 944563 h 1133475"/>
              <a:gd name="connsiteX13" fmla="*/ 0 w 5194305"/>
              <a:gd name="connsiteY13" fmla="*/ 661194 h 1133475"/>
              <a:gd name="connsiteX14" fmla="*/ 0 w 5194305"/>
              <a:gd name="connsiteY14" fmla="*/ 661194 h 1133475"/>
              <a:gd name="connsiteX15" fmla="*/ 0 w 5194305"/>
              <a:gd name="connsiteY15" fmla="*/ 188916 h 1133475"/>
              <a:gd name="connsiteX0" fmla="*/ 0 w 5403577"/>
              <a:gd name="connsiteY0" fmla="*/ 188916 h 1133475"/>
              <a:gd name="connsiteX1" fmla="*/ 188916 w 5403577"/>
              <a:gd name="connsiteY1" fmla="*/ 0 h 1133475"/>
              <a:gd name="connsiteX2" fmla="*/ 865580 w 5403577"/>
              <a:gd name="connsiteY2" fmla="*/ 0 h 1133475"/>
              <a:gd name="connsiteX3" fmla="*/ 865580 w 5403577"/>
              <a:gd name="connsiteY3" fmla="*/ 0 h 1133475"/>
              <a:gd name="connsiteX4" fmla="*/ 2163951 w 5403577"/>
              <a:gd name="connsiteY4" fmla="*/ 0 h 1133475"/>
              <a:gd name="connsiteX5" fmla="*/ 5174977 w 5403577"/>
              <a:gd name="connsiteY5" fmla="*/ 4157 h 1133475"/>
              <a:gd name="connsiteX6" fmla="*/ 5193482 w 5403577"/>
              <a:gd name="connsiteY6" fmla="*/ 944563 h 1133475"/>
              <a:gd name="connsiteX7" fmla="*/ 5193482 w 5403577"/>
              <a:gd name="connsiteY7" fmla="*/ 944559 h 1133475"/>
              <a:gd name="connsiteX8" fmla="*/ 5004566 w 5403577"/>
              <a:gd name="connsiteY8" fmla="*/ 1133475 h 1133475"/>
              <a:gd name="connsiteX9" fmla="*/ 188916 w 5403577"/>
              <a:gd name="connsiteY9" fmla="*/ 1133475 h 1133475"/>
              <a:gd name="connsiteX10" fmla="*/ 0 w 5403577"/>
              <a:gd name="connsiteY10" fmla="*/ 944559 h 1133475"/>
              <a:gd name="connsiteX11" fmla="*/ 0 w 5403577"/>
              <a:gd name="connsiteY11" fmla="*/ 944563 h 1133475"/>
              <a:gd name="connsiteX12" fmla="*/ 0 w 5403577"/>
              <a:gd name="connsiteY12" fmla="*/ 661194 h 1133475"/>
              <a:gd name="connsiteX13" fmla="*/ 0 w 5403577"/>
              <a:gd name="connsiteY13" fmla="*/ 661194 h 1133475"/>
              <a:gd name="connsiteX14" fmla="*/ 0 w 5403577"/>
              <a:gd name="connsiteY14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174977 w 5193482"/>
              <a:gd name="connsiteY5" fmla="*/ 4157 h 1133475"/>
              <a:gd name="connsiteX6" fmla="*/ 5193482 w 5193482"/>
              <a:gd name="connsiteY6" fmla="*/ 944563 h 1133475"/>
              <a:gd name="connsiteX7" fmla="*/ 5193482 w 5193482"/>
              <a:gd name="connsiteY7" fmla="*/ 944559 h 1133475"/>
              <a:gd name="connsiteX8" fmla="*/ 5004566 w 5193482"/>
              <a:gd name="connsiteY8" fmla="*/ 1133475 h 1133475"/>
              <a:gd name="connsiteX9" fmla="*/ 188916 w 5193482"/>
              <a:gd name="connsiteY9" fmla="*/ 1133475 h 1133475"/>
              <a:gd name="connsiteX10" fmla="*/ 0 w 5193482"/>
              <a:gd name="connsiteY10" fmla="*/ 944559 h 1133475"/>
              <a:gd name="connsiteX11" fmla="*/ 0 w 5193482"/>
              <a:gd name="connsiteY11" fmla="*/ 944563 h 1133475"/>
              <a:gd name="connsiteX12" fmla="*/ 0 w 5193482"/>
              <a:gd name="connsiteY12" fmla="*/ 661194 h 1133475"/>
              <a:gd name="connsiteX13" fmla="*/ 0 w 5193482"/>
              <a:gd name="connsiteY13" fmla="*/ 661194 h 1133475"/>
              <a:gd name="connsiteX14" fmla="*/ 0 w 5193482"/>
              <a:gd name="connsiteY14" fmla="*/ 188916 h 1133475"/>
              <a:gd name="connsiteX0" fmla="*/ 0 w 5398115"/>
              <a:gd name="connsiteY0" fmla="*/ 188916 h 1133475"/>
              <a:gd name="connsiteX1" fmla="*/ 188916 w 5398115"/>
              <a:gd name="connsiteY1" fmla="*/ 0 h 1133475"/>
              <a:gd name="connsiteX2" fmla="*/ 865580 w 5398115"/>
              <a:gd name="connsiteY2" fmla="*/ 0 h 1133475"/>
              <a:gd name="connsiteX3" fmla="*/ 865580 w 5398115"/>
              <a:gd name="connsiteY3" fmla="*/ 0 h 1133475"/>
              <a:gd name="connsiteX4" fmla="*/ 2163951 w 5398115"/>
              <a:gd name="connsiteY4" fmla="*/ 0 h 1133475"/>
              <a:gd name="connsiteX5" fmla="*/ 5174977 w 5398115"/>
              <a:gd name="connsiteY5" fmla="*/ 4157 h 1133475"/>
              <a:gd name="connsiteX6" fmla="*/ 5177332 w 5398115"/>
              <a:gd name="connsiteY6" fmla="*/ 155684 h 1133475"/>
              <a:gd name="connsiteX7" fmla="*/ 5193482 w 5398115"/>
              <a:gd name="connsiteY7" fmla="*/ 944563 h 1133475"/>
              <a:gd name="connsiteX8" fmla="*/ 5193482 w 5398115"/>
              <a:gd name="connsiteY8" fmla="*/ 944559 h 1133475"/>
              <a:gd name="connsiteX9" fmla="*/ 5004566 w 5398115"/>
              <a:gd name="connsiteY9" fmla="*/ 1133475 h 1133475"/>
              <a:gd name="connsiteX10" fmla="*/ 188916 w 5398115"/>
              <a:gd name="connsiteY10" fmla="*/ 1133475 h 1133475"/>
              <a:gd name="connsiteX11" fmla="*/ 0 w 5398115"/>
              <a:gd name="connsiteY11" fmla="*/ 944559 h 1133475"/>
              <a:gd name="connsiteX12" fmla="*/ 0 w 5398115"/>
              <a:gd name="connsiteY12" fmla="*/ 944563 h 1133475"/>
              <a:gd name="connsiteX13" fmla="*/ 0 w 5398115"/>
              <a:gd name="connsiteY13" fmla="*/ 661194 h 1133475"/>
              <a:gd name="connsiteX14" fmla="*/ 0 w 5398115"/>
              <a:gd name="connsiteY14" fmla="*/ 661194 h 1133475"/>
              <a:gd name="connsiteX15" fmla="*/ 0 w 5398115"/>
              <a:gd name="connsiteY15" fmla="*/ 188916 h 1133475"/>
              <a:gd name="connsiteX0" fmla="*/ 0 w 5307130"/>
              <a:gd name="connsiteY0" fmla="*/ 188916 h 1133475"/>
              <a:gd name="connsiteX1" fmla="*/ 188916 w 5307130"/>
              <a:gd name="connsiteY1" fmla="*/ 0 h 1133475"/>
              <a:gd name="connsiteX2" fmla="*/ 865580 w 5307130"/>
              <a:gd name="connsiteY2" fmla="*/ 0 h 1133475"/>
              <a:gd name="connsiteX3" fmla="*/ 865580 w 5307130"/>
              <a:gd name="connsiteY3" fmla="*/ 0 h 1133475"/>
              <a:gd name="connsiteX4" fmla="*/ 2163951 w 5307130"/>
              <a:gd name="connsiteY4" fmla="*/ 0 h 1133475"/>
              <a:gd name="connsiteX5" fmla="*/ 5174977 w 5307130"/>
              <a:gd name="connsiteY5" fmla="*/ 4157 h 1133475"/>
              <a:gd name="connsiteX6" fmla="*/ 5177332 w 5307130"/>
              <a:gd name="connsiteY6" fmla="*/ 155684 h 1133475"/>
              <a:gd name="connsiteX7" fmla="*/ 5193482 w 5307130"/>
              <a:gd name="connsiteY7" fmla="*/ 944563 h 1133475"/>
              <a:gd name="connsiteX8" fmla="*/ 5193482 w 5307130"/>
              <a:gd name="connsiteY8" fmla="*/ 944559 h 1133475"/>
              <a:gd name="connsiteX9" fmla="*/ 5004566 w 5307130"/>
              <a:gd name="connsiteY9" fmla="*/ 1133475 h 1133475"/>
              <a:gd name="connsiteX10" fmla="*/ 188916 w 5307130"/>
              <a:gd name="connsiteY10" fmla="*/ 1133475 h 1133475"/>
              <a:gd name="connsiteX11" fmla="*/ 0 w 5307130"/>
              <a:gd name="connsiteY11" fmla="*/ 944559 h 1133475"/>
              <a:gd name="connsiteX12" fmla="*/ 0 w 5307130"/>
              <a:gd name="connsiteY12" fmla="*/ 944563 h 1133475"/>
              <a:gd name="connsiteX13" fmla="*/ 0 w 5307130"/>
              <a:gd name="connsiteY13" fmla="*/ 661194 h 1133475"/>
              <a:gd name="connsiteX14" fmla="*/ 0 w 5307130"/>
              <a:gd name="connsiteY14" fmla="*/ 661194 h 1133475"/>
              <a:gd name="connsiteX15" fmla="*/ 0 w 5307130"/>
              <a:gd name="connsiteY15" fmla="*/ 188916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7130" h="1133475">
                <a:moveTo>
                  <a:pt x="0" y="188916"/>
                </a:moveTo>
                <a:cubicBezTo>
                  <a:pt x="0" y="84581"/>
                  <a:pt x="84581" y="0"/>
                  <a:pt x="188916" y="0"/>
                </a:cubicBezTo>
                <a:lnTo>
                  <a:pt x="865580" y="0"/>
                </a:lnTo>
                <a:lnTo>
                  <a:pt x="865580" y="0"/>
                </a:lnTo>
                <a:lnTo>
                  <a:pt x="2163951" y="0"/>
                </a:lnTo>
                <a:lnTo>
                  <a:pt x="5174977" y="4157"/>
                </a:lnTo>
                <a:cubicBezTo>
                  <a:pt x="5472490" y="7358"/>
                  <a:pt x="5174248" y="-1050"/>
                  <a:pt x="5177332" y="155684"/>
                </a:cubicBezTo>
                <a:cubicBezTo>
                  <a:pt x="5180416" y="312418"/>
                  <a:pt x="5190790" y="813084"/>
                  <a:pt x="5193482" y="944563"/>
                </a:cubicBezTo>
                <a:lnTo>
                  <a:pt x="5193482" y="944559"/>
                </a:lnTo>
                <a:cubicBezTo>
                  <a:pt x="5193482" y="1048894"/>
                  <a:pt x="5108901" y="1133475"/>
                  <a:pt x="5004566" y="1133475"/>
                </a:cubicBezTo>
                <a:lnTo>
                  <a:pt x="188916" y="1133475"/>
                </a:lnTo>
                <a:cubicBezTo>
                  <a:pt x="84581" y="1133475"/>
                  <a:pt x="0" y="1048894"/>
                  <a:pt x="0" y="944559"/>
                </a:cubicBezTo>
                <a:lnTo>
                  <a:pt x="0" y="944563"/>
                </a:lnTo>
                <a:lnTo>
                  <a:pt x="0" y="661194"/>
                </a:lnTo>
                <a:lnTo>
                  <a:pt x="0" y="661194"/>
                </a:lnTo>
                <a:lnTo>
                  <a:pt x="0" y="188916"/>
                </a:lnTo>
                <a:close/>
              </a:path>
            </a:pathLst>
          </a:custGeom>
          <a:solidFill>
            <a:schemeClr val="bg1">
              <a:alpha val="81961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flipH="1">
            <a:off x="1910885" y="3940600"/>
            <a:ext cx="283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1600" b="1" dirty="0">
                <a:latin typeface="+mn-ea"/>
              </a:rPr>
              <a:t>哪些</a:t>
            </a:r>
            <a:r>
              <a:rPr lang="zh-CN" altLang="zh-CN" sz="1600" b="1" dirty="0">
                <a:solidFill>
                  <a:schemeClr val="accent1"/>
                </a:solidFill>
                <a:latin typeface="+mn-ea"/>
              </a:rPr>
              <a:t>运营方案</a:t>
            </a:r>
            <a:r>
              <a:rPr lang="zh-CN" altLang="zh-CN" sz="1600" b="1" dirty="0">
                <a:latin typeface="+mn-ea"/>
              </a:rPr>
              <a:t>需要改变？</a:t>
            </a:r>
            <a:endParaRPr lang="en-US" altLang="zh-CN" sz="1600" dirty="0">
              <a:solidFill>
                <a:schemeClr val="accent2"/>
              </a:solidFill>
            </a:endParaRPr>
          </a:p>
        </p:txBody>
      </p:sp>
      <p:sp>
        <p:nvSpPr>
          <p:cNvPr id="17" name="圆角矩形标注 4"/>
          <p:cNvSpPr/>
          <p:nvPr/>
        </p:nvSpPr>
        <p:spPr>
          <a:xfrm flipH="1" flipV="1">
            <a:off x="7283242" y="4058798"/>
            <a:ext cx="2792741" cy="677249"/>
          </a:xfrm>
          <a:custGeom>
            <a:avLst/>
            <a:gdLst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6611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2163951 w 5193482"/>
              <a:gd name="connsiteY12" fmla="*/ 1133475 h 1133475"/>
              <a:gd name="connsiteX13" fmla="*/ 1514783 w 5193482"/>
              <a:gd name="connsiteY13" fmla="*/ 1275159 h 1133475"/>
              <a:gd name="connsiteX14" fmla="*/ 865580 w 5193482"/>
              <a:gd name="connsiteY14" fmla="*/ 1133475 h 1133475"/>
              <a:gd name="connsiteX15" fmla="*/ 188916 w 5193482"/>
              <a:gd name="connsiteY15" fmla="*/ 1133475 h 1133475"/>
              <a:gd name="connsiteX16" fmla="*/ 0 w 5193482"/>
              <a:gd name="connsiteY16" fmla="*/ 944559 h 1133475"/>
              <a:gd name="connsiteX17" fmla="*/ 0 w 5193482"/>
              <a:gd name="connsiteY17" fmla="*/ 944563 h 1133475"/>
              <a:gd name="connsiteX18" fmla="*/ 0 w 5193482"/>
              <a:gd name="connsiteY18" fmla="*/ 661194 h 1133475"/>
              <a:gd name="connsiteX19" fmla="*/ 0 w 5193482"/>
              <a:gd name="connsiteY19" fmla="*/ 661194 h 1133475"/>
              <a:gd name="connsiteX20" fmla="*/ 0 w 5193482"/>
              <a:gd name="connsiteY20" fmla="*/ 188916 h 1133475"/>
              <a:gd name="connsiteX0" fmla="*/ 0 w 5193482"/>
              <a:gd name="connsiteY0" fmla="*/ 188916 h 1370409"/>
              <a:gd name="connsiteX1" fmla="*/ 188916 w 5193482"/>
              <a:gd name="connsiteY1" fmla="*/ 0 h 1370409"/>
              <a:gd name="connsiteX2" fmla="*/ 865580 w 5193482"/>
              <a:gd name="connsiteY2" fmla="*/ 0 h 1370409"/>
              <a:gd name="connsiteX3" fmla="*/ 865580 w 5193482"/>
              <a:gd name="connsiteY3" fmla="*/ 0 h 1370409"/>
              <a:gd name="connsiteX4" fmla="*/ 2163951 w 5193482"/>
              <a:gd name="connsiteY4" fmla="*/ 0 h 1370409"/>
              <a:gd name="connsiteX5" fmla="*/ 5004566 w 5193482"/>
              <a:gd name="connsiteY5" fmla="*/ 0 h 1370409"/>
              <a:gd name="connsiteX6" fmla="*/ 5193482 w 5193482"/>
              <a:gd name="connsiteY6" fmla="*/ 188916 h 1370409"/>
              <a:gd name="connsiteX7" fmla="*/ 5193482 w 5193482"/>
              <a:gd name="connsiteY7" fmla="*/ 661194 h 1370409"/>
              <a:gd name="connsiteX8" fmla="*/ 5193482 w 5193482"/>
              <a:gd name="connsiteY8" fmla="*/ 661194 h 1370409"/>
              <a:gd name="connsiteX9" fmla="*/ 5193482 w 5193482"/>
              <a:gd name="connsiteY9" fmla="*/ 944563 h 1370409"/>
              <a:gd name="connsiteX10" fmla="*/ 5193482 w 5193482"/>
              <a:gd name="connsiteY10" fmla="*/ 944559 h 1370409"/>
              <a:gd name="connsiteX11" fmla="*/ 5004566 w 5193482"/>
              <a:gd name="connsiteY11" fmla="*/ 1133475 h 1370409"/>
              <a:gd name="connsiteX12" fmla="*/ 2163951 w 5193482"/>
              <a:gd name="connsiteY12" fmla="*/ 1133475 h 1370409"/>
              <a:gd name="connsiteX13" fmla="*/ 2086283 w 5193482"/>
              <a:gd name="connsiteY13" fmla="*/ 1370409 h 1370409"/>
              <a:gd name="connsiteX14" fmla="*/ 865580 w 5193482"/>
              <a:gd name="connsiteY14" fmla="*/ 1133475 h 1370409"/>
              <a:gd name="connsiteX15" fmla="*/ 188916 w 5193482"/>
              <a:gd name="connsiteY15" fmla="*/ 1133475 h 1370409"/>
              <a:gd name="connsiteX16" fmla="*/ 0 w 5193482"/>
              <a:gd name="connsiteY16" fmla="*/ 944559 h 1370409"/>
              <a:gd name="connsiteX17" fmla="*/ 0 w 5193482"/>
              <a:gd name="connsiteY17" fmla="*/ 944563 h 1370409"/>
              <a:gd name="connsiteX18" fmla="*/ 0 w 5193482"/>
              <a:gd name="connsiteY18" fmla="*/ 661194 h 1370409"/>
              <a:gd name="connsiteX19" fmla="*/ 0 w 5193482"/>
              <a:gd name="connsiteY19" fmla="*/ 661194 h 1370409"/>
              <a:gd name="connsiteX20" fmla="*/ 0 w 5193482"/>
              <a:gd name="connsiteY20" fmla="*/ 188916 h 1370409"/>
              <a:gd name="connsiteX0" fmla="*/ 0 w 5195658"/>
              <a:gd name="connsiteY0" fmla="*/ 188916 h 1370409"/>
              <a:gd name="connsiteX1" fmla="*/ 188916 w 5195658"/>
              <a:gd name="connsiteY1" fmla="*/ 0 h 1370409"/>
              <a:gd name="connsiteX2" fmla="*/ 865580 w 5195658"/>
              <a:gd name="connsiteY2" fmla="*/ 0 h 1370409"/>
              <a:gd name="connsiteX3" fmla="*/ 865580 w 5195658"/>
              <a:gd name="connsiteY3" fmla="*/ 0 h 1370409"/>
              <a:gd name="connsiteX4" fmla="*/ 2163951 w 5195658"/>
              <a:gd name="connsiteY4" fmla="*/ 0 h 1370409"/>
              <a:gd name="connsiteX5" fmla="*/ 5004566 w 5195658"/>
              <a:gd name="connsiteY5" fmla="*/ 0 h 1370409"/>
              <a:gd name="connsiteX6" fmla="*/ 5193482 w 5195658"/>
              <a:gd name="connsiteY6" fmla="*/ 188916 h 1370409"/>
              <a:gd name="connsiteX7" fmla="*/ 5193482 w 5195658"/>
              <a:gd name="connsiteY7" fmla="*/ 661194 h 1370409"/>
              <a:gd name="connsiteX8" fmla="*/ 5193482 w 5195658"/>
              <a:gd name="connsiteY8" fmla="*/ 661194 h 1370409"/>
              <a:gd name="connsiteX9" fmla="*/ 5195658 w 5195658"/>
              <a:gd name="connsiteY9" fmla="*/ 613457 h 1370409"/>
              <a:gd name="connsiteX10" fmla="*/ 5193482 w 5195658"/>
              <a:gd name="connsiteY10" fmla="*/ 944563 h 1370409"/>
              <a:gd name="connsiteX11" fmla="*/ 5193482 w 5195658"/>
              <a:gd name="connsiteY11" fmla="*/ 944559 h 1370409"/>
              <a:gd name="connsiteX12" fmla="*/ 5004566 w 5195658"/>
              <a:gd name="connsiteY12" fmla="*/ 1133475 h 1370409"/>
              <a:gd name="connsiteX13" fmla="*/ 2163951 w 5195658"/>
              <a:gd name="connsiteY13" fmla="*/ 1133475 h 1370409"/>
              <a:gd name="connsiteX14" fmla="*/ 2086283 w 5195658"/>
              <a:gd name="connsiteY14" fmla="*/ 1370409 h 1370409"/>
              <a:gd name="connsiteX15" fmla="*/ 865580 w 5195658"/>
              <a:gd name="connsiteY15" fmla="*/ 1133475 h 1370409"/>
              <a:gd name="connsiteX16" fmla="*/ 188916 w 5195658"/>
              <a:gd name="connsiteY16" fmla="*/ 1133475 h 1370409"/>
              <a:gd name="connsiteX17" fmla="*/ 0 w 5195658"/>
              <a:gd name="connsiteY17" fmla="*/ 944559 h 1370409"/>
              <a:gd name="connsiteX18" fmla="*/ 0 w 5195658"/>
              <a:gd name="connsiteY18" fmla="*/ 944563 h 1370409"/>
              <a:gd name="connsiteX19" fmla="*/ 0 w 5195658"/>
              <a:gd name="connsiteY19" fmla="*/ 661194 h 1370409"/>
              <a:gd name="connsiteX20" fmla="*/ 0 w 5195658"/>
              <a:gd name="connsiteY20" fmla="*/ 661194 h 1370409"/>
              <a:gd name="connsiteX21" fmla="*/ 0 w 51956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6611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370409"/>
              <a:gd name="connsiteX1" fmla="*/ 188916 w 5538558"/>
              <a:gd name="connsiteY1" fmla="*/ 0 h 1370409"/>
              <a:gd name="connsiteX2" fmla="*/ 865580 w 5538558"/>
              <a:gd name="connsiteY2" fmla="*/ 0 h 1370409"/>
              <a:gd name="connsiteX3" fmla="*/ 865580 w 5538558"/>
              <a:gd name="connsiteY3" fmla="*/ 0 h 1370409"/>
              <a:gd name="connsiteX4" fmla="*/ 2163951 w 5538558"/>
              <a:gd name="connsiteY4" fmla="*/ 0 h 1370409"/>
              <a:gd name="connsiteX5" fmla="*/ 5004566 w 5538558"/>
              <a:gd name="connsiteY5" fmla="*/ 0 h 1370409"/>
              <a:gd name="connsiteX6" fmla="*/ 5193482 w 5538558"/>
              <a:gd name="connsiteY6" fmla="*/ 188916 h 1370409"/>
              <a:gd name="connsiteX7" fmla="*/ 5193482 w 5538558"/>
              <a:gd name="connsiteY7" fmla="*/ 661194 h 1370409"/>
              <a:gd name="connsiteX8" fmla="*/ 5193482 w 5538558"/>
              <a:gd name="connsiteY8" fmla="*/ 432594 h 1370409"/>
              <a:gd name="connsiteX9" fmla="*/ 5538558 w 5538558"/>
              <a:gd name="connsiteY9" fmla="*/ 622982 h 1370409"/>
              <a:gd name="connsiteX10" fmla="*/ 5193482 w 5538558"/>
              <a:gd name="connsiteY10" fmla="*/ 944563 h 1370409"/>
              <a:gd name="connsiteX11" fmla="*/ 5193482 w 5538558"/>
              <a:gd name="connsiteY11" fmla="*/ 944559 h 1370409"/>
              <a:gd name="connsiteX12" fmla="*/ 5004566 w 5538558"/>
              <a:gd name="connsiteY12" fmla="*/ 1133475 h 1370409"/>
              <a:gd name="connsiteX13" fmla="*/ 2163951 w 5538558"/>
              <a:gd name="connsiteY13" fmla="*/ 1133475 h 1370409"/>
              <a:gd name="connsiteX14" fmla="*/ 2086283 w 5538558"/>
              <a:gd name="connsiteY14" fmla="*/ 1370409 h 1370409"/>
              <a:gd name="connsiteX15" fmla="*/ 865580 w 5538558"/>
              <a:gd name="connsiteY15" fmla="*/ 1133475 h 1370409"/>
              <a:gd name="connsiteX16" fmla="*/ 188916 w 5538558"/>
              <a:gd name="connsiteY16" fmla="*/ 1133475 h 1370409"/>
              <a:gd name="connsiteX17" fmla="*/ 0 w 5538558"/>
              <a:gd name="connsiteY17" fmla="*/ 944559 h 1370409"/>
              <a:gd name="connsiteX18" fmla="*/ 0 w 5538558"/>
              <a:gd name="connsiteY18" fmla="*/ 944563 h 1370409"/>
              <a:gd name="connsiteX19" fmla="*/ 0 w 5538558"/>
              <a:gd name="connsiteY19" fmla="*/ 661194 h 1370409"/>
              <a:gd name="connsiteX20" fmla="*/ 0 w 5538558"/>
              <a:gd name="connsiteY20" fmla="*/ 661194 h 1370409"/>
              <a:gd name="connsiteX21" fmla="*/ 0 w 5538558"/>
              <a:gd name="connsiteY21" fmla="*/ 188916 h 1370409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2163951 w 5538558"/>
              <a:gd name="connsiteY13" fmla="*/ 1133475 h 1133475"/>
              <a:gd name="connsiteX14" fmla="*/ 865580 w 5538558"/>
              <a:gd name="connsiteY14" fmla="*/ 1133475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861783 w 5538558"/>
              <a:gd name="connsiteY14" fmla="*/ 1127807 h 1133475"/>
              <a:gd name="connsiteX15" fmla="*/ 188916 w 5538558"/>
              <a:gd name="connsiteY15" fmla="*/ 1133475 h 1133475"/>
              <a:gd name="connsiteX16" fmla="*/ 0 w 5538558"/>
              <a:gd name="connsiteY16" fmla="*/ 944559 h 1133475"/>
              <a:gd name="connsiteX17" fmla="*/ 0 w 5538558"/>
              <a:gd name="connsiteY17" fmla="*/ 944563 h 1133475"/>
              <a:gd name="connsiteX18" fmla="*/ 0 w 5538558"/>
              <a:gd name="connsiteY18" fmla="*/ 661194 h 1133475"/>
              <a:gd name="connsiteX19" fmla="*/ 0 w 5538558"/>
              <a:gd name="connsiteY19" fmla="*/ 661194 h 1133475"/>
              <a:gd name="connsiteX20" fmla="*/ 0 w 5538558"/>
              <a:gd name="connsiteY20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865580 w 5538558"/>
              <a:gd name="connsiteY13" fmla="*/ 1133475 h 1133475"/>
              <a:gd name="connsiteX14" fmla="*/ 188916 w 5538558"/>
              <a:gd name="connsiteY14" fmla="*/ 1133475 h 1133475"/>
              <a:gd name="connsiteX15" fmla="*/ 0 w 5538558"/>
              <a:gd name="connsiteY15" fmla="*/ 944559 h 1133475"/>
              <a:gd name="connsiteX16" fmla="*/ 0 w 5538558"/>
              <a:gd name="connsiteY16" fmla="*/ 944563 h 1133475"/>
              <a:gd name="connsiteX17" fmla="*/ 0 w 5538558"/>
              <a:gd name="connsiteY17" fmla="*/ 661194 h 1133475"/>
              <a:gd name="connsiteX18" fmla="*/ 0 w 5538558"/>
              <a:gd name="connsiteY18" fmla="*/ 661194 h 1133475"/>
              <a:gd name="connsiteX19" fmla="*/ 0 w 5538558"/>
              <a:gd name="connsiteY19" fmla="*/ 188916 h 1133475"/>
              <a:gd name="connsiteX0" fmla="*/ 0 w 5538558"/>
              <a:gd name="connsiteY0" fmla="*/ 188916 h 1133475"/>
              <a:gd name="connsiteX1" fmla="*/ 188916 w 5538558"/>
              <a:gd name="connsiteY1" fmla="*/ 0 h 1133475"/>
              <a:gd name="connsiteX2" fmla="*/ 865580 w 5538558"/>
              <a:gd name="connsiteY2" fmla="*/ 0 h 1133475"/>
              <a:gd name="connsiteX3" fmla="*/ 865580 w 5538558"/>
              <a:gd name="connsiteY3" fmla="*/ 0 h 1133475"/>
              <a:gd name="connsiteX4" fmla="*/ 2163951 w 5538558"/>
              <a:gd name="connsiteY4" fmla="*/ 0 h 1133475"/>
              <a:gd name="connsiteX5" fmla="*/ 5004566 w 5538558"/>
              <a:gd name="connsiteY5" fmla="*/ 0 h 1133475"/>
              <a:gd name="connsiteX6" fmla="*/ 5193482 w 5538558"/>
              <a:gd name="connsiteY6" fmla="*/ 188916 h 1133475"/>
              <a:gd name="connsiteX7" fmla="*/ 5193482 w 5538558"/>
              <a:gd name="connsiteY7" fmla="*/ 661194 h 1133475"/>
              <a:gd name="connsiteX8" fmla="*/ 5193482 w 5538558"/>
              <a:gd name="connsiteY8" fmla="*/ 432594 h 1133475"/>
              <a:gd name="connsiteX9" fmla="*/ 5538558 w 5538558"/>
              <a:gd name="connsiteY9" fmla="*/ 622982 h 1133475"/>
              <a:gd name="connsiteX10" fmla="*/ 5193482 w 5538558"/>
              <a:gd name="connsiteY10" fmla="*/ 944563 h 1133475"/>
              <a:gd name="connsiteX11" fmla="*/ 5193482 w 5538558"/>
              <a:gd name="connsiteY11" fmla="*/ 944559 h 1133475"/>
              <a:gd name="connsiteX12" fmla="*/ 5004566 w 5538558"/>
              <a:gd name="connsiteY12" fmla="*/ 1133475 h 1133475"/>
              <a:gd name="connsiteX13" fmla="*/ 188916 w 5538558"/>
              <a:gd name="connsiteY13" fmla="*/ 1133475 h 1133475"/>
              <a:gd name="connsiteX14" fmla="*/ 0 w 5538558"/>
              <a:gd name="connsiteY14" fmla="*/ 944559 h 1133475"/>
              <a:gd name="connsiteX15" fmla="*/ 0 w 5538558"/>
              <a:gd name="connsiteY15" fmla="*/ 944563 h 1133475"/>
              <a:gd name="connsiteX16" fmla="*/ 0 w 5538558"/>
              <a:gd name="connsiteY16" fmla="*/ 661194 h 1133475"/>
              <a:gd name="connsiteX17" fmla="*/ 0 w 5538558"/>
              <a:gd name="connsiteY17" fmla="*/ 661194 h 1133475"/>
              <a:gd name="connsiteX18" fmla="*/ 0 w 5538558"/>
              <a:gd name="connsiteY18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661194 h 1133475"/>
              <a:gd name="connsiteX8" fmla="*/ 5193482 w 5193482"/>
              <a:gd name="connsiteY8" fmla="*/ 432594 h 1133475"/>
              <a:gd name="connsiteX9" fmla="*/ 5193482 w 5193482"/>
              <a:gd name="connsiteY9" fmla="*/ 944563 h 1133475"/>
              <a:gd name="connsiteX10" fmla="*/ 5193482 w 5193482"/>
              <a:gd name="connsiteY10" fmla="*/ 944559 h 1133475"/>
              <a:gd name="connsiteX11" fmla="*/ 5004566 w 5193482"/>
              <a:gd name="connsiteY11" fmla="*/ 1133475 h 1133475"/>
              <a:gd name="connsiteX12" fmla="*/ 188916 w 5193482"/>
              <a:gd name="connsiteY12" fmla="*/ 1133475 h 1133475"/>
              <a:gd name="connsiteX13" fmla="*/ 0 w 5193482"/>
              <a:gd name="connsiteY13" fmla="*/ 944559 h 1133475"/>
              <a:gd name="connsiteX14" fmla="*/ 0 w 5193482"/>
              <a:gd name="connsiteY14" fmla="*/ 944563 h 1133475"/>
              <a:gd name="connsiteX15" fmla="*/ 0 w 5193482"/>
              <a:gd name="connsiteY15" fmla="*/ 661194 h 1133475"/>
              <a:gd name="connsiteX16" fmla="*/ 0 w 5193482"/>
              <a:gd name="connsiteY16" fmla="*/ 661194 h 1133475"/>
              <a:gd name="connsiteX17" fmla="*/ 0 w 5193482"/>
              <a:gd name="connsiteY17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432594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3482 w 5193482"/>
              <a:gd name="connsiteY7" fmla="*/ 944563 h 1133475"/>
              <a:gd name="connsiteX8" fmla="*/ 5193482 w 5193482"/>
              <a:gd name="connsiteY8" fmla="*/ 944559 h 1133475"/>
              <a:gd name="connsiteX9" fmla="*/ 5004566 w 5193482"/>
              <a:gd name="connsiteY9" fmla="*/ 1133475 h 1133475"/>
              <a:gd name="connsiteX10" fmla="*/ 188916 w 5193482"/>
              <a:gd name="connsiteY10" fmla="*/ 1133475 h 1133475"/>
              <a:gd name="connsiteX11" fmla="*/ 0 w 5193482"/>
              <a:gd name="connsiteY11" fmla="*/ 944559 h 1133475"/>
              <a:gd name="connsiteX12" fmla="*/ 0 w 5193482"/>
              <a:gd name="connsiteY12" fmla="*/ 944563 h 1133475"/>
              <a:gd name="connsiteX13" fmla="*/ 0 w 5193482"/>
              <a:gd name="connsiteY13" fmla="*/ 661194 h 1133475"/>
              <a:gd name="connsiteX14" fmla="*/ 0 w 5193482"/>
              <a:gd name="connsiteY14" fmla="*/ 661194 h 1133475"/>
              <a:gd name="connsiteX15" fmla="*/ 0 w 5193482"/>
              <a:gd name="connsiteY15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004566 w 5193482"/>
              <a:gd name="connsiteY5" fmla="*/ 0 h 1133475"/>
              <a:gd name="connsiteX6" fmla="*/ 5193482 w 5193482"/>
              <a:gd name="connsiteY6" fmla="*/ 188916 h 1133475"/>
              <a:gd name="connsiteX7" fmla="*/ 5190896 w 5193482"/>
              <a:gd name="connsiteY7" fmla="*/ 413432 h 1133475"/>
              <a:gd name="connsiteX8" fmla="*/ 5193482 w 5193482"/>
              <a:gd name="connsiteY8" fmla="*/ 944563 h 1133475"/>
              <a:gd name="connsiteX9" fmla="*/ 5193482 w 5193482"/>
              <a:gd name="connsiteY9" fmla="*/ 944559 h 1133475"/>
              <a:gd name="connsiteX10" fmla="*/ 5004566 w 5193482"/>
              <a:gd name="connsiteY10" fmla="*/ 1133475 h 1133475"/>
              <a:gd name="connsiteX11" fmla="*/ 188916 w 5193482"/>
              <a:gd name="connsiteY11" fmla="*/ 1133475 h 1133475"/>
              <a:gd name="connsiteX12" fmla="*/ 0 w 5193482"/>
              <a:gd name="connsiteY12" fmla="*/ 944559 h 1133475"/>
              <a:gd name="connsiteX13" fmla="*/ 0 w 5193482"/>
              <a:gd name="connsiteY13" fmla="*/ 944563 h 1133475"/>
              <a:gd name="connsiteX14" fmla="*/ 0 w 5193482"/>
              <a:gd name="connsiteY14" fmla="*/ 661194 h 1133475"/>
              <a:gd name="connsiteX15" fmla="*/ 0 w 5193482"/>
              <a:gd name="connsiteY15" fmla="*/ 661194 h 1133475"/>
              <a:gd name="connsiteX16" fmla="*/ 0 w 5193482"/>
              <a:gd name="connsiteY16" fmla="*/ 188916 h 1133475"/>
              <a:gd name="connsiteX0" fmla="*/ 0 w 5195658"/>
              <a:gd name="connsiteY0" fmla="*/ 188916 h 1133475"/>
              <a:gd name="connsiteX1" fmla="*/ 188916 w 5195658"/>
              <a:gd name="connsiteY1" fmla="*/ 0 h 1133475"/>
              <a:gd name="connsiteX2" fmla="*/ 865580 w 5195658"/>
              <a:gd name="connsiteY2" fmla="*/ 0 h 1133475"/>
              <a:gd name="connsiteX3" fmla="*/ 865580 w 5195658"/>
              <a:gd name="connsiteY3" fmla="*/ 0 h 1133475"/>
              <a:gd name="connsiteX4" fmla="*/ 2163951 w 5195658"/>
              <a:gd name="connsiteY4" fmla="*/ 0 h 1133475"/>
              <a:gd name="connsiteX5" fmla="*/ 5004566 w 5195658"/>
              <a:gd name="connsiteY5" fmla="*/ 0 h 1133475"/>
              <a:gd name="connsiteX6" fmla="*/ 5193482 w 5195658"/>
              <a:gd name="connsiteY6" fmla="*/ 188916 h 1133475"/>
              <a:gd name="connsiteX7" fmla="*/ 5190896 w 5195658"/>
              <a:gd name="connsiteY7" fmla="*/ 413432 h 1133475"/>
              <a:gd name="connsiteX8" fmla="*/ 5195658 w 5195658"/>
              <a:gd name="connsiteY8" fmla="*/ 789670 h 1133475"/>
              <a:gd name="connsiteX9" fmla="*/ 5193482 w 5195658"/>
              <a:gd name="connsiteY9" fmla="*/ 944563 h 1133475"/>
              <a:gd name="connsiteX10" fmla="*/ 5193482 w 5195658"/>
              <a:gd name="connsiteY10" fmla="*/ 944559 h 1133475"/>
              <a:gd name="connsiteX11" fmla="*/ 5004566 w 5195658"/>
              <a:gd name="connsiteY11" fmla="*/ 1133475 h 1133475"/>
              <a:gd name="connsiteX12" fmla="*/ 188916 w 5195658"/>
              <a:gd name="connsiteY12" fmla="*/ 1133475 h 1133475"/>
              <a:gd name="connsiteX13" fmla="*/ 0 w 5195658"/>
              <a:gd name="connsiteY13" fmla="*/ 944559 h 1133475"/>
              <a:gd name="connsiteX14" fmla="*/ 0 w 5195658"/>
              <a:gd name="connsiteY14" fmla="*/ 944563 h 1133475"/>
              <a:gd name="connsiteX15" fmla="*/ 0 w 5195658"/>
              <a:gd name="connsiteY15" fmla="*/ 661194 h 1133475"/>
              <a:gd name="connsiteX16" fmla="*/ 0 w 5195658"/>
              <a:gd name="connsiteY16" fmla="*/ 661194 h 1133475"/>
              <a:gd name="connsiteX17" fmla="*/ 0 w 5195658"/>
              <a:gd name="connsiteY17" fmla="*/ 188916 h 1133475"/>
              <a:gd name="connsiteX0" fmla="*/ 0 w 5195836"/>
              <a:gd name="connsiteY0" fmla="*/ 188916 h 1133475"/>
              <a:gd name="connsiteX1" fmla="*/ 188916 w 5195836"/>
              <a:gd name="connsiteY1" fmla="*/ 0 h 1133475"/>
              <a:gd name="connsiteX2" fmla="*/ 865580 w 5195836"/>
              <a:gd name="connsiteY2" fmla="*/ 0 h 1133475"/>
              <a:gd name="connsiteX3" fmla="*/ 865580 w 5195836"/>
              <a:gd name="connsiteY3" fmla="*/ 0 h 1133475"/>
              <a:gd name="connsiteX4" fmla="*/ 2163951 w 5195836"/>
              <a:gd name="connsiteY4" fmla="*/ 0 h 1133475"/>
              <a:gd name="connsiteX5" fmla="*/ 5004566 w 5195836"/>
              <a:gd name="connsiteY5" fmla="*/ 0 h 1133475"/>
              <a:gd name="connsiteX6" fmla="*/ 5193482 w 5195836"/>
              <a:gd name="connsiteY6" fmla="*/ 188916 h 1133475"/>
              <a:gd name="connsiteX7" fmla="*/ 5190896 w 5195836"/>
              <a:gd name="connsiteY7" fmla="*/ 413432 h 1133475"/>
              <a:gd name="connsiteX8" fmla="*/ 5195658 w 5195836"/>
              <a:gd name="connsiteY8" fmla="*/ 789670 h 1133475"/>
              <a:gd name="connsiteX9" fmla="*/ 5193482 w 5195836"/>
              <a:gd name="connsiteY9" fmla="*/ 944563 h 1133475"/>
              <a:gd name="connsiteX10" fmla="*/ 5193482 w 5195836"/>
              <a:gd name="connsiteY10" fmla="*/ 944559 h 1133475"/>
              <a:gd name="connsiteX11" fmla="*/ 5004566 w 5195836"/>
              <a:gd name="connsiteY11" fmla="*/ 1133475 h 1133475"/>
              <a:gd name="connsiteX12" fmla="*/ 188916 w 5195836"/>
              <a:gd name="connsiteY12" fmla="*/ 1133475 h 1133475"/>
              <a:gd name="connsiteX13" fmla="*/ 0 w 5195836"/>
              <a:gd name="connsiteY13" fmla="*/ 944559 h 1133475"/>
              <a:gd name="connsiteX14" fmla="*/ 0 w 5195836"/>
              <a:gd name="connsiteY14" fmla="*/ 944563 h 1133475"/>
              <a:gd name="connsiteX15" fmla="*/ 0 w 5195836"/>
              <a:gd name="connsiteY15" fmla="*/ 661194 h 1133475"/>
              <a:gd name="connsiteX16" fmla="*/ 0 w 5195836"/>
              <a:gd name="connsiteY16" fmla="*/ 661194 h 1133475"/>
              <a:gd name="connsiteX17" fmla="*/ 0 w 5195836"/>
              <a:gd name="connsiteY17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196106"/>
              <a:gd name="connsiteY0" fmla="*/ 188916 h 1133475"/>
              <a:gd name="connsiteX1" fmla="*/ 188916 w 5196106"/>
              <a:gd name="connsiteY1" fmla="*/ 0 h 1133475"/>
              <a:gd name="connsiteX2" fmla="*/ 865580 w 5196106"/>
              <a:gd name="connsiteY2" fmla="*/ 0 h 1133475"/>
              <a:gd name="connsiteX3" fmla="*/ 865580 w 5196106"/>
              <a:gd name="connsiteY3" fmla="*/ 0 h 1133475"/>
              <a:gd name="connsiteX4" fmla="*/ 2163951 w 5196106"/>
              <a:gd name="connsiteY4" fmla="*/ 0 h 1133475"/>
              <a:gd name="connsiteX5" fmla="*/ 5004566 w 5196106"/>
              <a:gd name="connsiteY5" fmla="*/ 0 h 1133475"/>
              <a:gd name="connsiteX6" fmla="*/ 5193482 w 5196106"/>
              <a:gd name="connsiteY6" fmla="*/ 188916 h 1133475"/>
              <a:gd name="connsiteX7" fmla="*/ 5190896 w 5196106"/>
              <a:gd name="connsiteY7" fmla="*/ 413432 h 1133475"/>
              <a:gd name="connsiteX8" fmla="*/ 5195658 w 5196106"/>
              <a:gd name="connsiteY8" fmla="*/ 561070 h 1133475"/>
              <a:gd name="connsiteX9" fmla="*/ 5195658 w 5196106"/>
              <a:gd name="connsiteY9" fmla="*/ 789670 h 1133475"/>
              <a:gd name="connsiteX10" fmla="*/ 5193482 w 5196106"/>
              <a:gd name="connsiteY10" fmla="*/ 944563 h 1133475"/>
              <a:gd name="connsiteX11" fmla="*/ 5193482 w 5196106"/>
              <a:gd name="connsiteY11" fmla="*/ 944559 h 1133475"/>
              <a:gd name="connsiteX12" fmla="*/ 5004566 w 5196106"/>
              <a:gd name="connsiteY12" fmla="*/ 1133475 h 1133475"/>
              <a:gd name="connsiteX13" fmla="*/ 188916 w 5196106"/>
              <a:gd name="connsiteY13" fmla="*/ 1133475 h 1133475"/>
              <a:gd name="connsiteX14" fmla="*/ 0 w 5196106"/>
              <a:gd name="connsiteY14" fmla="*/ 944559 h 1133475"/>
              <a:gd name="connsiteX15" fmla="*/ 0 w 5196106"/>
              <a:gd name="connsiteY15" fmla="*/ 944563 h 1133475"/>
              <a:gd name="connsiteX16" fmla="*/ 0 w 5196106"/>
              <a:gd name="connsiteY16" fmla="*/ 661194 h 1133475"/>
              <a:gd name="connsiteX17" fmla="*/ 0 w 5196106"/>
              <a:gd name="connsiteY17" fmla="*/ 661194 h 1133475"/>
              <a:gd name="connsiteX18" fmla="*/ 0 w 5196106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90896 w 5633809"/>
              <a:gd name="connsiteY7" fmla="*/ 413432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9"/>
              <a:gd name="connsiteY0" fmla="*/ 188916 h 1133475"/>
              <a:gd name="connsiteX1" fmla="*/ 188916 w 5633809"/>
              <a:gd name="connsiteY1" fmla="*/ 0 h 1133475"/>
              <a:gd name="connsiteX2" fmla="*/ 865580 w 5633809"/>
              <a:gd name="connsiteY2" fmla="*/ 0 h 1133475"/>
              <a:gd name="connsiteX3" fmla="*/ 865580 w 5633809"/>
              <a:gd name="connsiteY3" fmla="*/ 0 h 1133475"/>
              <a:gd name="connsiteX4" fmla="*/ 2163951 w 5633809"/>
              <a:gd name="connsiteY4" fmla="*/ 0 h 1133475"/>
              <a:gd name="connsiteX5" fmla="*/ 5004566 w 5633809"/>
              <a:gd name="connsiteY5" fmla="*/ 0 h 1133475"/>
              <a:gd name="connsiteX6" fmla="*/ 5193482 w 5633809"/>
              <a:gd name="connsiteY6" fmla="*/ 188916 h 1133475"/>
              <a:gd name="connsiteX7" fmla="*/ 5186133 w 5633809"/>
              <a:gd name="connsiteY7" fmla="*/ 284844 h 1133475"/>
              <a:gd name="connsiteX8" fmla="*/ 5633808 w 5633809"/>
              <a:gd name="connsiteY8" fmla="*/ 465820 h 1133475"/>
              <a:gd name="connsiteX9" fmla="*/ 5195658 w 5633809"/>
              <a:gd name="connsiteY9" fmla="*/ 789670 h 1133475"/>
              <a:gd name="connsiteX10" fmla="*/ 5193482 w 5633809"/>
              <a:gd name="connsiteY10" fmla="*/ 944563 h 1133475"/>
              <a:gd name="connsiteX11" fmla="*/ 5193482 w 5633809"/>
              <a:gd name="connsiteY11" fmla="*/ 944559 h 1133475"/>
              <a:gd name="connsiteX12" fmla="*/ 5004566 w 5633809"/>
              <a:gd name="connsiteY12" fmla="*/ 1133475 h 1133475"/>
              <a:gd name="connsiteX13" fmla="*/ 188916 w 5633809"/>
              <a:gd name="connsiteY13" fmla="*/ 1133475 h 1133475"/>
              <a:gd name="connsiteX14" fmla="*/ 0 w 5633809"/>
              <a:gd name="connsiteY14" fmla="*/ 944559 h 1133475"/>
              <a:gd name="connsiteX15" fmla="*/ 0 w 5633809"/>
              <a:gd name="connsiteY15" fmla="*/ 944563 h 1133475"/>
              <a:gd name="connsiteX16" fmla="*/ 0 w 5633809"/>
              <a:gd name="connsiteY16" fmla="*/ 661194 h 1133475"/>
              <a:gd name="connsiteX17" fmla="*/ 0 w 5633809"/>
              <a:gd name="connsiteY17" fmla="*/ 661194 h 1133475"/>
              <a:gd name="connsiteX18" fmla="*/ 0 w 5633809"/>
              <a:gd name="connsiteY18" fmla="*/ 188916 h 1133475"/>
              <a:gd name="connsiteX0" fmla="*/ 0 w 5633808"/>
              <a:gd name="connsiteY0" fmla="*/ 188916 h 1133475"/>
              <a:gd name="connsiteX1" fmla="*/ 188916 w 5633808"/>
              <a:gd name="connsiteY1" fmla="*/ 0 h 1133475"/>
              <a:gd name="connsiteX2" fmla="*/ 865580 w 5633808"/>
              <a:gd name="connsiteY2" fmla="*/ 0 h 1133475"/>
              <a:gd name="connsiteX3" fmla="*/ 865580 w 5633808"/>
              <a:gd name="connsiteY3" fmla="*/ 0 h 1133475"/>
              <a:gd name="connsiteX4" fmla="*/ 2163951 w 5633808"/>
              <a:gd name="connsiteY4" fmla="*/ 0 h 1133475"/>
              <a:gd name="connsiteX5" fmla="*/ 5004566 w 5633808"/>
              <a:gd name="connsiteY5" fmla="*/ 0 h 1133475"/>
              <a:gd name="connsiteX6" fmla="*/ 5193482 w 5633808"/>
              <a:gd name="connsiteY6" fmla="*/ 188916 h 1133475"/>
              <a:gd name="connsiteX7" fmla="*/ 5186133 w 5633808"/>
              <a:gd name="connsiteY7" fmla="*/ 284844 h 1133475"/>
              <a:gd name="connsiteX8" fmla="*/ 5633808 w 5633808"/>
              <a:gd name="connsiteY8" fmla="*/ 465820 h 1133475"/>
              <a:gd name="connsiteX9" fmla="*/ 5195658 w 5633808"/>
              <a:gd name="connsiteY9" fmla="*/ 789670 h 1133475"/>
              <a:gd name="connsiteX10" fmla="*/ 5193482 w 5633808"/>
              <a:gd name="connsiteY10" fmla="*/ 944563 h 1133475"/>
              <a:gd name="connsiteX11" fmla="*/ 5193482 w 5633808"/>
              <a:gd name="connsiteY11" fmla="*/ 944559 h 1133475"/>
              <a:gd name="connsiteX12" fmla="*/ 5004566 w 5633808"/>
              <a:gd name="connsiteY12" fmla="*/ 1133475 h 1133475"/>
              <a:gd name="connsiteX13" fmla="*/ 188916 w 5633808"/>
              <a:gd name="connsiteY13" fmla="*/ 1133475 h 1133475"/>
              <a:gd name="connsiteX14" fmla="*/ 0 w 5633808"/>
              <a:gd name="connsiteY14" fmla="*/ 944559 h 1133475"/>
              <a:gd name="connsiteX15" fmla="*/ 0 w 5633808"/>
              <a:gd name="connsiteY15" fmla="*/ 944563 h 1133475"/>
              <a:gd name="connsiteX16" fmla="*/ 0 w 5633808"/>
              <a:gd name="connsiteY16" fmla="*/ 661194 h 1133475"/>
              <a:gd name="connsiteX17" fmla="*/ 0 w 5633808"/>
              <a:gd name="connsiteY17" fmla="*/ 661194 h 1133475"/>
              <a:gd name="connsiteX18" fmla="*/ 0 w 5633808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789670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5658 w 5724295"/>
              <a:gd name="connsiteY9" fmla="*/ 499157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24295"/>
              <a:gd name="connsiteY0" fmla="*/ 188916 h 1133475"/>
              <a:gd name="connsiteX1" fmla="*/ 188916 w 5724295"/>
              <a:gd name="connsiteY1" fmla="*/ 0 h 1133475"/>
              <a:gd name="connsiteX2" fmla="*/ 865580 w 5724295"/>
              <a:gd name="connsiteY2" fmla="*/ 0 h 1133475"/>
              <a:gd name="connsiteX3" fmla="*/ 865580 w 5724295"/>
              <a:gd name="connsiteY3" fmla="*/ 0 h 1133475"/>
              <a:gd name="connsiteX4" fmla="*/ 2163951 w 5724295"/>
              <a:gd name="connsiteY4" fmla="*/ 0 h 1133475"/>
              <a:gd name="connsiteX5" fmla="*/ 5004566 w 5724295"/>
              <a:gd name="connsiteY5" fmla="*/ 0 h 1133475"/>
              <a:gd name="connsiteX6" fmla="*/ 5193482 w 5724295"/>
              <a:gd name="connsiteY6" fmla="*/ 188916 h 1133475"/>
              <a:gd name="connsiteX7" fmla="*/ 5186133 w 5724295"/>
              <a:gd name="connsiteY7" fmla="*/ 284844 h 1133475"/>
              <a:gd name="connsiteX8" fmla="*/ 5724295 w 5724295"/>
              <a:gd name="connsiteY8" fmla="*/ 337233 h 1133475"/>
              <a:gd name="connsiteX9" fmla="*/ 5190896 w 5724295"/>
              <a:gd name="connsiteY9" fmla="*/ 551544 h 1133475"/>
              <a:gd name="connsiteX10" fmla="*/ 5193482 w 5724295"/>
              <a:gd name="connsiteY10" fmla="*/ 944563 h 1133475"/>
              <a:gd name="connsiteX11" fmla="*/ 5193482 w 5724295"/>
              <a:gd name="connsiteY11" fmla="*/ 944559 h 1133475"/>
              <a:gd name="connsiteX12" fmla="*/ 5004566 w 5724295"/>
              <a:gd name="connsiteY12" fmla="*/ 1133475 h 1133475"/>
              <a:gd name="connsiteX13" fmla="*/ 188916 w 5724295"/>
              <a:gd name="connsiteY13" fmla="*/ 1133475 h 1133475"/>
              <a:gd name="connsiteX14" fmla="*/ 0 w 5724295"/>
              <a:gd name="connsiteY14" fmla="*/ 944559 h 1133475"/>
              <a:gd name="connsiteX15" fmla="*/ 0 w 5724295"/>
              <a:gd name="connsiteY15" fmla="*/ 944563 h 1133475"/>
              <a:gd name="connsiteX16" fmla="*/ 0 w 5724295"/>
              <a:gd name="connsiteY16" fmla="*/ 661194 h 1133475"/>
              <a:gd name="connsiteX17" fmla="*/ 0 w 5724295"/>
              <a:gd name="connsiteY17" fmla="*/ 661194 h 1133475"/>
              <a:gd name="connsiteX18" fmla="*/ 0 w 5724295"/>
              <a:gd name="connsiteY18" fmla="*/ 188916 h 1133475"/>
              <a:gd name="connsiteX0" fmla="*/ 0 w 5738583"/>
              <a:gd name="connsiteY0" fmla="*/ 188916 h 1133475"/>
              <a:gd name="connsiteX1" fmla="*/ 188916 w 5738583"/>
              <a:gd name="connsiteY1" fmla="*/ 0 h 1133475"/>
              <a:gd name="connsiteX2" fmla="*/ 865580 w 5738583"/>
              <a:gd name="connsiteY2" fmla="*/ 0 h 1133475"/>
              <a:gd name="connsiteX3" fmla="*/ 865580 w 5738583"/>
              <a:gd name="connsiteY3" fmla="*/ 0 h 1133475"/>
              <a:gd name="connsiteX4" fmla="*/ 2163951 w 5738583"/>
              <a:gd name="connsiteY4" fmla="*/ 0 h 1133475"/>
              <a:gd name="connsiteX5" fmla="*/ 5004566 w 5738583"/>
              <a:gd name="connsiteY5" fmla="*/ 0 h 1133475"/>
              <a:gd name="connsiteX6" fmla="*/ 5193482 w 5738583"/>
              <a:gd name="connsiteY6" fmla="*/ 188916 h 1133475"/>
              <a:gd name="connsiteX7" fmla="*/ 5186133 w 5738583"/>
              <a:gd name="connsiteY7" fmla="*/ 284844 h 1133475"/>
              <a:gd name="connsiteX8" fmla="*/ 5738583 w 5738583"/>
              <a:gd name="connsiteY8" fmla="*/ 489633 h 1133475"/>
              <a:gd name="connsiteX9" fmla="*/ 5190896 w 5738583"/>
              <a:gd name="connsiteY9" fmla="*/ 551544 h 1133475"/>
              <a:gd name="connsiteX10" fmla="*/ 5193482 w 5738583"/>
              <a:gd name="connsiteY10" fmla="*/ 944563 h 1133475"/>
              <a:gd name="connsiteX11" fmla="*/ 5193482 w 5738583"/>
              <a:gd name="connsiteY11" fmla="*/ 944559 h 1133475"/>
              <a:gd name="connsiteX12" fmla="*/ 5004566 w 5738583"/>
              <a:gd name="connsiteY12" fmla="*/ 1133475 h 1133475"/>
              <a:gd name="connsiteX13" fmla="*/ 188916 w 5738583"/>
              <a:gd name="connsiteY13" fmla="*/ 1133475 h 1133475"/>
              <a:gd name="connsiteX14" fmla="*/ 0 w 5738583"/>
              <a:gd name="connsiteY14" fmla="*/ 944559 h 1133475"/>
              <a:gd name="connsiteX15" fmla="*/ 0 w 5738583"/>
              <a:gd name="connsiteY15" fmla="*/ 944563 h 1133475"/>
              <a:gd name="connsiteX16" fmla="*/ 0 w 5738583"/>
              <a:gd name="connsiteY16" fmla="*/ 661194 h 1133475"/>
              <a:gd name="connsiteX17" fmla="*/ 0 w 5738583"/>
              <a:gd name="connsiteY17" fmla="*/ 661194 h 1133475"/>
              <a:gd name="connsiteX18" fmla="*/ 0 w 5738583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5708"/>
              <a:gd name="connsiteY0" fmla="*/ 188916 h 1133475"/>
              <a:gd name="connsiteX1" fmla="*/ 188916 w 5595708"/>
              <a:gd name="connsiteY1" fmla="*/ 0 h 1133475"/>
              <a:gd name="connsiteX2" fmla="*/ 865580 w 5595708"/>
              <a:gd name="connsiteY2" fmla="*/ 0 h 1133475"/>
              <a:gd name="connsiteX3" fmla="*/ 865580 w 5595708"/>
              <a:gd name="connsiteY3" fmla="*/ 0 h 1133475"/>
              <a:gd name="connsiteX4" fmla="*/ 2163951 w 5595708"/>
              <a:gd name="connsiteY4" fmla="*/ 0 h 1133475"/>
              <a:gd name="connsiteX5" fmla="*/ 5004566 w 5595708"/>
              <a:gd name="connsiteY5" fmla="*/ 0 h 1133475"/>
              <a:gd name="connsiteX6" fmla="*/ 5193482 w 5595708"/>
              <a:gd name="connsiteY6" fmla="*/ 188916 h 1133475"/>
              <a:gd name="connsiteX7" fmla="*/ 5186133 w 5595708"/>
              <a:gd name="connsiteY7" fmla="*/ 284844 h 1133475"/>
              <a:gd name="connsiteX8" fmla="*/ 5595708 w 5595708"/>
              <a:gd name="connsiteY8" fmla="*/ 470583 h 1133475"/>
              <a:gd name="connsiteX9" fmla="*/ 5190896 w 5595708"/>
              <a:gd name="connsiteY9" fmla="*/ 551544 h 1133475"/>
              <a:gd name="connsiteX10" fmla="*/ 5193482 w 5595708"/>
              <a:gd name="connsiteY10" fmla="*/ 944563 h 1133475"/>
              <a:gd name="connsiteX11" fmla="*/ 5193482 w 5595708"/>
              <a:gd name="connsiteY11" fmla="*/ 944559 h 1133475"/>
              <a:gd name="connsiteX12" fmla="*/ 5004566 w 5595708"/>
              <a:gd name="connsiteY12" fmla="*/ 1133475 h 1133475"/>
              <a:gd name="connsiteX13" fmla="*/ 188916 w 5595708"/>
              <a:gd name="connsiteY13" fmla="*/ 1133475 h 1133475"/>
              <a:gd name="connsiteX14" fmla="*/ 0 w 5595708"/>
              <a:gd name="connsiteY14" fmla="*/ 944559 h 1133475"/>
              <a:gd name="connsiteX15" fmla="*/ 0 w 5595708"/>
              <a:gd name="connsiteY15" fmla="*/ 944563 h 1133475"/>
              <a:gd name="connsiteX16" fmla="*/ 0 w 5595708"/>
              <a:gd name="connsiteY16" fmla="*/ 661194 h 1133475"/>
              <a:gd name="connsiteX17" fmla="*/ 0 w 5595708"/>
              <a:gd name="connsiteY17" fmla="*/ 661194 h 1133475"/>
              <a:gd name="connsiteX18" fmla="*/ 0 w 5595708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599200"/>
              <a:gd name="connsiteY0" fmla="*/ 188916 h 1133475"/>
              <a:gd name="connsiteX1" fmla="*/ 188916 w 5599200"/>
              <a:gd name="connsiteY1" fmla="*/ 0 h 1133475"/>
              <a:gd name="connsiteX2" fmla="*/ 865580 w 5599200"/>
              <a:gd name="connsiteY2" fmla="*/ 0 h 1133475"/>
              <a:gd name="connsiteX3" fmla="*/ 865580 w 5599200"/>
              <a:gd name="connsiteY3" fmla="*/ 0 h 1133475"/>
              <a:gd name="connsiteX4" fmla="*/ 2163951 w 5599200"/>
              <a:gd name="connsiteY4" fmla="*/ 0 h 1133475"/>
              <a:gd name="connsiteX5" fmla="*/ 5004566 w 5599200"/>
              <a:gd name="connsiteY5" fmla="*/ 0 h 1133475"/>
              <a:gd name="connsiteX6" fmla="*/ 5193482 w 5599200"/>
              <a:gd name="connsiteY6" fmla="*/ 188916 h 1133475"/>
              <a:gd name="connsiteX7" fmla="*/ 5186133 w 5599200"/>
              <a:gd name="connsiteY7" fmla="*/ 284844 h 1133475"/>
              <a:gd name="connsiteX8" fmla="*/ 5595708 w 5599200"/>
              <a:gd name="connsiteY8" fmla="*/ 470583 h 1133475"/>
              <a:gd name="connsiteX9" fmla="*/ 5190896 w 5599200"/>
              <a:gd name="connsiteY9" fmla="*/ 551544 h 1133475"/>
              <a:gd name="connsiteX10" fmla="*/ 5193482 w 5599200"/>
              <a:gd name="connsiteY10" fmla="*/ 944563 h 1133475"/>
              <a:gd name="connsiteX11" fmla="*/ 5193482 w 5599200"/>
              <a:gd name="connsiteY11" fmla="*/ 944559 h 1133475"/>
              <a:gd name="connsiteX12" fmla="*/ 5004566 w 5599200"/>
              <a:gd name="connsiteY12" fmla="*/ 1133475 h 1133475"/>
              <a:gd name="connsiteX13" fmla="*/ 188916 w 5599200"/>
              <a:gd name="connsiteY13" fmla="*/ 1133475 h 1133475"/>
              <a:gd name="connsiteX14" fmla="*/ 0 w 5599200"/>
              <a:gd name="connsiteY14" fmla="*/ 944559 h 1133475"/>
              <a:gd name="connsiteX15" fmla="*/ 0 w 5599200"/>
              <a:gd name="connsiteY15" fmla="*/ 944563 h 1133475"/>
              <a:gd name="connsiteX16" fmla="*/ 0 w 5599200"/>
              <a:gd name="connsiteY16" fmla="*/ 661194 h 1133475"/>
              <a:gd name="connsiteX17" fmla="*/ 0 w 5599200"/>
              <a:gd name="connsiteY17" fmla="*/ 661194 h 1133475"/>
              <a:gd name="connsiteX18" fmla="*/ 0 w 5599200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90896 w 5439637"/>
              <a:gd name="connsiteY9" fmla="*/ 551544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39637"/>
              <a:gd name="connsiteY0" fmla="*/ 188916 h 1133475"/>
              <a:gd name="connsiteX1" fmla="*/ 188916 w 5439637"/>
              <a:gd name="connsiteY1" fmla="*/ 0 h 1133475"/>
              <a:gd name="connsiteX2" fmla="*/ 865580 w 5439637"/>
              <a:gd name="connsiteY2" fmla="*/ 0 h 1133475"/>
              <a:gd name="connsiteX3" fmla="*/ 865580 w 5439637"/>
              <a:gd name="connsiteY3" fmla="*/ 0 h 1133475"/>
              <a:gd name="connsiteX4" fmla="*/ 2163951 w 5439637"/>
              <a:gd name="connsiteY4" fmla="*/ 0 h 1133475"/>
              <a:gd name="connsiteX5" fmla="*/ 5004566 w 5439637"/>
              <a:gd name="connsiteY5" fmla="*/ 0 h 1133475"/>
              <a:gd name="connsiteX6" fmla="*/ 5193482 w 5439637"/>
              <a:gd name="connsiteY6" fmla="*/ 188916 h 1133475"/>
              <a:gd name="connsiteX7" fmla="*/ 5186133 w 5439637"/>
              <a:gd name="connsiteY7" fmla="*/ 284844 h 1133475"/>
              <a:gd name="connsiteX8" fmla="*/ 5433956 w 5439637"/>
              <a:gd name="connsiteY8" fmla="*/ 391438 h 1133475"/>
              <a:gd name="connsiteX9" fmla="*/ 5188732 w 5439637"/>
              <a:gd name="connsiteY9" fmla="*/ 428845 h 1133475"/>
              <a:gd name="connsiteX10" fmla="*/ 5193482 w 5439637"/>
              <a:gd name="connsiteY10" fmla="*/ 944563 h 1133475"/>
              <a:gd name="connsiteX11" fmla="*/ 5193482 w 5439637"/>
              <a:gd name="connsiteY11" fmla="*/ 944559 h 1133475"/>
              <a:gd name="connsiteX12" fmla="*/ 5004566 w 5439637"/>
              <a:gd name="connsiteY12" fmla="*/ 1133475 h 1133475"/>
              <a:gd name="connsiteX13" fmla="*/ 188916 w 5439637"/>
              <a:gd name="connsiteY13" fmla="*/ 1133475 h 1133475"/>
              <a:gd name="connsiteX14" fmla="*/ 0 w 5439637"/>
              <a:gd name="connsiteY14" fmla="*/ 944559 h 1133475"/>
              <a:gd name="connsiteX15" fmla="*/ 0 w 5439637"/>
              <a:gd name="connsiteY15" fmla="*/ 944563 h 1133475"/>
              <a:gd name="connsiteX16" fmla="*/ 0 w 5439637"/>
              <a:gd name="connsiteY16" fmla="*/ 661194 h 1133475"/>
              <a:gd name="connsiteX17" fmla="*/ 0 w 5439637"/>
              <a:gd name="connsiteY17" fmla="*/ 661194 h 1133475"/>
              <a:gd name="connsiteX18" fmla="*/ 0 w 5439637"/>
              <a:gd name="connsiteY18" fmla="*/ 188916 h 1133475"/>
              <a:gd name="connsiteX0" fmla="*/ 0 w 5445196"/>
              <a:gd name="connsiteY0" fmla="*/ 188916 h 1135227"/>
              <a:gd name="connsiteX1" fmla="*/ 188916 w 5445196"/>
              <a:gd name="connsiteY1" fmla="*/ 0 h 1135227"/>
              <a:gd name="connsiteX2" fmla="*/ 865580 w 5445196"/>
              <a:gd name="connsiteY2" fmla="*/ 0 h 1135227"/>
              <a:gd name="connsiteX3" fmla="*/ 865580 w 5445196"/>
              <a:gd name="connsiteY3" fmla="*/ 0 h 1135227"/>
              <a:gd name="connsiteX4" fmla="*/ 2163951 w 5445196"/>
              <a:gd name="connsiteY4" fmla="*/ 0 h 1135227"/>
              <a:gd name="connsiteX5" fmla="*/ 5004566 w 5445196"/>
              <a:gd name="connsiteY5" fmla="*/ 0 h 1135227"/>
              <a:gd name="connsiteX6" fmla="*/ 5193482 w 5445196"/>
              <a:gd name="connsiteY6" fmla="*/ 188916 h 1135227"/>
              <a:gd name="connsiteX7" fmla="*/ 5186133 w 5445196"/>
              <a:gd name="connsiteY7" fmla="*/ 284844 h 1135227"/>
              <a:gd name="connsiteX8" fmla="*/ 5439637 w 5445196"/>
              <a:gd name="connsiteY8" fmla="*/ 1133475 h 1135227"/>
              <a:gd name="connsiteX9" fmla="*/ 5188732 w 5445196"/>
              <a:gd name="connsiteY9" fmla="*/ 428845 h 1135227"/>
              <a:gd name="connsiteX10" fmla="*/ 5193482 w 5445196"/>
              <a:gd name="connsiteY10" fmla="*/ 944563 h 1135227"/>
              <a:gd name="connsiteX11" fmla="*/ 5193482 w 5445196"/>
              <a:gd name="connsiteY11" fmla="*/ 944559 h 1135227"/>
              <a:gd name="connsiteX12" fmla="*/ 5004566 w 5445196"/>
              <a:gd name="connsiteY12" fmla="*/ 1133475 h 1135227"/>
              <a:gd name="connsiteX13" fmla="*/ 188916 w 5445196"/>
              <a:gd name="connsiteY13" fmla="*/ 1133475 h 1135227"/>
              <a:gd name="connsiteX14" fmla="*/ 0 w 5445196"/>
              <a:gd name="connsiteY14" fmla="*/ 944559 h 1135227"/>
              <a:gd name="connsiteX15" fmla="*/ 0 w 5445196"/>
              <a:gd name="connsiteY15" fmla="*/ 944563 h 1135227"/>
              <a:gd name="connsiteX16" fmla="*/ 0 w 5445196"/>
              <a:gd name="connsiteY16" fmla="*/ 661194 h 1135227"/>
              <a:gd name="connsiteX17" fmla="*/ 0 w 5445196"/>
              <a:gd name="connsiteY17" fmla="*/ 661194 h 1135227"/>
              <a:gd name="connsiteX18" fmla="*/ 0 w 5445196"/>
              <a:gd name="connsiteY18" fmla="*/ 188916 h 1135227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6133 w 5194305"/>
              <a:gd name="connsiteY7" fmla="*/ 284844 h 1133475"/>
              <a:gd name="connsiteX8" fmla="*/ 5188732 w 5194305"/>
              <a:gd name="connsiteY8" fmla="*/ 428845 h 1133475"/>
              <a:gd name="connsiteX9" fmla="*/ 5193482 w 5194305"/>
              <a:gd name="connsiteY9" fmla="*/ 944563 h 1133475"/>
              <a:gd name="connsiteX10" fmla="*/ 5193482 w 5194305"/>
              <a:gd name="connsiteY10" fmla="*/ 944559 h 1133475"/>
              <a:gd name="connsiteX11" fmla="*/ 5004566 w 5194305"/>
              <a:gd name="connsiteY11" fmla="*/ 1133475 h 1133475"/>
              <a:gd name="connsiteX12" fmla="*/ 188916 w 5194305"/>
              <a:gd name="connsiteY12" fmla="*/ 1133475 h 1133475"/>
              <a:gd name="connsiteX13" fmla="*/ 0 w 5194305"/>
              <a:gd name="connsiteY13" fmla="*/ 944559 h 1133475"/>
              <a:gd name="connsiteX14" fmla="*/ 0 w 5194305"/>
              <a:gd name="connsiteY14" fmla="*/ 944563 h 1133475"/>
              <a:gd name="connsiteX15" fmla="*/ 0 w 5194305"/>
              <a:gd name="connsiteY15" fmla="*/ 661194 h 1133475"/>
              <a:gd name="connsiteX16" fmla="*/ 0 w 5194305"/>
              <a:gd name="connsiteY16" fmla="*/ 661194 h 1133475"/>
              <a:gd name="connsiteX17" fmla="*/ 0 w 5194305"/>
              <a:gd name="connsiteY17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004566 w 5194305"/>
              <a:gd name="connsiteY5" fmla="*/ 0 h 1133475"/>
              <a:gd name="connsiteX6" fmla="*/ 5193482 w 5194305"/>
              <a:gd name="connsiteY6" fmla="*/ 188916 h 1133475"/>
              <a:gd name="connsiteX7" fmla="*/ 5188732 w 5194305"/>
              <a:gd name="connsiteY7" fmla="*/ 428845 h 1133475"/>
              <a:gd name="connsiteX8" fmla="*/ 5193482 w 5194305"/>
              <a:gd name="connsiteY8" fmla="*/ 944563 h 1133475"/>
              <a:gd name="connsiteX9" fmla="*/ 5193482 w 5194305"/>
              <a:gd name="connsiteY9" fmla="*/ 944559 h 1133475"/>
              <a:gd name="connsiteX10" fmla="*/ 5004566 w 5194305"/>
              <a:gd name="connsiteY10" fmla="*/ 1133475 h 1133475"/>
              <a:gd name="connsiteX11" fmla="*/ 188916 w 5194305"/>
              <a:gd name="connsiteY11" fmla="*/ 1133475 h 1133475"/>
              <a:gd name="connsiteX12" fmla="*/ 0 w 5194305"/>
              <a:gd name="connsiteY12" fmla="*/ 944559 h 1133475"/>
              <a:gd name="connsiteX13" fmla="*/ 0 w 5194305"/>
              <a:gd name="connsiteY13" fmla="*/ 944563 h 1133475"/>
              <a:gd name="connsiteX14" fmla="*/ 0 w 5194305"/>
              <a:gd name="connsiteY14" fmla="*/ 661194 h 1133475"/>
              <a:gd name="connsiteX15" fmla="*/ 0 w 5194305"/>
              <a:gd name="connsiteY15" fmla="*/ 661194 h 1133475"/>
              <a:gd name="connsiteX16" fmla="*/ 0 w 5194305"/>
              <a:gd name="connsiteY16" fmla="*/ 188916 h 1133475"/>
              <a:gd name="connsiteX0" fmla="*/ 0 w 5211145"/>
              <a:gd name="connsiteY0" fmla="*/ 188916 h 1133475"/>
              <a:gd name="connsiteX1" fmla="*/ 188916 w 5211145"/>
              <a:gd name="connsiteY1" fmla="*/ 0 h 1133475"/>
              <a:gd name="connsiteX2" fmla="*/ 865580 w 5211145"/>
              <a:gd name="connsiteY2" fmla="*/ 0 h 1133475"/>
              <a:gd name="connsiteX3" fmla="*/ 865580 w 5211145"/>
              <a:gd name="connsiteY3" fmla="*/ 0 h 1133475"/>
              <a:gd name="connsiteX4" fmla="*/ 2163951 w 5211145"/>
              <a:gd name="connsiteY4" fmla="*/ 0 h 1133475"/>
              <a:gd name="connsiteX5" fmla="*/ 5150039 w 5211145"/>
              <a:gd name="connsiteY5" fmla="*/ 4157 h 1133475"/>
              <a:gd name="connsiteX6" fmla="*/ 5193482 w 5211145"/>
              <a:gd name="connsiteY6" fmla="*/ 188916 h 1133475"/>
              <a:gd name="connsiteX7" fmla="*/ 5188732 w 5211145"/>
              <a:gd name="connsiteY7" fmla="*/ 428845 h 1133475"/>
              <a:gd name="connsiteX8" fmla="*/ 5193482 w 5211145"/>
              <a:gd name="connsiteY8" fmla="*/ 944563 h 1133475"/>
              <a:gd name="connsiteX9" fmla="*/ 5193482 w 5211145"/>
              <a:gd name="connsiteY9" fmla="*/ 944559 h 1133475"/>
              <a:gd name="connsiteX10" fmla="*/ 5004566 w 5211145"/>
              <a:gd name="connsiteY10" fmla="*/ 1133475 h 1133475"/>
              <a:gd name="connsiteX11" fmla="*/ 188916 w 5211145"/>
              <a:gd name="connsiteY11" fmla="*/ 1133475 h 1133475"/>
              <a:gd name="connsiteX12" fmla="*/ 0 w 5211145"/>
              <a:gd name="connsiteY12" fmla="*/ 944559 h 1133475"/>
              <a:gd name="connsiteX13" fmla="*/ 0 w 5211145"/>
              <a:gd name="connsiteY13" fmla="*/ 944563 h 1133475"/>
              <a:gd name="connsiteX14" fmla="*/ 0 w 5211145"/>
              <a:gd name="connsiteY14" fmla="*/ 661194 h 1133475"/>
              <a:gd name="connsiteX15" fmla="*/ 0 w 5211145"/>
              <a:gd name="connsiteY15" fmla="*/ 661194 h 1133475"/>
              <a:gd name="connsiteX16" fmla="*/ 0 w 5211145"/>
              <a:gd name="connsiteY16" fmla="*/ 188916 h 1133475"/>
              <a:gd name="connsiteX0" fmla="*/ 0 w 5226684"/>
              <a:gd name="connsiteY0" fmla="*/ 188916 h 1133475"/>
              <a:gd name="connsiteX1" fmla="*/ 188916 w 5226684"/>
              <a:gd name="connsiteY1" fmla="*/ 0 h 1133475"/>
              <a:gd name="connsiteX2" fmla="*/ 865580 w 5226684"/>
              <a:gd name="connsiteY2" fmla="*/ 0 h 1133475"/>
              <a:gd name="connsiteX3" fmla="*/ 865580 w 5226684"/>
              <a:gd name="connsiteY3" fmla="*/ 0 h 1133475"/>
              <a:gd name="connsiteX4" fmla="*/ 2163951 w 5226684"/>
              <a:gd name="connsiteY4" fmla="*/ 0 h 1133475"/>
              <a:gd name="connsiteX5" fmla="*/ 5174977 w 5226684"/>
              <a:gd name="connsiteY5" fmla="*/ 4157 h 1133475"/>
              <a:gd name="connsiteX6" fmla="*/ 5193482 w 5226684"/>
              <a:gd name="connsiteY6" fmla="*/ 188916 h 1133475"/>
              <a:gd name="connsiteX7" fmla="*/ 5188732 w 5226684"/>
              <a:gd name="connsiteY7" fmla="*/ 428845 h 1133475"/>
              <a:gd name="connsiteX8" fmla="*/ 5193482 w 5226684"/>
              <a:gd name="connsiteY8" fmla="*/ 944563 h 1133475"/>
              <a:gd name="connsiteX9" fmla="*/ 5193482 w 5226684"/>
              <a:gd name="connsiteY9" fmla="*/ 944559 h 1133475"/>
              <a:gd name="connsiteX10" fmla="*/ 5004566 w 5226684"/>
              <a:gd name="connsiteY10" fmla="*/ 1133475 h 1133475"/>
              <a:gd name="connsiteX11" fmla="*/ 188916 w 5226684"/>
              <a:gd name="connsiteY11" fmla="*/ 1133475 h 1133475"/>
              <a:gd name="connsiteX12" fmla="*/ 0 w 5226684"/>
              <a:gd name="connsiteY12" fmla="*/ 944559 h 1133475"/>
              <a:gd name="connsiteX13" fmla="*/ 0 w 5226684"/>
              <a:gd name="connsiteY13" fmla="*/ 944563 h 1133475"/>
              <a:gd name="connsiteX14" fmla="*/ 0 w 5226684"/>
              <a:gd name="connsiteY14" fmla="*/ 661194 h 1133475"/>
              <a:gd name="connsiteX15" fmla="*/ 0 w 5226684"/>
              <a:gd name="connsiteY15" fmla="*/ 661194 h 1133475"/>
              <a:gd name="connsiteX16" fmla="*/ 0 w 5226684"/>
              <a:gd name="connsiteY16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401954"/>
              <a:gd name="connsiteY0" fmla="*/ 188916 h 1133475"/>
              <a:gd name="connsiteX1" fmla="*/ 188916 w 5401954"/>
              <a:gd name="connsiteY1" fmla="*/ 0 h 1133475"/>
              <a:gd name="connsiteX2" fmla="*/ 865580 w 5401954"/>
              <a:gd name="connsiteY2" fmla="*/ 0 h 1133475"/>
              <a:gd name="connsiteX3" fmla="*/ 865580 w 5401954"/>
              <a:gd name="connsiteY3" fmla="*/ 0 h 1133475"/>
              <a:gd name="connsiteX4" fmla="*/ 2163951 w 5401954"/>
              <a:gd name="connsiteY4" fmla="*/ 0 h 1133475"/>
              <a:gd name="connsiteX5" fmla="*/ 5174977 w 5401954"/>
              <a:gd name="connsiteY5" fmla="*/ 4157 h 1133475"/>
              <a:gd name="connsiteX6" fmla="*/ 5188732 w 5401954"/>
              <a:gd name="connsiteY6" fmla="*/ 428845 h 1133475"/>
              <a:gd name="connsiteX7" fmla="*/ 5193482 w 5401954"/>
              <a:gd name="connsiteY7" fmla="*/ 944563 h 1133475"/>
              <a:gd name="connsiteX8" fmla="*/ 5193482 w 5401954"/>
              <a:gd name="connsiteY8" fmla="*/ 944559 h 1133475"/>
              <a:gd name="connsiteX9" fmla="*/ 5004566 w 5401954"/>
              <a:gd name="connsiteY9" fmla="*/ 1133475 h 1133475"/>
              <a:gd name="connsiteX10" fmla="*/ 188916 w 5401954"/>
              <a:gd name="connsiteY10" fmla="*/ 1133475 h 1133475"/>
              <a:gd name="connsiteX11" fmla="*/ 0 w 5401954"/>
              <a:gd name="connsiteY11" fmla="*/ 944559 h 1133475"/>
              <a:gd name="connsiteX12" fmla="*/ 0 w 5401954"/>
              <a:gd name="connsiteY12" fmla="*/ 944563 h 1133475"/>
              <a:gd name="connsiteX13" fmla="*/ 0 w 5401954"/>
              <a:gd name="connsiteY13" fmla="*/ 661194 h 1133475"/>
              <a:gd name="connsiteX14" fmla="*/ 0 w 5401954"/>
              <a:gd name="connsiteY14" fmla="*/ 661194 h 1133475"/>
              <a:gd name="connsiteX15" fmla="*/ 0 w 5401954"/>
              <a:gd name="connsiteY15" fmla="*/ 188916 h 1133475"/>
              <a:gd name="connsiteX0" fmla="*/ 0 w 5194305"/>
              <a:gd name="connsiteY0" fmla="*/ 188916 h 1133475"/>
              <a:gd name="connsiteX1" fmla="*/ 188916 w 5194305"/>
              <a:gd name="connsiteY1" fmla="*/ 0 h 1133475"/>
              <a:gd name="connsiteX2" fmla="*/ 865580 w 5194305"/>
              <a:gd name="connsiteY2" fmla="*/ 0 h 1133475"/>
              <a:gd name="connsiteX3" fmla="*/ 865580 w 5194305"/>
              <a:gd name="connsiteY3" fmla="*/ 0 h 1133475"/>
              <a:gd name="connsiteX4" fmla="*/ 2163951 w 5194305"/>
              <a:gd name="connsiteY4" fmla="*/ 0 h 1133475"/>
              <a:gd name="connsiteX5" fmla="*/ 5174977 w 5194305"/>
              <a:gd name="connsiteY5" fmla="*/ 4157 h 1133475"/>
              <a:gd name="connsiteX6" fmla="*/ 5188732 w 5194305"/>
              <a:gd name="connsiteY6" fmla="*/ 428845 h 1133475"/>
              <a:gd name="connsiteX7" fmla="*/ 5193482 w 5194305"/>
              <a:gd name="connsiteY7" fmla="*/ 944563 h 1133475"/>
              <a:gd name="connsiteX8" fmla="*/ 5193482 w 5194305"/>
              <a:gd name="connsiteY8" fmla="*/ 944559 h 1133475"/>
              <a:gd name="connsiteX9" fmla="*/ 5004566 w 5194305"/>
              <a:gd name="connsiteY9" fmla="*/ 1133475 h 1133475"/>
              <a:gd name="connsiteX10" fmla="*/ 188916 w 5194305"/>
              <a:gd name="connsiteY10" fmla="*/ 1133475 h 1133475"/>
              <a:gd name="connsiteX11" fmla="*/ 0 w 5194305"/>
              <a:gd name="connsiteY11" fmla="*/ 944559 h 1133475"/>
              <a:gd name="connsiteX12" fmla="*/ 0 w 5194305"/>
              <a:gd name="connsiteY12" fmla="*/ 944563 h 1133475"/>
              <a:gd name="connsiteX13" fmla="*/ 0 w 5194305"/>
              <a:gd name="connsiteY13" fmla="*/ 661194 h 1133475"/>
              <a:gd name="connsiteX14" fmla="*/ 0 w 5194305"/>
              <a:gd name="connsiteY14" fmla="*/ 661194 h 1133475"/>
              <a:gd name="connsiteX15" fmla="*/ 0 w 5194305"/>
              <a:gd name="connsiteY15" fmla="*/ 188916 h 1133475"/>
              <a:gd name="connsiteX0" fmla="*/ 0 w 5403577"/>
              <a:gd name="connsiteY0" fmla="*/ 188916 h 1133475"/>
              <a:gd name="connsiteX1" fmla="*/ 188916 w 5403577"/>
              <a:gd name="connsiteY1" fmla="*/ 0 h 1133475"/>
              <a:gd name="connsiteX2" fmla="*/ 865580 w 5403577"/>
              <a:gd name="connsiteY2" fmla="*/ 0 h 1133475"/>
              <a:gd name="connsiteX3" fmla="*/ 865580 w 5403577"/>
              <a:gd name="connsiteY3" fmla="*/ 0 h 1133475"/>
              <a:gd name="connsiteX4" fmla="*/ 2163951 w 5403577"/>
              <a:gd name="connsiteY4" fmla="*/ 0 h 1133475"/>
              <a:gd name="connsiteX5" fmla="*/ 5174977 w 5403577"/>
              <a:gd name="connsiteY5" fmla="*/ 4157 h 1133475"/>
              <a:gd name="connsiteX6" fmla="*/ 5193482 w 5403577"/>
              <a:gd name="connsiteY6" fmla="*/ 944563 h 1133475"/>
              <a:gd name="connsiteX7" fmla="*/ 5193482 w 5403577"/>
              <a:gd name="connsiteY7" fmla="*/ 944559 h 1133475"/>
              <a:gd name="connsiteX8" fmla="*/ 5004566 w 5403577"/>
              <a:gd name="connsiteY8" fmla="*/ 1133475 h 1133475"/>
              <a:gd name="connsiteX9" fmla="*/ 188916 w 5403577"/>
              <a:gd name="connsiteY9" fmla="*/ 1133475 h 1133475"/>
              <a:gd name="connsiteX10" fmla="*/ 0 w 5403577"/>
              <a:gd name="connsiteY10" fmla="*/ 944559 h 1133475"/>
              <a:gd name="connsiteX11" fmla="*/ 0 w 5403577"/>
              <a:gd name="connsiteY11" fmla="*/ 944563 h 1133475"/>
              <a:gd name="connsiteX12" fmla="*/ 0 w 5403577"/>
              <a:gd name="connsiteY12" fmla="*/ 661194 h 1133475"/>
              <a:gd name="connsiteX13" fmla="*/ 0 w 5403577"/>
              <a:gd name="connsiteY13" fmla="*/ 661194 h 1133475"/>
              <a:gd name="connsiteX14" fmla="*/ 0 w 5403577"/>
              <a:gd name="connsiteY14" fmla="*/ 188916 h 1133475"/>
              <a:gd name="connsiteX0" fmla="*/ 0 w 5193482"/>
              <a:gd name="connsiteY0" fmla="*/ 188916 h 1133475"/>
              <a:gd name="connsiteX1" fmla="*/ 188916 w 5193482"/>
              <a:gd name="connsiteY1" fmla="*/ 0 h 1133475"/>
              <a:gd name="connsiteX2" fmla="*/ 865580 w 5193482"/>
              <a:gd name="connsiteY2" fmla="*/ 0 h 1133475"/>
              <a:gd name="connsiteX3" fmla="*/ 865580 w 5193482"/>
              <a:gd name="connsiteY3" fmla="*/ 0 h 1133475"/>
              <a:gd name="connsiteX4" fmla="*/ 2163951 w 5193482"/>
              <a:gd name="connsiteY4" fmla="*/ 0 h 1133475"/>
              <a:gd name="connsiteX5" fmla="*/ 5174977 w 5193482"/>
              <a:gd name="connsiteY5" fmla="*/ 4157 h 1133475"/>
              <a:gd name="connsiteX6" fmla="*/ 5193482 w 5193482"/>
              <a:gd name="connsiteY6" fmla="*/ 944563 h 1133475"/>
              <a:gd name="connsiteX7" fmla="*/ 5193482 w 5193482"/>
              <a:gd name="connsiteY7" fmla="*/ 944559 h 1133475"/>
              <a:gd name="connsiteX8" fmla="*/ 5004566 w 5193482"/>
              <a:gd name="connsiteY8" fmla="*/ 1133475 h 1133475"/>
              <a:gd name="connsiteX9" fmla="*/ 188916 w 5193482"/>
              <a:gd name="connsiteY9" fmla="*/ 1133475 h 1133475"/>
              <a:gd name="connsiteX10" fmla="*/ 0 w 5193482"/>
              <a:gd name="connsiteY10" fmla="*/ 944559 h 1133475"/>
              <a:gd name="connsiteX11" fmla="*/ 0 w 5193482"/>
              <a:gd name="connsiteY11" fmla="*/ 944563 h 1133475"/>
              <a:gd name="connsiteX12" fmla="*/ 0 w 5193482"/>
              <a:gd name="connsiteY12" fmla="*/ 661194 h 1133475"/>
              <a:gd name="connsiteX13" fmla="*/ 0 w 5193482"/>
              <a:gd name="connsiteY13" fmla="*/ 661194 h 1133475"/>
              <a:gd name="connsiteX14" fmla="*/ 0 w 5193482"/>
              <a:gd name="connsiteY14" fmla="*/ 188916 h 1133475"/>
              <a:gd name="connsiteX0" fmla="*/ 0 w 5398115"/>
              <a:gd name="connsiteY0" fmla="*/ 188916 h 1133475"/>
              <a:gd name="connsiteX1" fmla="*/ 188916 w 5398115"/>
              <a:gd name="connsiteY1" fmla="*/ 0 h 1133475"/>
              <a:gd name="connsiteX2" fmla="*/ 865580 w 5398115"/>
              <a:gd name="connsiteY2" fmla="*/ 0 h 1133475"/>
              <a:gd name="connsiteX3" fmla="*/ 865580 w 5398115"/>
              <a:gd name="connsiteY3" fmla="*/ 0 h 1133475"/>
              <a:gd name="connsiteX4" fmla="*/ 2163951 w 5398115"/>
              <a:gd name="connsiteY4" fmla="*/ 0 h 1133475"/>
              <a:gd name="connsiteX5" fmla="*/ 5174977 w 5398115"/>
              <a:gd name="connsiteY5" fmla="*/ 4157 h 1133475"/>
              <a:gd name="connsiteX6" fmla="*/ 5177332 w 5398115"/>
              <a:gd name="connsiteY6" fmla="*/ 155684 h 1133475"/>
              <a:gd name="connsiteX7" fmla="*/ 5193482 w 5398115"/>
              <a:gd name="connsiteY7" fmla="*/ 944563 h 1133475"/>
              <a:gd name="connsiteX8" fmla="*/ 5193482 w 5398115"/>
              <a:gd name="connsiteY8" fmla="*/ 944559 h 1133475"/>
              <a:gd name="connsiteX9" fmla="*/ 5004566 w 5398115"/>
              <a:gd name="connsiteY9" fmla="*/ 1133475 h 1133475"/>
              <a:gd name="connsiteX10" fmla="*/ 188916 w 5398115"/>
              <a:gd name="connsiteY10" fmla="*/ 1133475 h 1133475"/>
              <a:gd name="connsiteX11" fmla="*/ 0 w 5398115"/>
              <a:gd name="connsiteY11" fmla="*/ 944559 h 1133475"/>
              <a:gd name="connsiteX12" fmla="*/ 0 w 5398115"/>
              <a:gd name="connsiteY12" fmla="*/ 944563 h 1133475"/>
              <a:gd name="connsiteX13" fmla="*/ 0 w 5398115"/>
              <a:gd name="connsiteY13" fmla="*/ 661194 h 1133475"/>
              <a:gd name="connsiteX14" fmla="*/ 0 w 5398115"/>
              <a:gd name="connsiteY14" fmla="*/ 661194 h 1133475"/>
              <a:gd name="connsiteX15" fmla="*/ 0 w 5398115"/>
              <a:gd name="connsiteY15" fmla="*/ 188916 h 1133475"/>
              <a:gd name="connsiteX0" fmla="*/ 0 w 5307130"/>
              <a:gd name="connsiteY0" fmla="*/ 188916 h 1133475"/>
              <a:gd name="connsiteX1" fmla="*/ 188916 w 5307130"/>
              <a:gd name="connsiteY1" fmla="*/ 0 h 1133475"/>
              <a:gd name="connsiteX2" fmla="*/ 865580 w 5307130"/>
              <a:gd name="connsiteY2" fmla="*/ 0 h 1133475"/>
              <a:gd name="connsiteX3" fmla="*/ 865580 w 5307130"/>
              <a:gd name="connsiteY3" fmla="*/ 0 h 1133475"/>
              <a:gd name="connsiteX4" fmla="*/ 2163951 w 5307130"/>
              <a:gd name="connsiteY4" fmla="*/ 0 h 1133475"/>
              <a:gd name="connsiteX5" fmla="*/ 5174977 w 5307130"/>
              <a:gd name="connsiteY5" fmla="*/ 4157 h 1133475"/>
              <a:gd name="connsiteX6" fmla="*/ 5177332 w 5307130"/>
              <a:gd name="connsiteY6" fmla="*/ 155684 h 1133475"/>
              <a:gd name="connsiteX7" fmla="*/ 5193482 w 5307130"/>
              <a:gd name="connsiteY7" fmla="*/ 944563 h 1133475"/>
              <a:gd name="connsiteX8" fmla="*/ 5193482 w 5307130"/>
              <a:gd name="connsiteY8" fmla="*/ 944559 h 1133475"/>
              <a:gd name="connsiteX9" fmla="*/ 5004566 w 5307130"/>
              <a:gd name="connsiteY9" fmla="*/ 1133475 h 1133475"/>
              <a:gd name="connsiteX10" fmla="*/ 188916 w 5307130"/>
              <a:gd name="connsiteY10" fmla="*/ 1133475 h 1133475"/>
              <a:gd name="connsiteX11" fmla="*/ 0 w 5307130"/>
              <a:gd name="connsiteY11" fmla="*/ 944559 h 1133475"/>
              <a:gd name="connsiteX12" fmla="*/ 0 w 5307130"/>
              <a:gd name="connsiteY12" fmla="*/ 944563 h 1133475"/>
              <a:gd name="connsiteX13" fmla="*/ 0 w 5307130"/>
              <a:gd name="connsiteY13" fmla="*/ 661194 h 1133475"/>
              <a:gd name="connsiteX14" fmla="*/ 0 w 5307130"/>
              <a:gd name="connsiteY14" fmla="*/ 661194 h 1133475"/>
              <a:gd name="connsiteX15" fmla="*/ 0 w 5307130"/>
              <a:gd name="connsiteY15" fmla="*/ 188916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7130" h="1133475">
                <a:moveTo>
                  <a:pt x="0" y="188916"/>
                </a:moveTo>
                <a:cubicBezTo>
                  <a:pt x="0" y="84581"/>
                  <a:pt x="84581" y="0"/>
                  <a:pt x="188916" y="0"/>
                </a:cubicBezTo>
                <a:lnTo>
                  <a:pt x="865580" y="0"/>
                </a:lnTo>
                <a:lnTo>
                  <a:pt x="865580" y="0"/>
                </a:lnTo>
                <a:lnTo>
                  <a:pt x="2163951" y="0"/>
                </a:lnTo>
                <a:lnTo>
                  <a:pt x="5174977" y="4157"/>
                </a:lnTo>
                <a:cubicBezTo>
                  <a:pt x="5472490" y="7358"/>
                  <a:pt x="5174248" y="-1050"/>
                  <a:pt x="5177332" y="155684"/>
                </a:cubicBezTo>
                <a:cubicBezTo>
                  <a:pt x="5180416" y="312418"/>
                  <a:pt x="5190790" y="813084"/>
                  <a:pt x="5193482" y="944563"/>
                </a:cubicBezTo>
                <a:lnTo>
                  <a:pt x="5193482" y="944559"/>
                </a:lnTo>
                <a:cubicBezTo>
                  <a:pt x="5193482" y="1048894"/>
                  <a:pt x="5108901" y="1133475"/>
                  <a:pt x="5004566" y="1133475"/>
                </a:cubicBezTo>
                <a:lnTo>
                  <a:pt x="188916" y="1133475"/>
                </a:lnTo>
                <a:cubicBezTo>
                  <a:pt x="84581" y="1133475"/>
                  <a:pt x="0" y="1048894"/>
                  <a:pt x="0" y="944559"/>
                </a:cubicBezTo>
                <a:lnTo>
                  <a:pt x="0" y="944563"/>
                </a:lnTo>
                <a:lnTo>
                  <a:pt x="0" y="661194"/>
                </a:lnTo>
                <a:lnTo>
                  <a:pt x="0" y="661194"/>
                </a:lnTo>
                <a:lnTo>
                  <a:pt x="0" y="188916"/>
                </a:lnTo>
                <a:close/>
              </a:path>
            </a:pathLst>
          </a:custGeom>
          <a:solidFill>
            <a:schemeClr val="bg1">
              <a:alpha val="81961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7447702" y="4243784"/>
            <a:ext cx="283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不为追究责任，只为解决问题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30615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2443" y="1815756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b="1" dirty="0" smtClean="0">
                <a:solidFill>
                  <a:schemeClr val="accent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目 录</a:t>
            </a:r>
            <a:endParaRPr lang="zh-CN" altLang="en-US" sz="4800" b="1" dirty="0">
              <a:solidFill>
                <a:schemeClr val="accent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2444" y="2648530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</a:rPr>
              <a:t>CONTENTS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52704" y="1595223"/>
            <a:ext cx="5061857" cy="724150"/>
            <a:chOff x="6096000" y="2061026"/>
            <a:chExt cx="5061857" cy="724150"/>
          </a:xfrm>
        </p:grpSpPr>
        <p:sp>
          <p:nvSpPr>
            <p:cNvPr id="5" name="文本框 4"/>
            <p:cNvSpPr txBox="1"/>
            <p:nvPr/>
          </p:nvSpPr>
          <p:spPr>
            <a:xfrm>
              <a:off x="6096000" y="206102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 smtClean="0">
                  <a:solidFill>
                    <a:schemeClr val="accent2"/>
                  </a:solidFill>
                </a:rPr>
                <a:t>现状</a:t>
              </a:r>
              <a:endParaRPr lang="en-US" altLang="zh-CN" sz="2400" dirty="0">
                <a:solidFill>
                  <a:schemeClr val="accent2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actuality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52704" y="2630448"/>
            <a:ext cx="5061857" cy="724150"/>
            <a:chOff x="6096000" y="2061026"/>
            <a:chExt cx="5061857" cy="724150"/>
          </a:xfrm>
        </p:grpSpPr>
        <p:sp>
          <p:nvSpPr>
            <p:cNvPr id="8" name="文本框 7"/>
            <p:cNvSpPr txBox="1"/>
            <p:nvPr/>
          </p:nvSpPr>
          <p:spPr>
            <a:xfrm>
              <a:off x="6096000" y="206102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 smtClean="0">
                  <a:solidFill>
                    <a:schemeClr val="accent2"/>
                  </a:solidFill>
                </a:rPr>
                <a:t>变化</a:t>
              </a:r>
              <a:endParaRPr lang="en-US" altLang="zh-CN" sz="24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change 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52704" y="3665673"/>
            <a:ext cx="5061857" cy="724150"/>
            <a:chOff x="6096000" y="2061026"/>
            <a:chExt cx="5061857" cy="724150"/>
          </a:xfrm>
        </p:grpSpPr>
        <p:sp>
          <p:nvSpPr>
            <p:cNvPr id="11" name="文本框 10"/>
            <p:cNvSpPr txBox="1"/>
            <p:nvPr/>
          </p:nvSpPr>
          <p:spPr>
            <a:xfrm>
              <a:off x="6096000" y="206102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 smtClean="0">
                  <a:solidFill>
                    <a:schemeClr val="accent2"/>
                  </a:solidFill>
                </a:rPr>
                <a:t>做什么</a:t>
              </a:r>
              <a:endParaRPr lang="en-US" altLang="zh-CN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what to do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52704" y="4700899"/>
            <a:ext cx="5061857" cy="724150"/>
            <a:chOff x="6096000" y="2061026"/>
            <a:chExt cx="5061857" cy="724150"/>
          </a:xfrm>
        </p:grpSpPr>
        <p:sp>
          <p:nvSpPr>
            <p:cNvPr id="14" name="文本框 13"/>
            <p:cNvSpPr txBox="1"/>
            <p:nvPr/>
          </p:nvSpPr>
          <p:spPr>
            <a:xfrm>
              <a:off x="6096000" y="206102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 smtClean="0">
                  <a:solidFill>
                    <a:schemeClr val="accent2"/>
                  </a:solidFill>
                </a:rPr>
                <a:t>怎么做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How to do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487735" y="164344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</a:rPr>
              <a:t>01.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87735" y="2657376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</a:rPr>
              <a:t>02.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87735" y="3671308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</a:rPr>
              <a:t>03.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87735" y="4685239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i="1" dirty="0">
                <a:solidFill>
                  <a:schemeClr val="accent1"/>
                </a:solidFill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69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3"/>
          <p:cNvSpPr txBox="1"/>
          <p:nvPr/>
        </p:nvSpPr>
        <p:spPr>
          <a:xfrm>
            <a:off x="5311171" y="1238821"/>
            <a:ext cx="156966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accent2"/>
                </a:solidFill>
              </a:rPr>
              <a:t>对产品新功能不理解</a:t>
            </a:r>
            <a:endParaRPr lang="zh-CN" altLang="zh-CN" sz="1200" dirty="0">
              <a:solidFill>
                <a:schemeClr val="tx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2941" y="58472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Lato Black" charset="0"/>
              </a:rPr>
              <a:t>管理问题</a:t>
            </a:r>
            <a:endParaRPr lang="en-US" sz="3200" dirty="0">
              <a:solidFill>
                <a:schemeClr val="tx2"/>
              </a:solidFill>
              <a:latin typeface="+mj-ea"/>
              <a:ea typeface="+mj-ea"/>
              <a:cs typeface="Lato Black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805926" y="419100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2"/>
          <p:cNvSpPr/>
          <p:nvPr/>
        </p:nvSpPr>
        <p:spPr>
          <a:xfrm>
            <a:off x="7209603" y="2404170"/>
            <a:ext cx="2880000" cy="2356679"/>
          </a:xfrm>
          <a:prstGeom prst="roundRect">
            <a:avLst>
              <a:gd name="adj" fmla="val 1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ounded Rectangle 69"/>
          <p:cNvSpPr/>
          <p:nvPr/>
        </p:nvSpPr>
        <p:spPr>
          <a:xfrm>
            <a:off x="2200181" y="2404170"/>
            <a:ext cx="2880000" cy="2356679"/>
          </a:xfrm>
          <a:prstGeom prst="roundRect">
            <a:avLst>
              <a:gd name="adj" fmla="val 1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流程图: 联系 8"/>
          <p:cNvSpPr/>
          <p:nvPr/>
        </p:nvSpPr>
        <p:spPr>
          <a:xfrm>
            <a:off x="2922112" y="1677467"/>
            <a:ext cx="1436138" cy="14361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7931403" y="1677336"/>
            <a:ext cx="1436400" cy="1436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632267" y="3390600"/>
            <a:ext cx="1000953" cy="383817"/>
            <a:chOff x="5632267" y="3749141"/>
            <a:chExt cx="1000953" cy="383817"/>
          </a:xfrm>
        </p:grpSpPr>
        <p:sp>
          <p:nvSpPr>
            <p:cNvPr id="15" name="Right Arrow 2"/>
            <p:cNvSpPr/>
            <p:nvPr/>
          </p:nvSpPr>
          <p:spPr>
            <a:xfrm>
              <a:off x="5858345" y="3749141"/>
              <a:ext cx="774875" cy="383817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Right Arrow 2"/>
            <p:cNvSpPr/>
            <p:nvPr/>
          </p:nvSpPr>
          <p:spPr>
            <a:xfrm flipH="1">
              <a:off x="5632267" y="3749141"/>
              <a:ext cx="774875" cy="383817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7" name="TextBox 83"/>
          <p:cNvSpPr txBox="1"/>
          <p:nvPr/>
        </p:nvSpPr>
        <p:spPr>
          <a:xfrm>
            <a:off x="3034887" y="3806887"/>
            <a:ext cx="121058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latin typeface="+mn-ea"/>
                <a:cs typeface="Poppins SemiBold" charset="0"/>
              </a:rPr>
              <a:t>功能不理解</a:t>
            </a:r>
            <a:endParaRPr lang="en-US" sz="1600" b="1" dirty="0">
              <a:solidFill>
                <a:schemeClr val="tx2"/>
              </a:solidFill>
              <a:latin typeface="+mn-ea"/>
              <a:cs typeface="Poppins SemiBold" charset="0"/>
            </a:endParaRPr>
          </a:p>
        </p:txBody>
      </p:sp>
      <p:sp>
        <p:nvSpPr>
          <p:cNvPr id="8" name="TextBox 83"/>
          <p:cNvSpPr txBox="1"/>
          <p:nvPr/>
        </p:nvSpPr>
        <p:spPr>
          <a:xfrm>
            <a:off x="7941717" y="3806887"/>
            <a:ext cx="141577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latin typeface="+mn-ea"/>
                <a:cs typeface="Poppins SemiBold" charset="0"/>
              </a:rPr>
              <a:t>功能没有效果</a:t>
            </a:r>
            <a:endParaRPr lang="en-US" sz="1600" b="1" dirty="0">
              <a:solidFill>
                <a:schemeClr val="tx2"/>
              </a:solidFill>
              <a:latin typeface="+mn-ea"/>
              <a:cs typeface="Poppins SemiBold" charset="0"/>
            </a:endParaRPr>
          </a:p>
        </p:txBody>
      </p:sp>
      <p:sp>
        <p:nvSpPr>
          <p:cNvPr id="18" name="Freeform 2126"/>
          <p:cNvSpPr>
            <a:spLocks noEditPoints="1"/>
          </p:cNvSpPr>
          <p:nvPr/>
        </p:nvSpPr>
        <p:spPr bwMode="auto">
          <a:xfrm>
            <a:off x="3259531" y="2011566"/>
            <a:ext cx="761301" cy="767941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83 w 160"/>
              <a:gd name="T21" fmla="*/ 117 h 160"/>
              <a:gd name="T22" fmla="*/ 83 w 160"/>
              <a:gd name="T23" fmla="*/ 123 h 160"/>
              <a:gd name="T24" fmla="*/ 80 w 160"/>
              <a:gd name="T25" fmla="*/ 126 h 160"/>
              <a:gd name="T26" fmla="*/ 77 w 160"/>
              <a:gd name="T27" fmla="*/ 123 h 160"/>
              <a:gd name="T28" fmla="*/ 77 w 160"/>
              <a:gd name="T29" fmla="*/ 117 h 160"/>
              <a:gd name="T30" fmla="*/ 80 w 160"/>
              <a:gd name="T31" fmla="*/ 114 h 160"/>
              <a:gd name="T32" fmla="*/ 83 w 160"/>
              <a:gd name="T33" fmla="*/ 117 h 160"/>
              <a:gd name="T34" fmla="*/ 105 w 160"/>
              <a:gd name="T35" fmla="*/ 52 h 160"/>
              <a:gd name="T36" fmla="*/ 93 w 160"/>
              <a:gd name="T37" fmla="*/ 73 h 160"/>
              <a:gd name="T38" fmla="*/ 83 w 160"/>
              <a:gd name="T39" fmla="*/ 93 h 160"/>
              <a:gd name="T40" fmla="*/ 83 w 160"/>
              <a:gd name="T41" fmla="*/ 102 h 160"/>
              <a:gd name="T42" fmla="*/ 80 w 160"/>
              <a:gd name="T43" fmla="*/ 105 h 160"/>
              <a:gd name="T44" fmla="*/ 77 w 160"/>
              <a:gd name="T45" fmla="*/ 102 h 160"/>
              <a:gd name="T46" fmla="*/ 77 w 160"/>
              <a:gd name="T47" fmla="*/ 93 h 160"/>
              <a:gd name="T48" fmla="*/ 90 w 160"/>
              <a:gd name="T49" fmla="*/ 68 h 160"/>
              <a:gd name="T50" fmla="*/ 98 w 160"/>
              <a:gd name="T51" fmla="*/ 52 h 160"/>
              <a:gd name="T52" fmla="*/ 80 w 160"/>
              <a:gd name="T53" fmla="*/ 34 h 160"/>
              <a:gd name="T54" fmla="*/ 67 w 160"/>
              <a:gd name="T55" fmla="*/ 39 h 160"/>
              <a:gd name="T56" fmla="*/ 62 w 160"/>
              <a:gd name="T57" fmla="*/ 52 h 160"/>
              <a:gd name="T58" fmla="*/ 58 w 160"/>
              <a:gd name="T59" fmla="*/ 55 h 160"/>
              <a:gd name="T60" fmla="*/ 55 w 160"/>
              <a:gd name="T61" fmla="*/ 52 h 160"/>
              <a:gd name="T62" fmla="*/ 63 w 160"/>
              <a:gd name="T63" fmla="*/ 35 h 160"/>
              <a:gd name="T64" fmla="*/ 80 w 160"/>
              <a:gd name="T65" fmla="*/ 28 h 160"/>
              <a:gd name="T66" fmla="*/ 80 w 160"/>
              <a:gd name="T67" fmla="*/ 28 h 160"/>
              <a:gd name="T68" fmla="*/ 105 w 160"/>
              <a:gd name="T6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83" y="117"/>
                </a:moveTo>
                <a:cubicBezTo>
                  <a:pt x="83" y="123"/>
                  <a:pt x="83" y="123"/>
                  <a:pt x="83" y="123"/>
                </a:cubicBezTo>
                <a:cubicBezTo>
                  <a:pt x="83" y="125"/>
                  <a:pt x="82" y="126"/>
                  <a:pt x="80" y="126"/>
                </a:cubicBezTo>
                <a:cubicBezTo>
                  <a:pt x="78" y="126"/>
                  <a:pt x="77" y="125"/>
                  <a:pt x="77" y="123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7" y="115"/>
                  <a:pt x="78" y="114"/>
                  <a:pt x="80" y="114"/>
                </a:cubicBezTo>
                <a:cubicBezTo>
                  <a:pt x="82" y="114"/>
                  <a:pt x="83" y="115"/>
                  <a:pt x="83" y="117"/>
                </a:cubicBezTo>
                <a:close/>
                <a:moveTo>
                  <a:pt x="105" y="52"/>
                </a:moveTo>
                <a:cubicBezTo>
                  <a:pt x="105" y="61"/>
                  <a:pt x="101" y="68"/>
                  <a:pt x="93" y="73"/>
                </a:cubicBezTo>
                <a:cubicBezTo>
                  <a:pt x="87" y="77"/>
                  <a:pt x="83" y="85"/>
                  <a:pt x="83" y="93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3" y="103"/>
                  <a:pt x="82" y="105"/>
                  <a:pt x="80" y="105"/>
                </a:cubicBezTo>
                <a:cubicBezTo>
                  <a:pt x="78" y="105"/>
                  <a:pt x="77" y="103"/>
                  <a:pt x="77" y="102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82"/>
                  <a:pt x="82" y="73"/>
                  <a:pt x="90" y="68"/>
                </a:cubicBezTo>
                <a:cubicBezTo>
                  <a:pt x="95" y="64"/>
                  <a:pt x="99" y="58"/>
                  <a:pt x="98" y="52"/>
                </a:cubicBezTo>
                <a:cubicBezTo>
                  <a:pt x="98" y="42"/>
                  <a:pt x="90" y="34"/>
                  <a:pt x="80" y="34"/>
                </a:cubicBezTo>
                <a:cubicBezTo>
                  <a:pt x="75" y="34"/>
                  <a:pt x="71" y="36"/>
                  <a:pt x="67" y="39"/>
                </a:cubicBezTo>
                <a:cubicBezTo>
                  <a:pt x="63" y="43"/>
                  <a:pt x="62" y="47"/>
                  <a:pt x="62" y="52"/>
                </a:cubicBezTo>
                <a:cubicBezTo>
                  <a:pt x="62" y="54"/>
                  <a:pt x="60" y="55"/>
                  <a:pt x="58" y="55"/>
                </a:cubicBezTo>
                <a:cubicBezTo>
                  <a:pt x="57" y="55"/>
                  <a:pt x="55" y="54"/>
                  <a:pt x="55" y="52"/>
                </a:cubicBezTo>
                <a:cubicBezTo>
                  <a:pt x="55" y="46"/>
                  <a:pt x="58" y="39"/>
                  <a:pt x="63" y="35"/>
                </a:cubicBezTo>
                <a:cubicBezTo>
                  <a:pt x="67" y="30"/>
                  <a:pt x="73" y="28"/>
                  <a:pt x="80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94" y="28"/>
                  <a:pt x="104" y="39"/>
                  <a:pt x="105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53"/>
          <p:cNvSpPr>
            <a:spLocks noEditPoints="1"/>
          </p:cNvSpPr>
          <p:nvPr/>
        </p:nvSpPr>
        <p:spPr bwMode="auto">
          <a:xfrm>
            <a:off x="8265546" y="2008129"/>
            <a:ext cx="768115" cy="774815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110 w 160"/>
              <a:gd name="T21" fmla="*/ 54 h 160"/>
              <a:gd name="T22" fmla="*/ 84 w 160"/>
              <a:gd name="T23" fmla="*/ 80 h 160"/>
              <a:gd name="T24" fmla="*/ 110 w 160"/>
              <a:gd name="T25" fmla="*/ 106 h 160"/>
              <a:gd name="T26" fmla="*/ 110 w 160"/>
              <a:gd name="T27" fmla="*/ 110 h 160"/>
              <a:gd name="T28" fmla="*/ 108 w 160"/>
              <a:gd name="T29" fmla="*/ 111 h 160"/>
              <a:gd name="T30" fmla="*/ 106 w 160"/>
              <a:gd name="T31" fmla="*/ 110 h 160"/>
              <a:gd name="T32" fmla="*/ 80 w 160"/>
              <a:gd name="T33" fmla="*/ 84 h 160"/>
              <a:gd name="T34" fmla="*/ 54 w 160"/>
              <a:gd name="T35" fmla="*/ 110 h 160"/>
              <a:gd name="T36" fmla="*/ 52 w 160"/>
              <a:gd name="T37" fmla="*/ 111 h 160"/>
              <a:gd name="T38" fmla="*/ 50 w 160"/>
              <a:gd name="T39" fmla="*/ 110 h 160"/>
              <a:gd name="T40" fmla="*/ 50 w 160"/>
              <a:gd name="T41" fmla="*/ 106 h 160"/>
              <a:gd name="T42" fmla="*/ 76 w 160"/>
              <a:gd name="T43" fmla="*/ 80 h 160"/>
              <a:gd name="T44" fmla="*/ 50 w 160"/>
              <a:gd name="T45" fmla="*/ 54 h 160"/>
              <a:gd name="T46" fmla="*/ 50 w 160"/>
              <a:gd name="T47" fmla="*/ 50 h 160"/>
              <a:gd name="T48" fmla="*/ 54 w 160"/>
              <a:gd name="T49" fmla="*/ 50 h 160"/>
              <a:gd name="T50" fmla="*/ 80 w 160"/>
              <a:gd name="T51" fmla="*/ 76 h 160"/>
              <a:gd name="T52" fmla="*/ 106 w 160"/>
              <a:gd name="T53" fmla="*/ 50 h 160"/>
              <a:gd name="T54" fmla="*/ 110 w 160"/>
              <a:gd name="T55" fmla="*/ 50 h 160"/>
              <a:gd name="T56" fmla="*/ 110 w 160"/>
              <a:gd name="T57" fmla="*/ 5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110" y="54"/>
                </a:moveTo>
                <a:cubicBezTo>
                  <a:pt x="84" y="80"/>
                  <a:pt x="84" y="80"/>
                  <a:pt x="84" y="8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1" y="107"/>
                  <a:pt x="111" y="109"/>
                  <a:pt x="110" y="110"/>
                </a:cubicBezTo>
                <a:cubicBezTo>
                  <a:pt x="109" y="110"/>
                  <a:pt x="108" y="111"/>
                  <a:pt x="108" y="111"/>
                </a:cubicBezTo>
                <a:cubicBezTo>
                  <a:pt x="107" y="111"/>
                  <a:pt x="106" y="110"/>
                  <a:pt x="106" y="110"/>
                </a:cubicBezTo>
                <a:cubicBezTo>
                  <a:pt x="80" y="84"/>
                  <a:pt x="80" y="84"/>
                  <a:pt x="80" y="84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3" y="111"/>
                  <a:pt x="52" y="111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49" y="109"/>
                  <a:pt x="49" y="107"/>
                  <a:pt x="50" y="106"/>
                </a:cubicBezTo>
                <a:cubicBezTo>
                  <a:pt x="76" y="80"/>
                  <a:pt x="76" y="80"/>
                  <a:pt x="76" y="80"/>
                </a:cubicBezTo>
                <a:cubicBezTo>
                  <a:pt x="50" y="54"/>
                  <a:pt x="50" y="54"/>
                  <a:pt x="50" y="54"/>
                </a:cubicBezTo>
                <a:cubicBezTo>
                  <a:pt x="49" y="53"/>
                  <a:pt x="49" y="51"/>
                  <a:pt x="50" y="50"/>
                </a:cubicBezTo>
                <a:cubicBezTo>
                  <a:pt x="51" y="49"/>
                  <a:pt x="53" y="49"/>
                  <a:pt x="54" y="50"/>
                </a:cubicBezTo>
                <a:cubicBezTo>
                  <a:pt x="80" y="76"/>
                  <a:pt x="80" y="76"/>
                  <a:pt x="80" y="76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7" y="49"/>
                  <a:pt x="109" y="49"/>
                  <a:pt x="110" y="50"/>
                </a:cubicBezTo>
                <a:cubicBezTo>
                  <a:pt x="111" y="51"/>
                  <a:pt x="111" y="53"/>
                  <a:pt x="110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25111" y="5153453"/>
            <a:ext cx="9433389" cy="12301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做很多功能，大家不一定能够理解，因为不理解，导致大家会心存疑虑，有疑虑在，产品人员在设计上会不够完善、技术人员在研发上会丧失积极性，会</a:t>
            </a:r>
            <a:r>
              <a:rPr lang="zh-CN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认为没有前途。</a:t>
            </a:r>
            <a:endParaRPr lang="en-US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endParaRPr lang="zh-CN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l"/>
            <a:r>
              <a:rPr lang="zh-CN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我相信， 各位大多数都该有这样的感觉，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下面我以</a:t>
            </a:r>
            <a:r>
              <a:rPr lang="zh-CN" altLang="en-US" sz="1400" dirty="0" smtClean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抄派派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和</a:t>
            </a:r>
            <a:r>
              <a:rPr lang="zh-CN" altLang="en-US" sz="1400" dirty="0" smtClean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真心话游戏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来作为案例说明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50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案例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3404922" y="2748825"/>
            <a:ext cx="7297474" cy="26520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我在这里解释一下，说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抄袭派派这件事上，只能说对一半。有两个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原因：</a:t>
            </a:r>
            <a:endParaRPr lang="en-US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l">
              <a:buAutoNum type="alphaLcParenR"/>
            </a:pP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我们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要做用户运营和内容运营，我们选择奖励运营把两者统一起来，而奖励运营必然就要涉及到奖励，而我们选择派派的抢红包模式，是因为它</a:t>
            </a:r>
            <a:r>
              <a:rPr lang="zh-CN" altLang="en-US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恰恰符合我们奖励运营短期奖励的条件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。也就是说，即使没有派派，我们也会找其他样式来做这个奖励运营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l">
              <a:buAutoNum type="alphaLcParenR" startAt="2"/>
            </a:pP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我们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和派派的</a:t>
            </a:r>
            <a:r>
              <a:rPr lang="zh-CN" altLang="en-US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模式还是有很大区别的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。因为我们对抢红包有要求目标的，在上篇文档里面有明确说过。因为那三个目标，所以我们和派派在设计上会有一定的区别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3339817" y="2058590"/>
            <a:ext cx="8633289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b="1" dirty="0" smtClean="0"/>
              <a:t>示例</a:t>
            </a:r>
            <a:r>
              <a:rPr lang="en-US" altLang="zh-CN" sz="1400" b="1" dirty="0" smtClean="0"/>
              <a:t>1</a:t>
            </a:r>
            <a:r>
              <a:rPr lang="zh-CN" altLang="en-US" sz="1400" b="1" dirty="0" smtClean="0"/>
              <a:t>：</a:t>
            </a:r>
            <a:r>
              <a:rPr lang="zh-CN" altLang="zh-CN" sz="1400" dirty="0"/>
              <a:t>朱玉玺同学，他曾经认为，我们在抄派派，认为我们在不停的堆积功能</a:t>
            </a:r>
            <a:r>
              <a:rPr lang="zh-CN" altLang="zh-CN" sz="1400" dirty="0" smtClean="0"/>
              <a:t>。</a:t>
            </a:r>
            <a:endParaRPr lang="zh-CN" altLang="zh-CN" sz="1400" dirty="0"/>
          </a:p>
        </p:txBody>
      </p:sp>
      <p:sp>
        <p:nvSpPr>
          <p:cNvPr id="5" name="Oval 3"/>
          <p:cNvSpPr/>
          <p:nvPr/>
        </p:nvSpPr>
        <p:spPr>
          <a:xfrm>
            <a:off x="1526446" y="2078590"/>
            <a:ext cx="1224098" cy="1224099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Oval 4"/>
          <p:cNvSpPr/>
          <p:nvPr/>
        </p:nvSpPr>
        <p:spPr>
          <a:xfrm>
            <a:off x="1617552" y="1964709"/>
            <a:ext cx="1224098" cy="122409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070719" y="3564179"/>
            <a:ext cx="35907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zh-CN" altLang="en-US" sz="1400" b="1" dirty="0">
                <a:latin typeface="+mn-ea"/>
                <a:cs typeface="Open Sans" charset="0"/>
              </a:rPr>
              <a:t>派派</a:t>
            </a:r>
            <a:endParaRPr lang="en-US" sz="1400" b="1" dirty="0">
              <a:latin typeface="+mn-ea"/>
              <a:cs typeface="Open Sans" charset="0"/>
            </a:endParaRPr>
          </a:p>
        </p:txBody>
      </p:sp>
      <p:cxnSp>
        <p:nvCxnSpPr>
          <p:cNvPr id="10" name="Straight Connector 29"/>
          <p:cNvCxnSpPr/>
          <p:nvPr/>
        </p:nvCxnSpPr>
        <p:spPr>
          <a:xfrm>
            <a:off x="2206825" y="3002002"/>
            <a:ext cx="0" cy="409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00" y="2196452"/>
            <a:ext cx="770810" cy="770810"/>
          </a:xfrm>
          <a:prstGeom prst="rect">
            <a:avLst/>
          </a:prstGeom>
        </p:spPr>
      </p:pic>
      <p:sp>
        <p:nvSpPr>
          <p:cNvPr id="13" name="Freeform 2130"/>
          <p:cNvSpPr>
            <a:spLocks noEditPoints="1"/>
          </p:cNvSpPr>
          <p:nvPr/>
        </p:nvSpPr>
        <p:spPr bwMode="auto">
          <a:xfrm>
            <a:off x="2373179" y="4047912"/>
            <a:ext cx="419175" cy="409427"/>
          </a:xfrm>
          <a:custGeom>
            <a:avLst/>
            <a:gdLst>
              <a:gd name="T0" fmla="*/ 131 w 160"/>
              <a:gd name="T1" fmla="*/ 76 h 155"/>
              <a:gd name="T2" fmla="*/ 23 w 160"/>
              <a:gd name="T3" fmla="*/ 73 h 155"/>
              <a:gd name="T4" fmla="*/ 26 w 160"/>
              <a:gd name="T5" fmla="*/ 70 h 155"/>
              <a:gd name="T6" fmla="*/ 35 w 160"/>
              <a:gd name="T7" fmla="*/ 85 h 155"/>
              <a:gd name="T8" fmla="*/ 32 w 160"/>
              <a:gd name="T9" fmla="*/ 82 h 155"/>
              <a:gd name="T10" fmla="*/ 55 w 160"/>
              <a:gd name="T11" fmla="*/ 82 h 155"/>
              <a:gd name="T12" fmla="*/ 41 w 160"/>
              <a:gd name="T13" fmla="*/ 91 h 155"/>
              <a:gd name="T14" fmla="*/ 44 w 160"/>
              <a:gd name="T15" fmla="*/ 88 h 155"/>
              <a:gd name="T16" fmla="*/ 61 w 160"/>
              <a:gd name="T17" fmla="*/ 94 h 155"/>
              <a:gd name="T18" fmla="*/ 58 w 160"/>
              <a:gd name="T19" fmla="*/ 91 h 155"/>
              <a:gd name="T20" fmla="*/ 73 w 160"/>
              <a:gd name="T21" fmla="*/ 99 h 155"/>
              <a:gd name="T22" fmla="*/ 84 w 160"/>
              <a:gd name="T23" fmla="*/ 99 h 155"/>
              <a:gd name="T24" fmla="*/ 87 w 160"/>
              <a:gd name="T25" fmla="*/ 97 h 155"/>
              <a:gd name="T26" fmla="*/ 96 w 160"/>
              <a:gd name="T27" fmla="*/ 94 h 155"/>
              <a:gd name="T28" fmla="*/ 93 w 160"/>
              <a:gd name="T29" fmla="*/ 91 h 155"/>
              <a:gd name="T30" fmla="*/ 82 w 160"/>
              <a:gd name="T31" fmla="*/ 108 h 155"/>
              <a:gd name="T32" fmla="*/ 102 w 160"/>
              <a:gd name="T33" fmla="*/ 82 h 155"/>
              <a:gd name="T34" fmla="*/ 105 w 160"/>
              <a:gd name="T35" fmla="*/ 79 h 155"/>
              <a:gd name="T36" fmla="*/ 122 w 160"/>
              <a:gd name="T37" fmla="*/ 85 h 155"/>
              <a:gd name="T38" fmla="*/ 119 w 160"/>
              <a:gd name="T39" fmla="*/ 82 h 155"/>
              <a:gd name="T40" fmla="*/ 117 w 160"/>
              <a:gd name="T41" fmla="*/ 91 h 155"/>
              <a:gd name="T42" fmla="*/ 132 w 160"/>
              <a:gd name="T43" fmla="*/ 93 h 155"/>
              <a:gd name="T44" fmla="*/ 80 w 160"/>
              <a:gd name="T45" fmla="*/ 155 h 155"/>
              <a:gd name="T46" fmla="*/ 0 w 160"/>
              <a:gd name="T47" fmla="*/ 77 h 155"/>
              <a:gd name="T48" fmla="*/ 80 w 160"/>
              <a:gd name="T49" fmla="*/ 0 h 155"/>
              <a:gd name="T50" fmla="*/ 160 w 160"/>
              <a:gd name="T51" fmla="*/ 77 h 155"/>
              <a:gd name="T52" fmla="*/ 12 w 160"/>
              <a:gd name="T53" fmla="*/ 45 h 155"/>
              <a:gd name="T54" fmla="*/ 126 w 160"/>
              <a:gd name="T55" fmla="*/ 58 h 155"/>
              <a:gd name="T56" fmla="*/ 12 w 160"/>
              <a:gd name="T57" fmla="*/ 45 h 155"/>
              <a:gd name="T58" fmla="*/ 18 w 160"/>
              <a:gd name="T59" fmla="*/ 79 h 155"/>
              <a:gd name="T60" fmla="*/ 50 w 160"/>
              <a:gd name="T61" fmla="*/ 99 h 155"/>
              <a:gd name="T62" fmla="*/ 54 w 160"/>
              <a:gd name="T63" fmla="*/ 102 h 155"/>
              <a:gd name="T64" fmla="*/ 64 w 160"/>
              <a:gd name="T65" fmla="*/ 107 h 155"/>
              <a:gd name="T66" fmla="*/ 93 w 160"/>
              <a:gd name="T67" fmla="*/ 108 h 155"/>
              <a:gd name="T68" fmla="*/ 105 w 160"/>
              <a:gd name="T69" fmla="*/ 102 h 155"/>
              <a:gd name="T70" fmla="*/ 108 w 160"/>
              <a:gd name="T71" fmla="*/ 99 h 155"/>
              <a:gd name="T72" fmla="*/ 126 w 160"/>
              <a:gd name="T73" fmla="*/ 90 h 155"/>
              <a:gd name="T74" fmla="*/ 140 w 160"/>
              <a:gd name="T75" fmla="*/ 79 h 155"/>
              <a:gd name="T76" fmla="*/ 126 w 160"/>
              <a:gd name="T77" fmla="*/ 65 h 155"/>
              <a:gd name="T78" fmla="*/ 122 w 160"/>
              <a:gd name="T79" fmla="*/ 67 h 155"/>
              <a:gd name="T80" fmla="*/ 114 w 160"/>
              <a:gd name="T81" fmla="*/ 76 h 155"/>
              <a:gd name="T82" fmla="*/ 82 w 160"/>
              <a:gd name="T83" fmla="*/ 91 h 155"/>
              <a:gd name="T84" fmla="*/ 76 w 160"/>
              <a:gd name="T85" fmla="*/ 89 h 155"/>
              <a:gd name="T86" fmla="*/ 44 w 160"/>
              <a:gd name="T87" fmla="*/ 76 h 155"/>
              <a:gd name="T88" fmla="*/ 37 w 160"/>
              <a:gd name="T89" fmla="*/ 67 h 155"/>
              <a:gd name="T90" fmla="*/ 12 w 160"/>
              <a:gd name="T91" fmla="*/ 77 h 155"/>
              <a:gd name="T92" fmla="*/ 34 w 160"/>
              <a:gd name="T93" fmla="*/ 97 h 155"/>
              <a:gd name="T94" fmla="*/ 148 w 160"/>
              <a:gd name="T95" fmla="*/ 11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55">
                <a:moveTo>
                  <a:pt x="131" y="70"/>
                </a:moveTo>
                <a:cubicBezTo>
                  <a:pt x="133" y="70"/>
                  <a:pt x="134" y="72"/>
                  <a:pt x="134" y="73"/>
                </a:cubicBezTo>
                <a:cubicBezTo>
                  <a:pt x="134" y="75"/>
                  <a:pt x="133" y="76"/>
                  <a:pt x="131" y="76"/>
                </a:cubicBezTo>
                <a:cubicBezTo>
                  <a:pt x="129" y="76"/>
                  <a:pt x="128" y="75"/>
                  <a:pt x="128" y="73"/>
                </a:cubicBezTo>
                <a:cubicBezTo>
                  <a:pt x="128" y="72"/>
                  <a:pt x="129" y="70"/>
                  <a:pt x="131" y="70"/>
                </a:cubicBezTo>
                <a:close/>
                <a:moveTo>
                  <a:pt x="23" y="73"/>
                </a:moveTo>
                <a:cubicBezTo>
                  <a:pt x="23" y="75"/>
                  <a:pt x="25" y="76"/>
                  <a:pt x="26" y="76"/>
                </a:cubicBezTo>
                <a:cubicBezTo>
                  <a:pt x="28" y="76"/>
                  <a:pt x="29" y="75"/>
                  <a:pt x="29" y="73"/>
                </a:cubicBezTo>
                <a:cubicBezTo>
                  <a:pt x="29" y="72"/>
                  <a:pt x="28" y="70"/>
                  <a:pt x="26" y="70"/>
                </a:cubicBezTo>
                <a:cubicBezTo>
                  <a:pt x="25" y="70"/>
                  <a:pt x="23" y="72"/>
                  <a:pt x="23" y="73"/>
                </a:cubicBezTo>
                <a:close/>
                <a:moveTo>
                  <a:pt x="32" y="82"/>
                </a:moveTo>
                <a:cubicBezTo>
                  <a:pt x="32" y="84"/>
                  <a:pt x="33" y="85"/>
                  <a:pt x="35" y="85"/>
                </a:cubicBezTo>
                <a:cubicBezTo>
                  <a:pt x="37" y="85"/>
                  <a:pt x="38" y="84"/>
                  <a:pt x="38" y="82"/>
                </a:cubicBezTo>
                <a:cubicBezTo>
                  <a:pt x="38" y="80"/>
                  <a:pt x="37" y="79"/>
                  <a:pt x="35" y="79"/>
                </a:cubicBezTo>
                <a:cubicBezTo>
                  <a:pt x="33" y="79"/>
                  <a:pt x="32" y="80"/>
                  <a:pt x="32" y="82"/>
                </a:cubicBezTo>
                <a:close/>
                <a:moveTo>
                  <a:pt x="50" y="82"/>
                </a:moveTo>
                <a:cubicBezTo>
                  <a:pt x="50" y="84"/>
                  <a:pt x="51" y="85"/>
                  <a:pt x="52" y="85"/>
                </a:cubicBezTo>
                <a:cubicBezTo>
                  <a:pt x="54" y="85"/>
                  <a:pt x="55" y="84"/>
                  <a:pt x="55" y="82"/>
                </a:cubicBezTo>
                <a:cubicBezTo>
                  <a:pt x="55" y="80"/>
                  <a:pt x="54" y="79"/>
                  <a:pt x="52" y="79"/>
                </a:cubicBezTo>
                <a:cubicBezTo>
                  <a:pt x="51" y="79"/>
                  <a:pt x="50" y="80"/>
                  <a:pt x="50" y="82"/>
                </a:cubicBezTo>
                <a:close/>
                <a:moveTo>
                  <a:pt x="41" y="91"/>
                </a:moveTo>
                <a:cubicBezTo>
                  <a:pt x="41" y="92"/>
                  <a:pt x="42" y="94"/>
                  <a:pt x="44" y="94"/>
                </a:cubicBezTo>
                <a:cubicBezTo>
                  <a:pt x="45" y="94"/>
                  <a:pt x="47" y="92"/>
                  <a:pt x="47" y="91"/>
                </a:cubicBezTo>
                <a:cubicBezTo>
                  <a:pt x="47" y="89"/>
                  <a:pt x="45" y="88"/>
                  <a:pt x="44" y="88"/>
                </a:cubicBezTo>
                <a:cubicBezTo>
                  <a:pt x="42" y="88"/>
                  <a:pt x="41" y="89"/>
                  <a:pt x="41" y="91"/>
                </a:cubicBezTo>
                <a:close/>
                <a:moveTo>
                  <a:pt x="58" y="91"/>
                </a:moveTo>
                <a:cubicBezTo>
                  <a:pt x="58" y="92"/>
                  <a:pt x="60" y="94"/>
                  <a:pt x="61" y="94"/>
                </a:cubicBezTo>
                <a:cubicBezTo>
                  <a:pt x="63" y="94"/>
                  <a:pt x="64" y="92"/>
                  <a:pt x="64" y="91"/>
                </a:cubicBezTo>
                <a:cubicBezTo>
                  <a:pt x="64" y="89"/>
                  <a:pt x="63" y="88"/>
                  <a:pt x="61" y="88"/>
                </a:cubicBezTo>
                <a:cubicBezTo>
                  <a:pt x="60" y="88"/>
                  <a:pt x="58" y="89"/>
                  <a:pt x="58" y="91"/>
                </a:cubicBezTo>
                <a:close/>
                <a:moveTo>
                  <a:pt x="67" y="99"/>
                </a:moveTo>
                <a:cubicBezTo>
                  <a:pt x="67" y="101"/>
                  <a:pt x="68" y="102"/>
                  <a:pt x="70" y="102"/>
                </a:cubicBezTo>
                <a:cubicBezTo>
                  <a:pt x="72" y="102"/>
                  <a:pt x="73" y="101"/>
                  <a:pt x="73" y="99"/>
                </a:cubicBezTo>
                <a:cubicBezTo>
                  <a:pt x="73" y="98"/>
                  <a:pt x="72" y="97"/>
                  <a:pt x="70" y="97"/>
                </a:cubicBezTo>
                <a:cubicBezTo>
                  <a:pt x="68" y="97"/>
                  <a:pt x="67" y="98"/>
                  <a:pt x="67" y="99"/>
                </a:cubicBezTo>
                <a:close/>
                <a:moveTo>
                  <a:pt x="84" y="99"/>
                </a:moveTo>
                <a:cubicBezTo>
                  <a:pt x="84" y="101"/>
                  <a:pt x="86" y="102"/>
                  <a:pt x="87" y="102"/>
                </a:cubicBezTo>
                <a:cubicBezTo>
                  <a:pt x="89" y="102"/>
                  <a:pt x="90" y="101"/>
                  <a:pt x="90" y="99"/>
                </a:cubicBezTo>
                <a:cubicBezTo>
                  <a:pt x="90" y="98"/>
                  <a:pt x="89" y="97"/>
                  <a:pt x="87" y="97"/>
                </a:cubicBezTo>
                <a:cubicBezTo>
                  <a:pt x="86" y="97"/>
                  <a:pt x="84" y="98"/>
                  <a:pt x="84" y="99"/>
                </a:cubicBezTo>
                <a:close/>
                <a:moveTo>
                  <a:pt x="93" y="91"/>
                </a:moveTo>
                <a:cubicBezTo>
                  <a:pt x="93" y="92"/>
                  <a:pt x="95" y="94"/>
                  <a:pt x="96" y="94"/>
                </a:cubicBezTo>
                <a:cubicBezTo>
                  <a:pt x="98" y="94"/>
                  <a:pt x="99" y="92"/>
                  <a:pt x="99" y="91"/>
                </a:cubicBezTo>
                <a:cubicBezTo>
                  <a:pt x="99" y="89"/>
                  <a:pt x="98" y="88"/>
                  <a:pt x="96" y="88"/>
                </a:cubicBezTo>
                <a:cubicBezTo>
                  <a:pt x="95" y="88"/>
                  <a:pt x="93" y="89"/>
                  <a:pt x="93" y="91"/>
                </a:cubicBezTo>
                <a:close/>
                <a:moveTo>
                  <a:pt x="76" y="108"/>
                </a:moveTo>
                <a:cubicBezTo>
                  <a:pt x="76" y="110"/>
                  <a:pt x="77" y="111"/>
                  <a:pt x="79" y="111"/>
                </a:cubicBezTo>
                <a:cubicBezTo>
                  <a:pt x="80" y="111"/>
                  <a:pt x="82" y="110"/>
                  <a:pt x="82" y="108"/>
                </a:cubicBezTo>
                <a:cubicBezTo>
                  <a:pt x="82" y="107"/>
                  <a:pt x="80" y="105"/>
                  <a:pt x="79" y="105"/>
                </a:cubicBezTo>
                <a:cubicBezTo>
                  <a:pt x="77" y="105"/>
                  <a:pt x="76" y="107"/>
                  <a:pt x="76" y="108"/>
                </a:cubicBezTo>
                <a:close/>
                <a:moveTo>
                  <a:pt x="102" y="82"/>
                </a:moveTo>
                <a:cubicBezTo>
                  <a:pt x="102" y="84"/>
                  <a:pt x="103" y="85"/>
                  <a:pt x="105" y="85"/>
                </a:cubicBezTo>
                <a:cubicBezTo>
                  <a:pt x="106" y="85"/>
                  <a:pt x="108" y="84"/>
                  <a:pt x="108" y="82"/>
                </a:cubicBezTo>
                <a:cubicBezTo>
                  <a:pt x="108" y="80"/>
                  <a:pt x="106" y="79"/>
                  <a:pt x="105" y="79"/>
                </a:cubicBezTo>
                <a:cubicBezTo>
                  <a:pt x="103" y="79"/>
                  <a:pt x="102" y="80"/>
                  <a:pt x="102" y="82"/>
                </a:cubicBezTo>
                <a:close/>
                <a:moveTo>
                  <a:pt x="119" y="82"/>
                </a:moveTo>
                <a:cubicBezTo>
                  <a:pt x="119" y="84"/>
                  <a:pt x="121" y="85"/>
                  <a:pt x="122" y="85"/>
                </a:cubicBezTo>
                <a:cubicBezTo>
                  <a:pt x="124" y="85"/>
                  <a:pt x="125" y="84"/>
                  <a:pt x="125" y="82"/>
                </a:cubicBezTo>
                <a:cubicBezTo>
                  <a:pt x="125" y="80"/>
                  <a:pt x="124" y="79"/>
                  <a:pt x="122" y="79"/>
                </a:cubicBezTo>
                <a:cubicBezTo>
                  <a:pt x="121" y="79"/>
                  <a:pt x="119" y="80"/>
                  <a:pt x="119" y="82"/>
                </a:cubicBezTo>
                <a:close/>
                <a:moveTo>
                  <a:pt x="111" y="91"/>
                </a:moveTo>
                <a:cubicBezTo>
                  <a:pt x="111" y="92"/>
                  <a:pt x="112" y="94"/>
                  <a:pt x="114" y="94"/>
                </a:cubicBezTo>
                <a:cubicBezTo>
                  <a:pt x="115" y="94"/>
                  <a:pt x="117" y="92"/>
                  <a:pt x="117" y="91"/>
                </a:cubicBezTo>
                <a:cubicBezTo>
                  <a:pt x="117" y="89"/>
                  <a:pt x="115" y="88"/>
                  <a:pt x="114" y="88"/>
                </a:cubicBezTo>
                <a:cubicBezTo>
                  <a:pt x="112" y="88"/>
                  <a:pt x="111" y="89"/>
                  <a:pt x="111" y="91"/>
                </a:cubicBezTo>
                <a:close/>
                <a:moveTo>
                  <a:pt x="132" y="93"/>
                </a:moveTo>
                <a:cubicBezTo>
                  <a:pt x="132" y="94"/>
                  <a:pt x="132" y="94"/>
                  <a:pt x="132" y="94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80" y="155"/>
                  <a:pt x="80" y="155"/>
                  <a:pt x="80" y="155"/>
                </a:cubicBezTo>
                <a:cubicBezTo>
                  <a:pt x="0" y="109"/>
                  <a:pt x="0" y="109"/>
                  <a:pt x="0" y="109"/>
                </a:cubicBezTo>
                <a:cubicBezTo>
                  <a:pt x="28" y="94"/>
                  <a:pt x="28" y="94"/>
                  <a:pt x="28" y="94"/>
                </a:cubicBezTo>
                <a:cubicBezTo>
                  <a:pt x="0" y="77"/>
                  <a:pt x="0" y="77"/>
                  <a:pt x="0" y="77"/>
                </a:cubicBezTo>
                <a:cubicBezTo>
                  <a:pt x="28" y="61"/>
                  <a:pt x="28" y="61"/>
                  <a:pt x="28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80" y="0"/>
                  <a:pt x="80" y="0"/>
                  <a:pt x="80" y="0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2" y="93"/>
                  <a:pt x="132" y="93"/>
                  <a:pt x="132" y="93"/>
                </a:cubicBezTo>
                <a:close/>
                <a:moveTo>
                  <a:pt x="12" y="45"/>
                </a:moveTo>
                <a:cubicBezTo>
                  <a:pt x="80" y="84"/>
                  <a:pt x="80" y="84"/>
                  <a:pt x="80" y="84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80" y="7"/>
                  <a:pt x="80" y="7"/>
                  <a:pt x="80" y="7"/>
                </a:cubicBezTo>
                <a:lnTo>
                  <a:pt x="12" y="45"/>
                </a:lnTo>
                <a:close/>
                <a:moveTo>
                  <a:pt x="12" y="77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7" y="79"/>
                  <a:pt x="18" y="79"/>
                </a:cubicBezTo>
                <a:cubicBezTo>
                  <a:pt x="19" y="79"/>
                  <a:pt x="20" y="80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1" y="97"/>
                  <a:pt x="52" y="97"/>
                </a:cubicBezTo>
                <a:cubicBezTo>
                  <a:pt x="54" y="97"/>
                  <a:pt x="55" y="98"/>
                  <a:pt x="55" y="99"/>
                </a:cubicBezTo>
                <a:cubicBezTo>
                  <a:pt x="55" y="100"/>
                  <a:pt x="55" y="101"/>
                  <a:pt x="54" y="102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93" y="108"/>
                  <a:pt x="93" y="108"/>
                </a:cubicBezTo>
                <a:cubicBezTo>
                  <a:pt x="93" y="107"/>
                  <a:pt x="95" y="105"/>
                  <a:pt x="96" y="105"/>
                </a:cubicBezTo>
                <a:cubicBezTo>
                  <a:pt x="97" y="105"/>
                  <a:pt x="98" y="106"/>
                  <a:pt x="98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3" y="102"/>
                  <a:pt x="102" y="101"/>
                  <a:pt x="102" y="99"/>
                </a:cubicBezTo>
                <a:cubicBezTo>
                  <a:pt x="102" y="98"/>
                  <a:pt x="103" y="97"/>
                  <a:pt x="105" y="97"/>
                </a:cubicBezTo>
                <a:cubicBezTo>
                  <a:pt x="106" y="97"/>
                  <a:pt x="108" y="98"/>
                  <a:pt x="108" y="99"/>
                </a:cubicBezTo>
                <a:cubicBezTo>
                  <a:pt x="108" y="100"/>
                  <a:pt x="108" y="100"/>
                  <a:pt x="107" y="101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83"/>
                  <a:pt x="137" y="83"/>
                  <a:pt x="137" y="82"/>
                </a:cubicBezTo>
                <a:cubicBezTo>
                  <a:pt x="137" y="80"/>
                  <a:pt x="138" y="79"/>
                  <a:pt x="140" y="79"/>
                </a:cubicBezTo>
                <a:cubicBezTo>
                  <a:pt x="141" y="79"/>
                  <a:pt x="142" y="80"/>
                  <a:pt x="142" y="81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5" y="67"/>
                  <a:pt x="124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6" y="71"/>
                  <a:pt x="117" y="72"/>
                  <a:pt x="117" y="73"/>
                </a:cubicBezTo>
                <a:cubicBezTo>
                  <a:pt x="117" y="75"/>
                  <a:pt x="115" y="76"/>
                  <a:pt x="114" y="76"/>
                </a:cubicBezTo>
                <a:cubicBezTo>
                  <a:pt x="112" y="76"/>
                  <a:pt x="111" y="75"/>
                  <a:pt x="111" y="74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1"/>
                  <a:pt x="82" y="91"/>
                </a:cubicBezTo>
                <a:cubicBezTo>
                  <a:pt x="82" y="92"/>
                  <a:pt x="80" y="94"/>
                  <a:pt x="79" y="94"/>
                </a:cubicBezTo>
                <a:cubicBezTo>
                  <a:pt x="77" y="94"/>
                  <a:pt x="76" y="92"/>
                  <a:pt x="76" y="91"/>
                </a:cubicBezTo>
                <a:cubicBezTo>
                  <a:pt x="76" y="90"/>
                  <a:pt x="76" y="90"/>
                  <a:pt x="76" y="89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2"/>
                  <a:pt x="47" y="73"/>
                  <a:pt x="47" y="73"/>
                </a:cubicBezTo>
                <a:cubicBezTo>
                  <a:pt x="47" y="75"/>
                  <a:pt x="45" y="76"/>
                  <a:pt x="44" y="76"/>
                </a:cubicBezTo>
                <a:cubicBezTo>
                  <a:pt x="42" y="76"/>
                  <a:pt x="41" y="75"/>
                  <a:pt x="41" y="73"/>
                </a:cubicBezTo>
                <a:cubicBezTo>
                  <a:pt x="41" y="72"/>
                  <a:pt x="42" y="70"/>
                  <a:pt x="44" y="70"/>
                </a:cubicBezTo>
                <a:cubicBezTo>
                  <a:pt x="37" y="67"/>
                  <a:pt x="37" y="67"/>
                  <a:pt x="37" y="67"/>
                </a:cubicBezTo>
                <a:cubicBezTo>
                  <a:pt x="36" y="67"/>
                  <a:pt x="36" y="67"/>
                  <a:pt x="35" y="67"/>
                </a:cubicBezTo>
                <a:cubicBezTo>
                  <a:pt x="34" y="67"/>
                  <a:pt x="33" y="67"/>
                  <a:pt x="32" y="66"/>
                </a:cubicBezTo>
                <a:lnTo>
                  <a:pt x="12" y="77"/>
                </a:lnTo>
                <a:close/>
                <a:moveTo>
                  <a:pt x="126" y="97"/>
                </a:moveTo>
                <a:cubicBezTo>
                  <a:pt x="80" y="123"/>
                  <a:pt x="80" y="123"/>
                  <a:pt x="80" y="123"/>
                </a:cubicBezTo>
                <a:cubicBezTo>
                  <a:pt x="34" y="97"/>
                  <a:pt x="34" y="97"/>
                  <a:pt x="34" y="97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148" y="110"/>
                  <a:pt x="148" y="110"/>
                  <a:pt x="148" y="110"/>
                </a:cubicBezTo>
                <a:lnTo>
                  <a:pt x="126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809"/>
          <p:cNvSpPr>
            <a:spLocks noEditPoints="1"/>
          </p:cNvSpPr>
          <p:nvPr/>
        </p:nvSpPr>
        <p:spPr bwMode="auto">
          <a:xfrm>
            <a:off x="1664738" y="4047912"/>
            <a:ext cx="421612" cy="389930"/>
          </a:xfrm>
          <a:custGeom>
            <a:avLst/>
            <a:gdLst>
              <a:gd name="T0" fmla="*/ 161 w 161"/>
              <a:gd name="T1" fmla="*/ 117 h 148"/>
              <a:gd name="T2" fmla="*/ 161 w 161"/>
              <a:gd name="T3" fmla="*/ 116 h 148"/>
              <a:gd name="T4" fmla="*/ 160 w 161"/>
              <a:gd name="T5" fmla="*/ 115 h 148"/>
              <a:gd name="T6" fmla="*/ 159 w 161"/>
              <a:gd name="T7" fmla="*/ 115 h 148"/>
              <a:gd name="T8" fmla="*/ 95 w 161"/>
              <a:gd name="T9" fmla="*/ 97 h 148"/>
              <a:gd name="T10" fmla="*/ 63 w 161"/>
              <a:gd name="T11" fmla="*/ 117 h 148"/>
              <a:gd name="T12" fmla="*/ 85 w 161"/>
              <a:gd name="T13" fmla="*/ 123 h 148"/>
              <a:gd name="T14" fmla="*/ 97 w 161"/>
              <a:gd name="T15" fmla="*/ 116 h 148"/>
              <a:gd name="T16" fmla="*/ 69 w 161"/>
              <a:gd name="T17" fmla="*/ 116 h 148"/>
              <a:gd name="T18" fmla="*/ 98 w 161"/>
              <a:gd name="T19" fmla="*/ 102 h 148"/>
              <a:gd name="T20" fmla="*/ 128 w 161"/>
              <a:gd name="T21" fmla="*/ 131 h 148"/>
              <a:gd name="T22" fmla="*/ 65 w 161"/>
              <a:gd name="T23" fmla="*/ 139 h 148"/>
              <a:gd name="T24" fmla="*/ 10 w 161"/>
              <a:gd name="T25" fmla="*/ 103 h 148"/>
              <a:gd name="T26" fmla="*/ 56 w 161"/>
              <a:gd name="T27" fmla="*/ 112 h 148"/>
              <a:gd name="T28" fmla="*/ 2 w 161"/>
              <a:gd name="T29" fmla="*/ 103 h 148"/>
              <a:gd name="T30" fmla="*/ 79 w 161"/>
              <a:gd name="T31" fmla="*/ 146 h 148"/>
              <a:gd name="T32" fmla="*/ 143 w 161"/>
              <a:gd name="T33" fmla="*/ 148 h 148"/>
              <a:gd name="T34" fmla="*/ 144 w 161"/>
              <a:gd name="T35" fmla="*/ 148 h 148"/>
              <a:gd name="T36" fmla="*/ 144 w 161"/>
              <a:gd name="T37" fmla="*/ 148 h 148"/>
              <a:gd name="T38" fmla="*/ 145 w 161"/>
              <a:gd name="T39" fmla="*/ 148 h 148"/>
              <a:gd name="T40" fmla="*/ 145 w 161"/>
              <a:gd name="T41" fmla="*/ 148 h 148"/>
              <a:gd name="T42" fmla="*/ 146 w 161"/>
              <a:gd name="T43" fmla="*/ 148 h 148"/>
              <a:gd name="T44" fmla="*/ 146 w 161"/>
              <a:gd name="T45" fmla="*/ 148 h 148"/>
              <a:gd name="T46" fmla="*/ 147 w 161"/>
              <a:gd name="T47" fmla="*/ 148 h 148"/>
              <a:gd name="T48" fmla="*/ 147 w 161"/>
              <a:gd name="T49" fmla="*/ 147 h 148"/>
              <a:gd name="T50" fmla="*/ 147 w 161"/>
              <a:gd name="T51" fmla="*/ 147 h 148"/>
              <a:gd name="T52" fmla="*/ 148 w 161"/>
              <a:gd name="T53" fmla="*/ 147 h 148"/>
              <a:gd name="T54" fmla="*/ 161 w 161"/>
              <a:gd name="T55" fmla="*/ 118 h 148"/>
              <a:gd name="T56" fmla="*/ 161 w 161"/>
              <a:gd name="T57" fmla="*/ 117 h 148"/>
              <a:gd name="T58" fmla="*/ 133 w 161"/>
              <a:gd name="T59" fmla="*/ 134 h 148"/>
              <a:gd name="T60" fmla="*/ 51 w 161"/>
              <a:gd name="T61" fmla="*/ 51 h 148"/>
              <a:gd name="T62" fmla="*/ 59 w 161"/>
              <a:gd name="T63" fmla="*/ 63 h 148"/>
              <a:gd name="T64" fmla="*/ 45 w 161"/>
              <a:gd name="T65" fmla="*/ 69 h 148"/>
              <a:gd name="T66" fmla="*/ 55 w 161"/>
              <a:gd name="T67" fmla="*/ 78 h 148"/>
              <a:gd name="T68" fmla="*/ 60 w 161"/>
              <a:gd name="T69" fmla="*/ 69 h 148"/>
              <a:gd name="T70" fmla="*/ 51 w 161"/>
              <a:gd name="T71" fmla="*/ 45 h 148"/>
              <a:gd name="T72" fmla="*/ 66 w 161"/>
              <a:gd name="T73" fmla="*/ 32 h 148"/>
              <a:gd name="T74" fmla="*/ 58 w 161"/>
              <a:gd name="T75" fmla="*/ 27 h 148"/>
              <a:gd name="T76" fmla="*/ 52 w 161"/>
              <a:gd name="T77" fmla="*/ 21 h 148"/>
              <a:gd name="T78" fmla="*/ 39 w 161"/>
              <a:gd name="T79" fmla="*/ 39 h 148"/>
              <a:gd name="T80" fmla="*/ 103 w 161"/>
              <a:gd name="T81" fmla="*/ 48 h 148"/>
              <a:gd name="T82" fmla="*/ 55 w 161"/>
              <a:gd name="T83" fmla="*/ 95 h 148"/>
              <a:gd name="T84" fmla="*/ 55 w 161"/>
              <a:gd name="T85" fmla="*/ 8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1" h="148">
                <a:moveTo>
                  <a:pt x="161" y="117"/>
                </a:moveTo>
                <a:cubicBezTo>
                  <a:pt x="161" y="117"/>
                  <a:pt x="161" y="117"/>
                  <a:pt x="161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0" y="116"/>
                  <a:pt x="160" y="11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60" y="115"/>
                  <a:pt x="160" y="115"/>
                  <a:pt x="160" y="115"/>
                </a:cubicBezTo>
                <a:cubicBezTo>
                  <a:pt x="160" y="115"/>
                  <a:pt x="160" y="115"/>
                  <a:pt x="160" y="115"/>
                </a:cubicBezTo>
                <a:cubicBezTo>
                  <a:pt x="160" y="115"/>
                  <a:pt x="160" y="115"/>
                  <a:pt x="160" y="115"/>
                </a:cubicBezTo>
                <a:cubicBezTo>
                  <a:pt x="160" y="115"/>
                  <a:pt x="159" y="115"/>
                  <a:pt x="159" y="115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2" y="97"/>
                  <a:pt x="108" y="92"/>
                  <a:pt x="95" y="9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7"/>
                  <a:pt x="68" y="107"/>
                  <a:pt x="68" y="107"/>
                </a:cubicBezTo>
                <a:cubicBezTo>
                  <a:pt x="65" y="109"/>
                  <a:pt x="63" y="113"/>
                  <a:pt x="63" y="117"/>
                </a:cubicBezTo>
                <a:cubicBezTo>
                  <a:pt x="64" y="121"/>
                  <a:pt x="67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3" y="124"/>
                  <a:pt x="85" y="123"/>
                </a:cubicBezTo>
                <a:cubicBezTo>
                  <a:pt x="91" y="123"/>
                  <a:pt x="96" y="122"/>
                  <a:pt x="97" y="122"/>
                </a:cubicBezTo>
                <a:cubicBezTo>
                  <a:pt x="98" y="122"/>
                  <a:pt x="99" y="121"/>
                  <a:pt x="99" y="119"/>
                </a:cubicBezTo>
                <a:cubicBezTo>
                  <a:pt x="100" y="118"/>
                  <a:pt x="98" y="116"/>
                  <a:pt x="97" y="116"/>
                </a:cubicBezTo>
                <a:cubicBezTo>
                  <a:pt x="96" y="116"/>
                  <a:pt x="96" y="116"/>
                  <a:pt x="85" y="117"/>
                </a:cubicBezTo>
                <a:cubicBezTo>
                  <a:pt x="79" y="117"/>
                  <a:pt x="73" y="118"/>
                  <a:pt x="72" y="118"/>
                </a:cubicBezTo>
                <a:cubicBezTo>
                  <a:pt x="70" y="118"/>
                  <a:pt x="69" y="116"/>
                  <a:pt x="69" y="116"/>
                </a:cubicBezTo>
                <a:cubicBezTo>
                  <a:pt x="69" y="114"/>
                  <a:pt x="69" y="113"/>
                  <a:pt x="71" y="112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107" y="98"/>
                  <a:pt x="119" y="102"/>
                  <a:pt x="121" y="102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28"/>
                  <a:pt x="118" y="128"/>
                  <a:pt x="114" y="129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73" y="141"/>
                  <a:pt x="69" y="141"/>
                  <a:pt x="65" y="139"/>
                </a:cubicBezTo>
                <a:cubicBezTo>
                  <a:pt x="8" y="108"/>
                  <a:pt x="8" y="108"/>
                  <a:pt x="8" y="108"/>
                </a:cubicBezTo>
                <a:cubicBezTo>
                  <a:pt x="6" y="107"/>
                  <a:pt x="7" y="105"/>
                  <a:pt x="7" y="105"/>
                </a:cubicBezTo>
                <a:cubicBezTo>
                  <a:pt x="7" y="104"/>
                  <a:pt x="8" y="103"/>
                  <a:pt x="10" y="103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6" y="118"/>
                  <a:pt x="57" y="117"/>
                  <a:pt x="58" y="116"/>
                </a:cubicBezTo>
                <a:cubicBezTo>
                  <a:pt x="58" y="114"/>
                  <a:pt x="57" y="113"/>
                  <a:pt x="56" y="112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8" y="96"/>
                  <a:pt x="3" y="98"/>
                  <a:pt x="2" y="103"/>
                </a:cubicBezTo>
                <a:cubicBezTo>
                  <a:pt x="0" y="107"/>
                  <a:pt x="2" y="111"/>
                  <a:pt x="6" y="113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7" y="147"/>
                  <a:pt x="74" y="148"/>
                  <a:pt x="79" y="146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9" y="134"/>
                  <a:pt x="122" y="134"/>
                  <a:pt x="125" y="136"/>
                </a:cubicBezTo>
                <a:cubicBezTo>
                  <a:pt x="143" y="148"/>
                  <a:pt x="143" y="148"/>
                  <a:pt x="143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8" y="147"/>
                  <a:pt x="148" y="147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1" y="117"/>
                  <a:pt x="161" y="117"/>
                </a:cubicBezTo>
                <a:close/>
                <a:moveTo>
                  <a:pt x="154" y="119"/>
                </a:moveTo>
                <a:cubicBezTo>
                  <a:pt x="144" y="141"/>
                  <a:pt x="144" y="141"/>
                  <a:pt x="144" y="141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42" y="113"/>
                  <a:pt x="142" y="113"/>
                  <a:pt x="142" y="113"/>
                </a:cubicBezTo>
                <a:lnTo>
                  <a:pt x="154" y="119"/>
                </a:lnTo>
                <a:close/>
                <a:moveTo>
                  <a:pt x="51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3" y="51"/>
                  <a:pt x="66" y="53"/>
                  <a:pt x="66" y="57"/>
                </a:cubicBezTo>
                <a:cubicBezTo>
                  <a:pt x="66" y="60"/>
                  <a:pt x="63" y="63"/>
                  <a:pt x="5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3" y="63"/>
                  <a:pt x="42" y="64"/>
                  <a:pt x="42" y="66"/>
                </a:cubicBezTo>
                <a:cubicBezTo>
                  <a:pt x="42" y="68"/>
                  <a:pt x="43" y="69"/>
                  <a:pt x="45" y="69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6"/>
                  <a:pt x="54" y="78"/>
                  <a:pt x="55" y="78"/>
                </a:cubicBezTo>
                <a:cubicBezTo>
                  <a:pt x="57" y="78"/>
                  <a:pt x="58" y="76"/>
                  <a:pt x="58" y="75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6" y="69"/>
                  <a:pt x="72" y="63"/>
                  <a:pt x="72" y="57"/>
                </a:cubicBezTo>
                <a:cubicBezTo>
                  <a:pt x="72" y="50"/>
                  <a:pt x="66" y="45"/>
                  <a:pt x="60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48" y="45"/>
                  <a:pt x="45" y="42"/>
                  <a:pt x="45" y="39"/>
                </a:cubicBezTo>
                <a:cubicBezTo>
                  <a:pt x="45" y="35"/>
                  <a:pt x="48" y="32"/>
                  <a:pt x="51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32"/>
                  <a:pt x="69" y="31"/>
                  <a:pt x="69" y="29"/>
                </a:cubicBezTo>
                <a:cubicBezTo>
                  <a:pt x="69" y="28"/>
                  <a:pt x="68" y="27"/>
                  <a:pt x="66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19"/>
                  <a:pt x="57" y="18"/>
                  <a:pt x="55" y="18"/>
                </a:cubicBezTo>
                <a:cubicBezTo>
                  <a:pt x="54" y="18"/>
                  <a:pt x="52" y="19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45" y="27"/>
                  <a:pt x="39" y="32"/>
                  <a:pt x="39" y="39"/>
                </a:cubicBezTo>
                <a:cubicBezTo>
                  <a:pt x="39" y="45"/>
                  <a:pt x="45" y="51"/>
                  <a:pt x="51" y="51"/>
                </a:cubicBezTo>
                <a:close/>
                <a:moveTo>
                  <a:pt x="55" y="95"/>
                </a:moveTo>
                <a:cubicBezTo>
                  <a:pt x="82" y="95"/>
                  <a:pt x="103" y="74"/>
                  <a:pt x="103" y="48"/>
                </a:cubicBezTo>
                <a:cubicBezTo>
                  <a:pt x="103" y="21"/>
                  <a:pt x="82" y="0"/>
                  <a:pt x="55" y="0"/>
                </a:cubicBezTo>
                <a:cubicBezTo>
                  <a:pt x="29" y="0"/>
                  <a:pt x="8" y="21"/>
                  <a:pt x="8" y="48"/>
                </a:cubicBezTo>
                <a:cubicBezTo>
                  <a:pt x="8" y="74"/>
                  <a:pt x="29" y="95"/>
                  <a:pt x="55" y="95"/>
                </a:cubicBezTo>
                <a:close/>
                <a:moveTo>
                  <a:pt x="55" y="6"/>
                </a:moveTo>
                <a:cubicBezTo>
                  <a:pt x="78" y="6"/>
                  <a:pt x="97" y="25"/>
                  <a:pt x="97" y="48"/>
                </a:cubicBezTo>
                <a:cubicBezTo>
                  <a:pt x="97" y="71"/>
                  <a:pt x="78" y="89"/>
                  <a:pt x="55" y="89"/>
                </a:cubicBezTo>
                <a:cubicBezTo>
                  <a:pt x="32" y="89"/>
                  <a:pt x="14" y="71"/>
                  <a:pt x="14" y="48"/>
                </a:cubicBezTo>
                <a:cubicBezTo>
                  <a:pt x="14" y="25"/>
                  <a:pt x="32" y="6"/>
                  <a:pt x="55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案例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3404922" y="2748825"/>
            <a:ext cx="7297474" cy="204880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l">
              <a:buAutoNum type="alphaLcParenR"/>
            </a:pP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看起来是一个很污的功能，其实，大家有没有想过，真心话房间，就是一个个群呢？而</a:t>
            </a:r>
            <a:r>
              <a:rPr lang="zh-CN" altLang="en-US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真心话的目的是为了群聊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呢？只不过换了另外一种方式的群聊。</a:t>
            </a:r>
            <a:endParaRPr lang="en-US" altLang="zh-CN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l">
              <a:buAutoNum type="alphaLcParenR" startAt="2"/>
            </a:pP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大家有没有想过，我们可以把真心话游戏当作是一个产品服务，而第三方的产品服务除了为我们的社交体系提供信息以外（信息是为了维护关系），也可以为</a:t>
            </a:r>
            <a:r>
              <a:rPr lang="en-US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IM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建立场景，帮我们</a:t>
            </a:r>
            <a:r>
              <a:rPr lang="zh-CN" altLang="en-US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建立社交关系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3339817" y="2058590"/>
            <a:ext cx="8633289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b="1" dirty="0"/>
              <a:t>示例</a:t>
            </a:r>
            <a:r>
              <a:rPr lang="en-US" altLang="zh-CN" sz="1400" b="1" dirty="0"/>
              <a:t>2</a:t>
            </a:r>
            <a:r>
              <a:rPr lang="zh-CN" altLang="en-US" sz="1400" b="1" dirty="0"/>
              <a:t>：</a:t>
            </a:r>
            <a:r>
              <a:rPr lang="zh-CN" altLang="en-US" sz="1400" dirty="0"/>
              <a:t>真心话</a:t>
            </a:r>
            <a:r>
              <a:rPr lang="zh-CN" altLang="en-US" sz="1400" dirty="0" smtClean="0"/>
              <a:t>功能</a:t>
            </a:r>
            <a:endParaRPr lang="zh-CN" altLang="zh-CN" sz="1400" dirty="0"/>
          </a:p>
        </p:txBody>
      </p:sp>
      <p:sp>
        <p:nvSpPr>
          <p:cNvPr id="5" name="Oval 3"/>
          <p:cNvSpPr/>
          <p:nvPr/>
        </p:nvSpPr>
        <p:spPr>
          <a:xfrm>
            <a:off x="1526446" y="2078590"/>
            <a:ext cx="1224098" cy="1224099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Oval 4"/>
          <p:cNvSpPr/>
          <p:nvPr/>
        </p:nvSpPr>
        <p:spPr>
          <a:xfrm>
            <a:off x="1617552" y="1964709"/>
            <a:ext cx="1224098" cy="122409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801415" y="3627976"/>
            <a:ext cx="89768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  <a:cs typeface="Open Sans" charset="0"/>
              </a:rPr>
              <a:t>真心话游戏</a:t>
            </a:r>
            <a:endParaRPr lang="en-US" sz="1400" b="1" dirty="0">
              <a:latin typeface="+mn-ea"/>
              <a:cs typeface="Open Sans" charset="0"/>
            </a:endParaRPr>
          </a:p>
        </p:txBody>
      </p:sp>
      <p:cxnSp>
        <p:nvCxnSpPr>
          <p:cNvPr id="10" name="Straight Connector 29"/>
          <p:cNvCxnSpPr/>
          <p:nvPr/>
        </p:nvCxnSpPr>
        <p:spPr>
          <a:xfrm>
            <a:off x="2206825" y="3065799"/>
            <a:ext cx="0" cy="409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59" y="2189899"/>
            <a:ext cx="741289" cy="741289"/>
          </a:xfrm>
          <a:prstGeom prst="rect">
            <a:avLst/>
          </a:prstGeom>
        </p:spPr>
      </p:pic>
      <p:sp>
        <p:nvSpPr>
          <p:cNvPr id="17" name="Freeform 188"/>
          <p:cNvSpPr>
            <a:spLocks noChangeArrowheads="1"/>
          </p:cNvSpPr>
          <p:nvPr/>
        </p:nvSpPr>
        <p:spPr bwMode="auto">
          <a:xfrm>
            <a:off x="1698990" y="4220369"/>
            <a:ext cx="363537" cy="373063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18" name="Freeform 30"/>
          <p:cNvSpPr>
            <a:spLocks noEditPoints="1"/>
          </p:cNvSpPr>
          <p:nvPr/>
        </p:nvSpPr>
        <p:spPr bwMode="auto">
          <a:xfrm>
            <a:off x="2402519" y="4187769"/>
            <a:ext cx="439131" cy="390763"/>
          </a:xfrm>
          <a:custGeom>
            <a:avLst/>
            <a:gdLst>
              <a:gd name="T0" fmla="*/ 48 w 160"/>
              <a:gd name="T1" fmla="*/ 65 h 141"/>
              <a:gd name="T2" fmla="*/ 55 w 160"/>
              <a:gd name="T3" fmla="*/ 57 h 141"/>
              <a:gd name="T4" fmla="*/ 74 w 160"/>
              <a:gd name="T5" fmla="*/ 41 h 141"/>
              <a:gd name="T6" fmla="*/ 71 w 160"/>
              <a:gd name="T7" fmla="*/ 25 h 141"/>
              <a:gd name="T8" fmla="*/ 81 w 160"/>
              <a:gd name="T9" fmla="*/ 6 h 141"/>
              <a:gd name="T10" fmla="*/ 88 w 160"/>
              <a:gd name="T11" fmla="*/ 27 h 141"/>
              <a:gd name="T12" fmla="*/ 88 w 160"/>
              <a:gd name="T13" fmla="*/ 44 h 141"/>
              <a:gd name="T14" fmla="*/ 105 w 160"/>
              <a:gd name="T15" fmla="*/ 65 h 141"/>
              <a:gd name="T16" fmla="*/ 112 w 160"/>
              <a:gd name="T17" fmla="*/ 57 h 141"/>
              <a:gd name="T18" fmla="*/ 93 w 160"/>
              <a:gd name="T19" fmla="*/ 31 h 141"/>
              <a:gd name="T20" fmla="*/ 81 w 160"/>
              <a:gd name="T21" fmla="*/ 0 h 141"/>
              <a:gd name="T22" fmla="*/ 65 w 160"/>
              <a:gd name="T23" fmla="*/ 25 h 141"/>
              <a:gd name="T24" fmla="*/ 52 w 160"/>
              <a:gd name="T25" fmla="*/ 50 h 141"/>
              <a:gd name="T26" fmla="*/ 160 w 160"/>
              <a:gd name="T27" fmla="*/ 130 h 141"/>
              <a:gd name="T28" fmla="*/ 141 w 160"/>
              <a:gd name="T29" fmla="*/ 105 h 141"/>
              <a:gd name="T30" fmla="*/ 130 w 160"/>
              <a:gd name="T31" fmla="*/ 74 h 141"/>
              <a:gd name="T32" fmla="*/ 113 w 160"/>
              <a:gd name="T33" fmla="*/ 99 h 141"/>
              <a:gd name="T34" fmla="*/ 100 w 160"/>
              <a:gd name="T35" fmla="*/ 123 h 141"/>
              <a:gd name="T36" fmla="*/ 100 w 160"/>
              <a:gd name="T37" fmla="*/ 141 h 141"/>
              <a:gd name="T38" fmla="*/ 104 w 160"/>
              <a:gd name="T39" fmla="*/ 128 h 141"/>
              <a:gd name="T40" fmla="*/ 122 w 160"/>
              <a:gd name="T41" fmla="*/ 104 h 141"/>
              <a:gd name="T42" fmla="*/ 120 w 160"/>
              <a:gd name="T43" fmla="*/ 87 h 141"/>
              <a:gd name="T44" fmla="*/ 137 w 160"/>
              <a:gd name="T45" fmla="*/ 87 h 141"/>
              <a:gd name="T46" fmla="*/ 135 w 160"/>
              <a:gd name="T47" fmla="*/ 104 h 141"/>
              <a:gd name="T48" fmla="*/ 153 w 160"/>
              <a:gd name="T49" fmla="*/ 128 h 141"/>
              <a:gd name="T50" fmla="*/ 157 w 160"/>
              <a:gd name="T51" fmla="*/ 141 h 141"/>
              <a:gd name="T52" fmla="*/ 44 w 160"/>
              <a:gd name="T53" fmla="*/ 105 h 141"/>
              <a:gd name="T54" fmla="*/ 33 w 160"/>
              <a:gd name="T55" fmla="*/ 74 h 141"/>
              <a:gd name="T56" fmla="*/ 17 w 160"/>
              <a:gd name="T57" fmla="*/ 99 h 141"/>
              <a:gd name="T58" fmla="*/ 3 w 160"/>
              <a:gd name="T59" fmla="*/ 123 h 141"/>
              <a:gd name="T60" fmla="*/ 3 w 160"/>
              <a:gd name="T61" fmla="*/ 141 h 141"/>
              <a:gd name="T62" fmla="*/ 7 w 160"/>
              <a:gd name="T63" fmla="*/ 128 h 141"/>
              <a:gd name="T64" fmla="*/ 25 w 160"/>
              <a:gd name="T65" fmla="*/ 104 h 141"/>
              <a:gd name="T66" fmla="*/ 23 w 160"/>
              <a:gd name="T67" fmla="*/ 87 h 141"/>
              <a:gd name="T68" fmla="*/ 40 w 160"/>
              <a:gd name="T69" fmla="*/ 87 h 141"/>
              <a:gd name="T70" fmla="*/ 38 w 160"/>
              <a:gd name="T71" fmla="*/ 104 h 141"/>
              <a:gd name="T72" fmla="*/ 56 w 160"/>
              <a:gd name="T73" fmla="*/ 128 h 141"/>
              <a:gd name="T74" fmla="*/ 60 w 160"/>
              <a:gd name="T75" fmla="*/ 141 h 141"/>
              <a:gd name="T76" fmla="*/ 60 w 160"/>
              <a:gd name="T77" fmla="*/ 123 h 141"/>
              <a:gd name="T78" fmla="*/ 103 w 160"/>
              <a:gd name="T79" fmla="*/ 103 h 141"/>
              <a:gd name="T80" fmla="*/ 83 w 160"/>
              <a:gd name="T81" fmla="*/ 67 h 141"/>
              <a:gd name="T82" fmla="*/ 77 w 160"/>
              <a:gd name="T83" fmla="*/ 88 h 141"/>
              <a:gd name="T84" fmla="*/ 61 w 160"/>
              <a:gd name="T85" fmla="*/ 105 h 141"/>
              <a:gd name="T86" fmla="*/ 98 w 160"/>
              <a:gd name="T87" fmla="*/ 10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41">
                <a:moveTo>
                  <a:pt x="52" y="50"/>
                </a:moveTo>
                <a:cubicBezTo>
                  <a:pt x="50" y="51"/>
                  <a:pt x="48" y="54"/>
                  <a:pt x="48" y="57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6"/>
                  <a:pt x="50" y="68"/>
                  <a:pt x="52" y="68"/>
                </a:cubicBezTo>
                <a:cubicBezTo>
                  <a:pt x="53" y="68"/>
                  <a:pt x="55" y="66"/>
                  <a:pt x="55" y="65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6"/>
                  <a:pt x="55" y="55"/>
                  <a:pt x="56" y="55"/>
                </a:cubicBezTo>
                <a:cubicBezTo>
                  <a:pt x="63" y="49"/>
                  <a:pt x="70" y="45"/>
                  <a:pt x="72" y="44"/>
                </a:cubicBezTo>
                <a:cubicBezTo>
                  <a:pt x="73" y="44"/>
                  <a:pt x="74" y="42"/>
                  <a:pt x="74" y="41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29"/>
                  <a:pt x="73" y="28"/>
                  <a:pt x="72" y="27"/>
                </a:cubicBezTo>
                <a:cubicBezTo>
                  <a:pt x="72" y="27"/>
                  <a:pt x="71" y="26"/>
                  <a:pt x="71" y="25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0"/>
                  <a:pt x="75" y="6"/>
                  <a:pt x="79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5" y="6"/>
                  <a:pt x="89" y="10"/>
                  <a:pt x="89" y="14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6"/>
                  <a:pt x="88" y="27"/>
                  <a:pt x="88" y="27"/>
                </a:cubicBezTo>
                <a:cubicBezTo>
                  <a:pt x="87" y="28"/>
                  <a:pt x="86" y="29"/>
                  <a:pt x="86" y="30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7" y="44"/>
                  <a:pt x="88" y="44"/>
                </a:cubicBezTo>
                <a:cubicBezTo>
                  <a:pt x="90" y="45"/>
                  <a:pt x="97" y="49"/>
                  <a:pt x="104" y="55"/>
                </a:cubicBezTo>
                <a:cubicBezTo>
                  <a:pt x="105" y="55"/>
                  <a:pt x="105" y="56"/>
                  <a:pt x="105" y="57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6"/>
                  <a:pt x="107" y="68"/>
                  <a:pt x="108" y="68"/>
                </a:cubicBezTo>
                <a:cubicBezTo>
                  <a:pt x="110" y="68"/>
                  <a:pt x="112" y="66"/>
                  <a:pt x="112" y="65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4"/>
                  <a:pt x="110" y="51"/>
                  <a:pt x="108" y="50"/>
                </a:cubicBezTo>
                <a:cubicBezTo>
                  <a:pt x="102" y="45"/>
                  <a:pt x="96" y="41"/>
                  <a:pt x="93" y="39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30"/>
                  <a:pt x="95" y="28"/>
                  <a:pt x="95" y="25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6"/>
                  <a:pt x="89" y="0"/>
                  <a:pt x="8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1" y="0"/>
                  <a:pt x="65" y="6"/>
                  <a:pt x="65" y="14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8"/>
                  <a:pt x="66" y="30"/>
                  <a:pt x="67" y="31"/>
                </a:cubicBezTo>
                <a:cubicBezTo>
                  <a:pt x="67" y="39"/>
                  <a:pt x="67" y="39"/>
                  <a:pt x="67" y="39"/>
                </a:cubicBezTo>
                <a:cubicBezTo>
                  <a:pt x="64" y="41"/>
                  <a:pt x="58" y="45"/>
                  <a:pt x="52" y="50"/>
                </a:cubicBezTo>
                <a:close/>
                <a:moveTo>
                  <a:pt x="157" y="141"/>
                </a:moveTo>
                <a:cubicBezTo>
                  <a:pt x="159" y="141"/>
                  <a:pt x="160" y="140"/>
                  <a:pt x="160" y="138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0" y="128"/>
                  <a:pt x="159" y="125"/>
                  <a:pt x="157" y="123"/>
                </a:cubicBezTo>
                <a:cubicBezTo>
                  <a:pt x="151" y="118"/>
                  <a:pt x="144" y="115"/>
                  <a:pt x="141" y="113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3" y="103"/>
                  <a:pt x="143" y="101"/>
                  <a:pt x="143" y="99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3" y="80"/>
                  <a:pt x="137" y="74"/>
                  <a:pt x="130" y="74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20" y="74"/>
                  <a:pt x="113" y="80"/>
                  <a:pt x="113" y="8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1"/>
                  <a:pt x="114" y="103"/>
                  <a:pt x="116" y="105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13" y="115"/>
                  <a:pt x="106" y="118"/>
                  <a:pt x="100" y="123"/>
                </a:cubicBezTo>
                <a:cubicBezTo>
                  <a:pt x="98" y="125"/>
                  <a:pt x="97" y="128"/>
                  <a:pt x="97" y="130"/>
                </a:cubicBezTo>
                <a:cubicBezTo>
                  <a:pt x="97" y="138"/>
                  <a:pt x="97" y="138"/>
                  <a:pt x="97" y="138"/>
                </a:cubicBezTo>
                <a:cubicBezTo>
                  <a:pt x="97" y="140"/>
                  <a:pt x="98" y="141"/>
                  <a:pt x="100" y="141"/>
                </a:cubicBezTo>
                <a:cubicBezTo>
                  <a:pt x="102" y="141"/>
                  <a:pt x="103" y="140"/>
                  <a:pt x="103" y="138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4" y="129"/>
                  <a:pt x="104" y="128"/>
                </a:cubicBezTo>
                <a:cubicBezTo>
                  <a:pt x="111" y="123"/>
                  <a:pt x="119" y="119"/>
                  <a:pt x="120" y="118"/>
                </a:cubicBezTo>
                <a:cubicBezTo>
                  <a:pt x="121" y="118"/>
                  <a:pt x="122" y="116"/>
                  <a:pt x="122" y="11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2"/>
                  <a:pt x="122" y="101"/>
                  <a:pt x="121" y="101"/>
                </a:cubicBezTo>
                <a:cubicBezTo>
                  <a:pt x="120" y="100"/>
                  <a:pt x="120" y="100"/>
                  <a:pt x="120" y="99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3"/>
                  <a:pt x="123" y="80"/>
                  <a:pt x="127" y="8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4" y="80"/>
                  <a:pt x="137" y="83"/>
                  <a:pt x="137" y="87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37" y="100"/>
                  <a:pt x="137" y="100"/>
                  <a:pt x="136" y="101"/>
                </a:cubicBezTo>
                <a:cubicBezTo>
                  <a:pt x="135" y="101"/>
                  <a:pt x="135" y="102"/>
                  <a:pt x="135" y="104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6"/>
                  <a:pt x="135" y="118"/>
                  <a:pt x="137" y="118"/>
                </a:cubicBezTo>
                <a:cubicBezTo>
                  <a:pt x="138" y="119"/>
                  <a:pt x="146" y="123"/>
                  <a:pt x="153" y="128"/>
                </a:cubicBezTo>
                <a:cubicBezTo>
                  <a:pt x="153" y="129"/>
                  <a:pt x="154" y="130"/>
                  <a:pt x="154" y="130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54" y="140"/>
                  <a:pt x="155" y="141"/>
                  <a:pt x="157" y="141"/>
                </a:cubicBezTo>
                <a:close/>
                <a:moveTo>
                  <a:pt x="60" y="123"/>
                </a:moveTo>
                <a:cubicBezTo>
                  <a:pt x="54" y="118"/>
                  <a:pt x="47" y="115"/>
                  <a:pt x="44" y="11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6" y="103"/>
                  <a:pt x="47" y="101"/>
                  <a:pt x="47" y="99"/>
                </a:cubicBezTo>
                <a:cubicBezTo>
                  <a:pt x="47" y="87"/>
                  <a:pt x="47" y="87"/>
                  <a:pt x="47" y="87"/>
                </a:cubicBezTo>
                <a:cubicBezTo>
                  <a:pt x="47" y="80"/>
                  <a:pt x="40" y="74"/>
                  <a:pt x="33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23" y="74"/>
                  <a:pt x="17" y="80"/>
                  <a:pt x="17" y="87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01"/>
                  <a:pt x="17" y="103"/>
                  <a:pt x="19" y="105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6" y="115"/>
                  <a:pt x="9" y="118"/>
                  <a:pt x="3" y="123"/>
                </a:cubicBezTo>
                <a:cubicBezTo>
                  <a:pt x="1" y="125"/>
                  <a:pt x="0" y="128"/>
                  <a:pt x="0" y="13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0"/>
                  <a:pt x="1" y="141"/>
                  <a:pt x="3" y="141"/>
                </a:cubicBezTo>
                <a:cubicBezTo>
                  <a:pt x="5" y="141"/>
                  <a:pt x="6" y="140"/>
                  <a:pt x="6" y="138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0"/>
                  <a:pt x="7" y="129"/>
                  <a:pt x="7" y="128"/>
                </a:cubicBezTo>
                <a:cubicBezTo>
                  <a:pt x="14" y="123"/>
                  <a:pt x="22" y="119"/>
                  <a:pt x="23" y="118"/>
                </a:cubicBezTo>
                <a:cubicBezTo>
                  <a:pt x="25" y="118"/>
                  <a:pt x="25" y="116"/>
                  <a:pt x="25" y="115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2"/>
                  <a:pt x="25" y="101"/>
                  <a:pt x="24" y="101"/>
                </a:cubicBezTo>
                <a:cubicBezTo>
                  <a:pt x="23" y="100"/>
                  <a:pt x="23" y="100"/>
                  <a:pt x="23" y="99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3"/>
                  <a:pt x="26" y="80"/>
                  <a:pt x="30" y="80"/>
                </a:cubicBezTo>
                <a:cubicBezTo>
                  <a:pt x="33" y="80"/>
                  <a:pt x="33" y="80"/>
                  <a:pt x="33" y="80"/>
                </a:cubicBezTo>
                <a:cubicBezTo>
                  <a:pt x="37" y="80"/>
                  <a:pt x="40" y="83"/>
                  <a:pt x="40" y="87"/>
                </a:cubicBezTo>
                <a:cubicBezTo>
                  <a:pt x="40" y="99"/>
                  <a:pt x="40" y="99"/>
                  <a:pt x="40" y="99"/>
                </a:cubicBezTo>
                <a:cubicBezTo>
                  <a:pt x="40" y="100"/>
                  <a:pt x="40" y="100"/>
                  <a:pt x="39" y="101"/>
                </a:cubicBezTo>
                <a:cubicBezTo>
                  <a:pt x="38" y="101"/>
                  <a:pt x="38" y="102"/>
                  <a:pt x="38" y="104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6"/>
                  <a:pt x="39" y="118"/>
                  <a:pt x="40" y="118"/>
                </a:cubicBezTo>
                <a:cubicBezTo>
                  <a:pt x="41" y="119"/>
                  <a:pt x="49" y="123"/>
                  <a:pt x="56" y="128"/>
                </a:cubicBezTo>
                <a:cubicBezTo>
                  <a:pt x="56" y="129"/>
                  <a:pt x="57" y="130"/>
                  <a:pt x="57" y="130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40"/>
                  <a:pt x="58" y="141"/>
                  <a:pt x="60" y="141"/>
                </a:cubicBezTo>
                <a:cubicBezTo>
                  <a:pt x="62" y="141"/>
                  <a:pt x="63" y="140"/>
                  <a:pt x="63" y="138"/>
                </a:cubicBezTo>
                <a:cubicBezTo>
                  <a:pt x="63" y="130"/>
                  <a:pt x="63" y="130"/>
                  <a:pt x="63" y="130"/>
                </a:cubicBezTo>
                <a:cubicBezTo>
                  <a:pt x="63" y="128"/>
                  <a:pt x="62" y="125"/>
                  <a:pt x="60" y="123"/>
                </a:cubicBezTo>
                <a:close/>
                <a:moveTo>
                  <a:pt x="98" y="104"/>
                </a:moveTo>
                <a:cubicBezTo>
                  <a:pt x="99" y="104"/>
                  <a:pt x="99" y="105"/>
                  <a:pt x="100" y="105"/>
                </a:cubicBezTo>
                <a:cubicBezTo>
                  <a:pt x="101" y="105"/>
                  <a:pt x="102" y="104"/>
                  <a:pt x="103" y="103"/>
                </a:cubicBezTo>
                <a:cubicBezTo>
                  <a:pt x="104" y="101"/>
                  <a:pt x="103" y="99"/>
                  <a:pt x="102" y="98"/>
                </a:cubicBezTo>
                <a:cubicBezTo>
                  <a:pt x="83" y="88"/>
                  <a:pt x="83" y="88"/>
                  <a:pt x="83" y="88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65"/>
                  <a:pt x="82" y="64"/>
                  <a:pt x="80" y="64"/>
                </a:cubicBezTo>
                <a:cubicBezTo>
                  <a:pt x="78" y="64"/>
                  <a:pt x="77" y="65"/>
                  <a:pt x="77" y="67"/>
                </a:cubicBezTo>
                <a:cubicBezTo>
                  <a:pt x="77" y="88"/>
                  <a:pt x="77" y="88"/>
                  <a:pt x="77" y="88"/>
                </a:cubicBezTo>
                <a:cubicBezTo>
                  <a:pt x="59" y="99"/>
                  <a:pt x="59" y="99"/>
                  <a:pt x="59" y="99"/>
                </a:cubicBezTo>
                <a:cubicBezTo>
                  <a:pt x="57" y="99"/>
                  <a:pt x="57" y="101"/>
                  <a:pt x="58" y="103"/>
                </a:cubicBezTo>
                <a:cubicBezTo>
                  <a:pt x="58" y="104"/>
                  <a:pt x="59" y="105"/>
                  <a:pt x="61" y="105"/>
                </a:cubicBezTo>
                <a:cubicBezTo>
                  <a:pt x="61" y="105"/>
                  <a:pt x="62" y="104"/>
                  <a:pt x="62" y="104"/>
                </a:cubicBezTo>
                <a:cubicBezTo>
                  <a:pt x="80" y="94"/>
                  <a:pt x="80" y="94"/>
                  <a:pt x="80" y="94"/>
                </a:cubicBezTo>
                <a:lnTo>
                  <a:pt x="98" y="104"/>
                </a:lnTo>
                <a:close/>
              </a:path>
            </a:pathLst>
          </a:custGeom>
          <a:solidFill>
            <a:srgbClr val="2C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功能没有效果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1336997" y="1995397"/>
            <a:ext cx="6881892" cy="38026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zh-CN" altLang="en-US" sz="1600" kern="100" dirty="0">
                <a:solidFill>
                  <a:schemeClr val="tx1"/>
                </a:solidFill>
                <a:latin typeface="+mn-ea"/>
                <a:cs typeface="Times New Roman"/>
              </a:rPr>
              <a:t>有些功能做了，不一定立即看到效果。而没有效果可能存在三种原因：</a:t>
            </a:r>
            <a:endParaRPr lang="en-US" altLang="zh-CN" sz="1600" kern="100" dirty="0">
              <a:solidFill>
                <a:schemeClr val="tx1"/>
              </a:solidFill>
              <a:latin typeface="+mn-ea"/>
              <a:cs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96693" y="3169198"/>
            <a:ext cx="1205716" cy="1205716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476117" y="3169198"/>
            <a:ext cx="1205716" cy="1205716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Oval 22"/>
          <p:cNvSpPr/>
          <p:nvPr/>
        </p:nvSpPr>
        <p:spPr>
          <a:xfrm>
            <a:off x="5436418" y="3169198"/>
            <a:ext cx="1205716" cy="1205716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20"/>
          <p:cNvCxnSpPr/>
          <p:nvPr/>
        </p:nvCxnSpPr>
        <p:spPr>
          <a:xfrm>
            <a:off x="3754101" y="3695358"/>
            <a:ext cx="47791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"/>
          <p:cNvSpPr/>
          <p:nvPr/>
        </p:nvSpPr>
        <p:spPr>
          <a:xfrm>
            <a:off x="2548385" y="3092500"/>
            <a:ext cx="1205716" cy="120571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9"/>
          <p:cNvCxnSpPr/>
          <p:nvPr/>
        </p:nvCxnSpPr>
        <p:spPr>
          <a:xfrm>
            <a:off x="3151243" y="4115784"/>
            <a:ext cx="0" cy="403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0"/>
          <p:cNvSpPr/>
          <p:nvPr/>
        </p:nvSpPr>
        <p:spPr>
          <a:xfrm>
            <a:off x="5490974" y="3092500"/>
            <a:ext cx="1205716" cy="120571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14"/>
          <p:cNvCxnSpPr/>
          <p:nvPr/>
        </p:nvCxnSpPr>
        <p:spPr>
          <a:xfrm>
            <a:off x="6093832" y="4115784"/>
            <a:ext cx="0" cy="403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5"/>
          <p:cNvSpPr/>
          <p:nvPr/>
        </p:nvSpPr>
        <p:spPr>
          <a:xfrm>
            <a:off x="8533261" y="3092500"/>
            <a:ext cx="1205716" cy="120571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19"/>
          <p:cNvCxnSpPr/>
          <p:nvPr/>
        </p:nvCxnSpPr>
        <p:spPr>
          <a:xfrm>
            <a:off x="9136119" y="4115784"/>
            <a:ext cx="0" cy="403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2052079" y="5025514"/>
            <a:ext cx="213276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产品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和技术有没有把想要的功能给实现，这里面是否还有</a:t>
            </a:r>
            <a:r>
              <a:rPr lang="en-US" altLang="zh-CN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bug</a:t>
            </a: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？</a:t>
            </a:r>
            <a:endParaRPr lang="zh-CN" altLang="en-US" sz="14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60" name="TextBox 29"/>
          <p:cNvSpPr txBox="1"/>
          <p:nvPr/>
        </p:nvSpPr>
        <p:spPr>
          <a:xfrm>
            <a:off x="5830760" y="4680935"/>
            <a:ext cx="57740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原因</a:t>
            </a:r>
            <a:r>
              <a:rPr lang="en-US" sz="12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2</a:t>
            </a:r>
            <a:endParaRPr lang="en-US" sz="12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61" name="TextBox 31"/>
          <p:cNvSpPr txBox="1"/>
          <p:nvPr/>
        </p:nvSpPr>
        <p:spPr>
          <a:xfrm>
            <a:off x="8905001" y="4680935"/>
            <a:ext cx="57740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原因</a:t>
            </a:r>
            <a:r>
              <a:rPr lang="en-US" sz="12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3</a:t>
            </a:r>
            <a:endParaRPr lang="en-US" sz="12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62" name="TextBox 33"/>
          <p:cNvSpPr txBox="1"/>
          <p:nvPr/>
        </p:nvSpPr>
        <p:spPr>
          <a:xfrm>
            <a:off x="2862542" y="4680935"/>
            <a:ext cx="57740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原因</a:t>
            </a:r>
            <a:r>
              <a:rPr lang="en-US" sz="12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1</a:t>
            </a:r>
            <a:endParaRPr lang="en-US" sz="12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972396" y="5025514"/>
            <a:ext cx="229413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运营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有没有把相应的功能运营到位</a:t>
            </a: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？</a:t>
            </a:r>
            <a:endParaRPr lang="zh-CN" altLang="en-US" sz="14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218890" y="5025514"/>
            <a:ext cx="212659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1400" kern="1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这个</a:t>
            </a:r>
            <a:r>
              <a:rPr lang="zh-CN" altLang="en-US" sz="1400" kern="10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/>
              </a:rPr>
              <a:t>功能确实设计的很垃圾，用户不喜欢。</a:t>
            </a:r>
          </a:p>
        </p:txBody>
      </p:sp>
      <p:sp>
        <p:nvSpPr>
          <p:cNvPr id="65" name="矩形 64"/>
          <p:cNvSpPr/>
          <p:nvPr/>
        </p:nvSpPr>
        <p:spPr>
          <a:xfrm>
            <a:off x="2643084" y="3402971"/>
            <a:ext cx="530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CN" altLang="en-US" sz="1600" kern="100" dirty="0" smtClean="0">
                <a:solidFill>
                  <a:schemeClr val="accent1"/>
                </a:solidFill>
                <a:latin typeface="+mn-ea"/>
                <a:cs typeface="Times New Roman"/>
              </a:rPr>
              <a:t>产品</a:t>
            </a:r>
            <a:endParaRPr lang="zh-CN" altLang="en-US" sz="1600" kern="100" dirty="0">
              <a:solidFill>
                <a:schemeClr val="accent1"/>
              </a:solidFill>
              <a:latin typeface="+mn-ea"/>
              <a:cs typeface="Times New Roman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143023" y="3402971"/>
            <a:ext cx="530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CN" altLang="en-US" sz="1600" kern="100" dirty="0" smtClean="0">
                <a:solidFill>
                  <a:schemeClr val="accent1"/>
                </a:solidFill>
                <a:latin typeface="+mn-ea"/>
                <a:cs typeface="Times New Roman"/>
              </a:rPr>
              <a:t>技术</a:t>
            </a:r>
            <a:endParaRPr lang="zh-CN" altLang="en-US" sz="1600" kern="100" dirty="0">
              <a:solidFill>
                <a:schemeClr val="accent1"/>
              </a:solidFill>
              <a:latin typeface="+mn-ea"/>
              <a:cs typeface="Times New Roman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976494" y="3310638"/>
            <a:ext cx="344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accent1"/>
                </a:solidFill>
              </a:rPr>
              <a:t>？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15400" y="3480171"/>
            <a:ext cx="1365602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chemeClr val="accent1"/>
                </a:solidFill>
                <a:latin typeface="+mn-ea"/>
                <a:cs typeface="Times New Roman"/>
              </a:rPr>
              <a:t>运    营</a:t>
            </a:r>
            <a:endParaRPr lang="zh-CN" altLang="en-US" sz="2000" kern="100" dirty="0">
              <a:solidFill>
                <a:schemeClr val="accent1"/>
              </a:solidFill>
              <a:latin typeface="+mn-ea"/>
              <a:cs typeface="Times New Roman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933773" y="3310638"/>
            <a:ext cx="344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accent1"/>
                </a:solidFill>
              </a:rPr>
              <a:t>？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454851" y="3480171"/>
            <a:ext cx="1365602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chemeClr val="accent1"/>
                </a:solidFill>
                <a:latin typeface="+mn-ea"/>
                <a:cs typeface="Times New Roman"/>
              </a:rPr>
              <a:t>功    能</a:t>
            </a:r>
            <a:endParaRPr lang="zh-CN" altLang="en-US" sz="2000" kern="100" dirty="0">
              <a:solidFill>
                <a:schemeClr val="accent1"/>
              </a:solidFill>
              <a:latin typeface="+mn-ea"/>
              <a:cs typeface="Times New Roman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965273" y="3310638"/>
            <a:ext cx="344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accent1"/>
                </a:solidFill>
              </a:rPr>
              <a:t>？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182937" y="58472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+mn-ea"/>
                <a:cs typeface="Lato Black" charset="0"/>
              </a:rPr>
              <a:t>人的问题</a:t>
            </a:r>
            <a:endParaRPr lang="en-US" sz="3200" dirty="0">
              <a:solidFill>
                <a:schemeClr val="tx2"/>
              </a:solidFill>
              <a:latin typeface="+mn-ea"/>
              <a:cs typeface="Lato Black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805926" y="419100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/>
          <p:nvPr/>
        </p:nvSpPr>
        <p:spPr>
          <a:xfrm>
            <a:off x="2208896" y="2507243"/>
            <a:ext cx="2851815" cy="3112614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2333592" y="2368694"/>
            <a:ext cx="2851814" cy="311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BOSS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grpSp>
        <p:nvGrpSpPr>
          <p:cNvPr id="8" name="Group 10"/>
          <p:cNvGrpSpPr/>
          <p:nvPr/>
        </p:nvGrpSpPr>
        <p:grpSpPr>
          <a:xfrm>
            <a:off x="4804733" y="2636998"/>
            <a:ext cx="145143" cy="141514"/>
            <a:chOff x="4151086" y="3851729"/>
            <a:chExt cx="145143" cy="141514"/>
          </a:xfrm>
        </p:grpSpPr>
        <p:cxnSp>
          <p:nvCxnSpPr>
            <p:cNvPr id="9" name="Straight Connector 11"/>
            <p:cNvCxnSpPr/>
            <p:nvPr/>
          </p:nvCxnSpPr>
          <p:spPr>
            <a:xfrm>
              <a:off x="4151086" y="3922486"/>
              <a:ext cx="1451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>
              <a:off x="4230915" y="3851729"/>
              <a:ext cx="0" cy="141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5"/>
          <p:cNvSpPr/>
          <p:nvPr/>
        </p:nvSpPr>
        <p:spPr>
          <a:xfrm>
            <a:off x="7006595" y="2507243"/>
            <a:ext cx="2851815" cy="3112614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7131290" y="2368694"/>
            <a:ext cx="2851814" cy="311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  <a:cs typeface="Open Sans" charset="0"/>
              </a:rPr>
              <a:t>员工</a:t>
            </a:r>
            <a:endParaRPr lang="en-US" sz="3200" dirty="0">
              <a:solidFill>
                <a:schemeClr val="tx1"/>
              </a:solidFill>
              <a:latin typeface="+mn-ea"/>
              <a:cs typeface="Open Sans" charset="0"/>
            </a:endParaRPr>
          </a:p>
        </p:txBody>
      </p:sp>
      <p:grpSp>
        <p:nvGrpSpPr>
          <p:cNvPr id="15" name="Group 17"/>
          <p:cNvGrpSpPr/>
          <p:nvPr/>
        </p:nvGrpSpPr>
        <p:grpSpPr>
          <a:xfrm>
            <a:off x="9602432" y="2636998"/>
            <a:ext cx="145143" cy="141514"/>
            <a:chOff x="4151086" y="3851729"/>
            <a:chExt cx="145143" cy="141514"/>
          </a:xfrm>
        </p:grpSpPr>
        <p:cxnSp>
          <p:nvCxnSpPr>
            <p:cNvPr id="16" name="Straight Connector 18"/>
            <p:cNvCxnSpPr/>
            <p:nvPr/>
          </p:nvCxnSpPr>
          <p:spPr>
            <a:xfrm>
              <a:off x="4151086" y="3922486"/>
              <a:ext cx="1451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>
              <a:off x="4230915" y="3851729"/>
              <a:ext cx="0" cy="141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824">
            <a:extLst>
              <a:ext uri="{FF2B5EF4-FFF2-40B4-BE49-F238E27FC236}">
                <a16:creationId xmlns:a16="http://schemas.microsoft.com/office/drawing/2014/main" xmlns="" id="{CDE19C01-BCD9-44B6-9922-8F589A2D2684}"/>
              </a:ext>
            </a:extLst>
          </p:cNvPr>
          <p:cNvSpPr>
            <a:spLocks noEditPoints="1"/>
          </p:cNvSpPr>
          <p:nvPr/>
        </p:nvSpPr>
        <p:spPr bwMode="auto">
          <a:xfrm>
            <a:off x="7550463" y="2973403"/>
            <a:ext cx="607689" cy="700558"/>
          </a:xfrm>
          <a:custGeom>
            <a:avLst/>
            <a:gdLst>
              <a:gd name="T0" fmla="*/ 11 w 140"/>
              <a:gd name="T1" fmla="*/ 100 h 160"/>
              <a:gd name="T2" fmla="*/ 32 w 140"/>
              <a:gd name="T3" fmla="*/ 160 h 160"/>
              <a:gd name="T4" fmla="*/ 46 w 140"/>
              <a:gd name="T5" fmla="*/ 95 h 160"/>
              <a:gd name="T6" fmla="*/ 38 w 140"/>
              <a:gd name="T7" fmla="*/ 100 h 160"/>
              <a:gd name="T8" fmla="*/ 23 w 140"/>
              <a:gd name="T9" fmla="*/ 154 h 160"/>
              <a:gd name="T10" fmla="*/ 15 w 140"/>
              <a:gd name="T11" fmla="*/ 92 h 160"/>
              <a:gd name="T12" fmla="*/ 9 w 140"/>
              <a:gd name="T13" fmla="*/ 60 h 160"/>
              <a:gd name="T14" fmla="*/ 25 w 140"/>
              <a:gd name="T15" fmla="*/ 62 h 160"/>
              <a:gd name="T16" fmla="*/ 38 w 140"/>
              <a:gd name="T17" fmla="*/ 51 h 160"/>
              <a:gd name="T18" fmla="*/ 28 w 140"/>
              <a:gd name="T19" fmla="*/ 56 h 160"/>
              <a:gd name="T20" fmla="*/ 8 w 140"/>
              <a:gd name="T21" fmla="*/ 53 h 160"/>
              <a:gd name="T22" fmla="*/ 27 w 140"/>
              <a:gd name="T23" fmla="*/ 43 h 160"/>
              <a:gd name="T24" fmla="*/ 28 w 140"/>
              <a:gd name="T25" fmla="*/ 43 h 160"/>
              <a:gd name="T26" fmla="*/ 28 w 140"/>
              <a:gd name="T27" fmla="*/ 10 h 160"/>
              <a:gd name="T28" fmla="*/ 14 w 140"/>
              <a:gd name="T29" fmla="*/ 23 h 160"/>
              <a:gd name="T30" fmla="*/ 20 w 140"/>
              <a:gd name="T31" fmla="*/ 24 h 160"/>
              <a:gd name="T32" fmla="*/ 27 w 140"/>
              <a:gd name="T33" fmla="*/ 15 h 160"/>
              <a:gd name="T34" fmla="*/ 35 w 140"/>
              <a:gd name="T35" fmla="*/ 24 h 160"/>
              <a:gd name="T36" fmla="*/ 28 w 140"/>
              <a:gd name="T37" fmla="*/ 37 h 160"/>
              <a:gd name="T38" fmla="*/ 22 w 140"/>
              <a:gd name="T39" fmla="*/ 35 h 160"/>
              <a:gd name="T40" fmla="*/ 94 w 140"/>
              <a:gd name="T41" fmla="*/ 95 h 160"/>
              <a:gd name="T42" fmla="*/ 108 w 140"/>
              <a:gd name="T43" fmla="*/ 160 h 160"/>
              <a:gd name="T44" fmla="*/ 129 w 140"/>
              <a:gd name="T45" fmla="*/ 100 h 160"/>
              <a:gd name="T46" fmla="*/ 136 w 140"/>
              <a:gd name="T47" fmla="*/ 56 h 160"/>
              <a:gd name="T48" fmla="*/ 118 w 140"/>
              <a:gd name="T49" fmla="*/ 48 h 160"/>
              <a:gd name="T50" fmla="*/ 103 w 140"/>
              <a:gd name="T51" fmla="*/ 47 h 160"/>
              <a:gd name="T52" fmla="*/ 112 w 140"/>
              <a:gd name="T53" fmla="*/ 64 h 160"/>
              <a:gd name="T54" fmla="*/ 129 w 140"/>
              <a:gd name="T55" fmla="*/ 58 h 160"/>
              <a:gd name="T56" fmla="*/ 125 w 140"/>
              <a:gd name="T57" fmla="*/ 92 h 160"/>
              <a:gd name="T58" fmla="*/ 118 w 140"/>
              <a:gd name="T59" fmla="*/ 154 h 160"/>
              <a:gd name="T60" fmla="*/ 107 w 140"/>
              <a:gd name="T61" fmla="*/ 154 h 160"/>
              <a:gd name="T62" fmla="*/ 96 w 140"/>
              <a:gd name="T63" fmla="*/ 91 h 160"/>
              <a:gd name="T64" fmla="*/ 112 w 140"/>
              <a:gd name="T65" fmla="*/ 43 h 160"/>
              <a:gd name="T66" fmla="*/ 126 w 140"/>
              <a:gd name="T67" fmla="*/ 23 h 160"/>
              <a:gd name="T68" fmla="*/ 112 w 140"/>
              <a:gd name="T69" fmla="*/ 10 h 160"/>
              <a:gd name="T70" fmla="*/ 112 w 140"/>
              <a:gd name="T71" fmla="*/ 43 h 160"/>
              <a:gd name="T72" fmla="*/ 112 w 140"/>
              <a:gd name="T73" fmla="*/ 15 h 160"/>
              <a:gd name="T74" fmla="*/ 113 w 140"/>
              <a:gd name="T75" fmla="*/ 15 h 160"/>
              <a:gd name="T76" fmla="*/ 117 w 140"/>
              <a:gd name="T77" fmla="*/ 35 h 160"/>
              <a:gd name="T78" fmla="*/ 112 w 140"/>
              <a:gd name="T79" fmla="*/ 37 h 160"/>
              <a:gd name="T80" fmla="*/ 45 w 140"/>
              <a:gd name="T81" fmla="*/ 49 h 160"/>
              <a:gd name="T82" fmla="*/ 53 w 140"/>
              <a:gd name="T83" fmla="*/ 96 h 160"/>
              <a:gd name="T84" fmla="*/ 75 w 140"/>
              <a:gd name="T85" fmla="*/ 160 h 160"/>
              <a:gd name="T86" fmla="*/ 89 w 140"/>
              <a:gd name="T87" fmla="*/ 91 h 160"/>
              <a:gd name="T88" fmla="*/ 91 w 140"/>
              <a:gd name="T89" fmla="*/ 46 h 160"/>
              <a:gd name="T90" fmla="*/ 70 w 140"/>
              <a:gd name="T91" fmla="*/ 49 h 160"/>
              <a:gd name="T92" fmla="*/ 49 w 140"/>
              <a:gd name="T93" fmla="*/ 46 h 160"/>
              <a:gd name="T94" fmla="*/ 52 w 140"/>
              <a:gd name="T95" fmla="*/ 51 h 160"/>
              <a:gd name="T96" fmla="*/ 70 w 140"/>
              <a:gd name="T97" fmla="*/ 57 h 160"/>
              <a:gd name="T98" fmla="*/ 88 w 140"/>
              <a:gd name="T99" fmla="*/ 51 h 160"/>
              <a:gd name="T100" fmla="*/ 84 w 140"/>
              <a:gd name="T101" fmla="*/ 88 h 160"/>
              <a:gd name="T102" fmla="*/ 76 w 140"/>
              <a:gd name="T103" fmla="*/ 153 h 160"/>
              <a:gd name="T104" fmla="*/ 64 w 140"/>
              <a:gd name="T105" fmla="*/ 153 h 160"/>
              <a:gd name="T106" fmla="*/ 56 w 140"/>
              <a:gd name="T107" fmla="*/ 88 h 160"/>
              <a:gd name="T108" fmla="*/ 70 w 140"/>
              <a:gd name="T109" fmla="*/ 35 h 160"/>
              <a:gd name="T110" fmla="*/ 70 w 140"/>
              <a:gd name="T111" fmla="*/ 35 h 160"/>
              <a:gd name="T112" fmla="*/ 70 w 140"/>
              <a:gd name="T113" fmla="*/ 0 h 160"/>
              <a:gd name="T114" fmla="*/ 56 w 140"/>
              <a:gd name="T115" fmla="*/ 14 h 160"/>
              <a:gd name="T116" fmla="*/ 62 w 140"/>
              <a:gd name="T117" fmla="*/ 15 h 160"/>
              <a:gd name="T118" fmla="*/ 70 w 140"/>
              <a:gd name="T119" fmla="*/ 6 h 160"/>
              <a:gd name="T120" fmla="*/ 78 w 140"/>
              <a:gd name="T121" fmla="*/ 15 h 160"/>
              <a:gd name="T122" fmla="*/ 70 w 140"/>
              <a:gd name="T123" fmla="*/ 29 h 160"/>
              <a:gd name="T124" fmla="*/ 62 w 140"/>
              <a:gd name="T125" fmla="*/ 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160">
                <a:moveTo>
                  <a:pt x="4" y="81"/>
                </a:moveTo>
                <a:cubicBezTo>
                  <a:pt x="5" y="87"/>
                  <a:pt x="9" y="94"/>
                  <a:pt x="10" y="95"/>
                </a:cubicBezTo>
                <a:cubicBezTo>
                  <a:pt x="10" y="97"/>
                  <a:pt x="11" y="98"/>
                  <a:pt x="11" y="100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7" y="158"/>
                  <a:pt x="20" y="160"/>
                  <a:pt x="23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6" y="160"/>
                  <a:pt x="38" y="158"/>
                  <a:pt x="39" y="154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98"/>
                  <a:pt x="45" y="97"/>
                  <a:pt x="46" y="95"/>
                </a:cubicBezTo>
                <a:cubicBezTo>
                  <a:pt x="46" y="93"/>
                  <a:pt x="46" y="92"/>
                  <a:pt x="44" y="91"/>
                </a:cubicBezTo>
                <a:cubicBezTo>
                  <a:pt x="43" y="90"/>
                  <a:pt x="41" y="91"/>
                  <a:pt x="40" y="93"/>
                </a:cubicBezTo>
                <a:cubicBezTo>
                  <a:pt x="39" y="95"/>
                  <a:pt x="39" y="97"/>
                  <a:pt x="38" y="10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33" y="154"/>
                  <a:pt x="33" y="154"/>
                  <a:pt x="32" y="154"/>
                </a:cubicBezTo>
                <a:cubicBezTo>
                  <a:pt x="23" y="154"/>
                  <a:pt x="23" y="154"/>
                  <a:pt x="23" y="154"/>
                </a:cubicBezTo>
                <a:cubicBezTo>
                  <a:pt x="23" y="154"/>
                  <a:pt x="22" y="154"/>
                  <a:pt x="22" y="154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7" y="97"/>
                  <a:pt x="16" y="95"/>
                  <a:pt x="15" y="92"/>
                </a:cubicBezTo>
                <a:cubicBezTo>
                  <a:pt x="15" y="92"/>
                  <a:pt x="15" y="92"/>
                  <a:pt x="15" y="92"/>
                </a:cubicBezTo>
                <a:cubicBezTo>
                  <a:pt x="15" y="92"/>
                  <a:pt x="11" y="85"/>
                  <a:pt x="9" y="80"/>
                </a:cubicBezTo>
                <a:cubicBezTo>
                  <a:pt x="8" y="74"/>
                  <a:pt x="7" y="62"/>
                  <a:pt x="9" y="60"/>
                </a:cubicBezTo>
                <a:cubicBezTo>
                  <a:pt x="10" y="59"/>
                  <a:pt x="10" y="58"/>
                  <a:pt x="11" y="58"/>
                </a:cubicBezTo>
                <a:cubicBezTo>
                  <a:pt x="14" y="56"/>
                  <a:pt x="17" y="54"/>
                  <a:pt x="19" y="53"/>
                </a:cubicBezTo>
                <a:cubicBezTo>
                  <a:pt x="25" y="62"/>
                  <a:pt x="25" y="62"/>
                  <a:pt x="25" y="62"/>
                </a:cubicBezTo>
                <a:cubicBezTo>
                  <a:pt x="26" y="63"/>
                  <a:pt x="27" y="64"/>
                  <a:pt x="28" y="64"/>
                </a:cubicBezTo>
                <a:cubicBezTo>
                  <a:pt x="28" y="64"/>
                  <a:pt x="29" y="63"/>
                  <a:pt x="30" y="62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0"/>
                  <a:pt x="39" y="48"/>
                  <a:pt x="37" y="47"/>
                </a:cubicBezTo>
                <a:cubicBezTo>
                  <a:pt x="36" y="46"/>
                  <a:pt x="34" y="47"/>
                  <a:pt x="33" y="48"/>
                </a:cubicBezTo>
                <a:cubicBezTo>
                  <a:pt x="28" y="56"/>
                  <a:pt x="28" y="56"/>
                  <a:pt x="28" y="56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7"/>
                  <a:pt x="20" y="46"/>
                  <a:pt x="18" y="47"/>
                </a:cubicBezTo>
                <a:cubicBezTo>
                  <a:pt x="18" y="47"/>
                  <a:pt x="12" y="49"/>
                  <a:pt x="8" y="53"/>
                </a:cubicBezTo>
                <a:cubicBezTo>
                  <a:pt x="6" y="54"/>
                  <a:pt x="6" y="55"/>
                  <a:pt x="4" y="56"/>
                </a:cubicBezTo>
                <a:cubicBezTo>
                  <a:pt x="0" y="60"/>
                  <a:pt x="3" y="77"/>
                  <a:pt x="4" y="81"/>
                </a:cubicBezTo>
                <a:close/>
                <a:moveTo>
                  <a:pt x="27" y="43"/>
                </a:moveTo>
                <a:cubicBezTo>
                  <a:pt x="27" y="43"/>
                  <a:pt x="27" y="43"/>
                  <a:pt x="27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43"/>
                  <a:pt x="35" y="42"/>
                  <a:pt x="37" y="39"/>
                </a:cubicBezTo>
                <a:cubicBezTo>
                  <a:pt x="42" y="34"/>
                  <a:pt x="41" y="24"/>
                  <a:pt x="41" y="23"/>
                </a:cubicBezTo>
                <a:cubicBezTo>
                  <a:pt x="41" y="13"/>
                  <a:pt x="34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0"/>
                  <a:pt x="14" y="13"/>
                  <a:pt x="14" y="23"/>
                </a:cubicBezTo>
                <a:cubicBezTo>
                  <a:pt x="14" y="24"/>
                  <a:pt x="13" y="34"/>
                  <a:pt x="18" y="39"/>
                </a:cubicBezTo>
                <a:cubicBezTo>
                  <a:pt x="20" y="42"/>
                  <a:pt x="23" y="43"/>
                  <a:pt x="27" y="43"/>
                </a:cubicBezTo>
                <a:close/>
                <a:moveTo>
                  <a:pt x="20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20" y="17"/>
                  <a:pt x="25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5"/>
                  <a:pt x="35" y="17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6"/>
                  <a:pt x="35" y="32"/>
                  <a:pt x="33" y="35"/>
                </a:cubicBezTo>
                <a:cubicBezTo>
                  <a:pt x="31" y="36"/>
                  <a:pt x="30" y="37"/>
                  <a:pt x="28" y="37"/>
                </a:cubicBezTo>
                <a:cubicBezTo>
                  <a:pt x="28" y="37"/>
                  <a:pt x="28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5" y="37"/>
                  <a:pt x="24" y="36"/>
                  <a:pt x="22" y="35"/>
                </a:cubicBezTo>
                <a:cubicBezTo>
                  <a:pt x="20" y="32"/>
                  <a:pt x="20" y="26"/>
                  <a:pt x="20" y="24"/>
                </a:cubicBezTo>
                <a:close/>
                <a:moveTo>
                  <a:pt x="96" y="91"/>
                </a:moveTo>
                <a:cubicBezTo>
                  <a:pt x="94" y="92"/>
                  <a:pt x="94" y="93"/>
                  <a:pt x="94" y="95"/>
                </a:cubicBezTo>
                <a:cubicBezTo>
                  <a:pt x="95" y="97"/>
                  <a:pt x="96" y="98"/>
                  <a:pt x="96" y="100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2" y="158"/>
                  <a:pt x="104" y="160"/>
                  <a:pt x="108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20" y="160"/>
                  <a:pt x="123" y="158"/>
                  <a:pt x="123" y="154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98"/>
                  <a:pt x="130" y="97"/>
                  <a:pt x="130" y="95"/>
                </a:cubicBezTo>
                <a:cubicBezTo>
                  <a:pt x="131" y="94"/>
                  <a:pt x="135" y="87"/>
                  <a:pt x="136" y="81"/>
                </a:cubicBezTo>
                <a:cubicBezTo>
                  <a:pt x="137" y="77"/>
                  <a:pt x="140" y="60"/>
                  <a:pt x="136" y="56"/>
                </a:cubicBezTo>
                <a:cubicBezTo>
                  <a:pt x="134" y="55"/>
                  <a:pt x="134" y="54"/>
                  <a:pt x="132" y="53"/>
                </a:cubicBezTo>
                <a:cubicBezTo>
                  <a:pt x="128" y="49"/>
                  <a:pt x="122" y="47"/>
                  <a:pt x="122" y="47"/>
                </a:cubicBezTo>
                <a:cubicBezTo>
                  <a:pt x="120" y="46"/>
                  <a:pt x="119" y="47"/>
                  <a:pt x="118" y="48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6" y="47"/>
                  <a:pt x="104" y="46"/>
                  <a:pt x="103" y="47"/>
                </a:cubicBezTo>
                <a:cubicBezTo>
                  <a:pt x="101" y="48"/>
                  <a:pt x="101" y="50"/>
                  <a:pt x="102" y="51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1" y="63"/>
                  <a:pt x="111" y="64"/>
                  <a:pt x="112" y="64"/>
                </a:cubicBezTo>
                <a:cubicBezTo>
                  <a:pt x="113" y="64"/>
                  <a:pt x="114" y="63"/>
                  <a:pt x="115" y="62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3" y="54"/>
                  <a:pt x="126" y="56"/>
                  <a:pt x="129" y="58"/>
                </a:cubicBezTo>
                <a:cubicBezTo>
                  <a:pt x="130" y="58"/>
                  <a:pt x="130" y="59"/>
                  <a:pt x="131" y="60"/>
                </a:cubicBezTo>
                <a:cubicBezTo>
                  <a:pt x="132" y="62"/>
                  <a:pt x="132" y="74"/>
                  <a:pt x="131" y="80"/>
                </a:cubicBezTo>
                <a:cubicBezTo>
                  <a:pt x="129" y="85"/>
                  <a:pt x="125" y="92"/>
                  <a:pt x="125" y="92"/>
                </a:cubicBezTo>
                <a:cubicBezTo>
                  <a:pt x="125" y="92"/>
                  <a:pt x="125" y="92"/>
                  <a:pt x="125" y="93"/>
                </a:cubicBezTo>
                <a:cubicBezTo>
                  <a:pt x="124" y="95"/>
                  <a:pt x="123" y="97"/>
                  <a:pt x="123" y="100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17" y="154"/>
                  <a:pt x="117" y="154"/>
                  <a:pt x="117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7" y="154"/>
                  <a:pt x="107" y="154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1" y="97"/>
                  <a:pt x="101" y="95"/>
                  <a:pt x="100" y="93"/>
                </a:cubicBezTo>
                <a:cubicBezTo>
                  <a:pt x="99" y="91"/>
                  <a:pt x="97" y="90"/>
                  <a:pt x="96" y="91"/>
                </a:cubicBezTo>
                <a:close/>
                <a:moveTo>
                  <a:pt x="112" y="43"/>
                </a:moveTo>
                <a:cubicBezTo>
                  <a:pt x="112" y="43"/>
                  <a:pt x="112" y="43"/>
                  <a:pt x="112" y="43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6" y="43"/>
                  <a:pt x="120" y="42"/>
                  <a:pt x="122" y="39"/>
                </a:cubicBezTo>
                <a:cubicBezTo>
                  <a:pt x="127" y="34"/>
                  <a:pt x="126" y="24"/>
                  <a:pt x="126" y="23"/>
                </a:cubicBezTo>
                <a:cubicBezTo>
                  <a:pt x="126" y="13"/>
                  <a:pt x="119" y="10"/>
                  <a:pt x="113" y="10"/>
                </a:cubicBezTo>
                <a:cubicBezTo>
                  <a:pt x="113" y="10"/>
                  <a:pt x="112" y="10"/>
                  <a:pt x="112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6" y="10"/>
                  <a:pt x="99" y="13"/>
                  <a:pt x="99" y="23"/>
                </a:cubicBezTo>
                <a:cubicBezTo>
                  <a:pt x="99" y="24"/>
                  <a:pt x="98" y="34"/>
                  <a:pt x="103" y="39"/>
                </a:cubicBezTo>
                <a:cubicBezTo>
                  <a:pt x="105" y="42"/>
                  <a:pt x="108" y="43"/>
                  <a:pt x="112" y="43"/>
                </a:cubicBezTo>
                <a:close/>
                <a:moveTo>
                  <a:pt x="105" y="24"/>
                </a:moveTo>
                <a:cubicBezTo>
                  <a:pt x="105" y="24"/>
                  <a:pt x="105" y="24"/>
                  <a:pt x="105" y="24"/>
                </a:cubicBezTo>
                <a:cubicBezTo>
                  <a:pt x="105" y="17"/>
                  <a:pt x="109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5" y="15"/>
                  <a:pt x="120" y="17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6"/>
                  <a:pt x="120" y="32"/>
                  <a:pt x="117" y="35"/>
                </a:cubicBezTo>
                <a:cubicBezTo>
                  <a:pt x="116" y="36"/>
                  <a:pt x="115" y="37"/>
                  <a:pt x="112" y="3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0" y="37"/>
                  <a:pt x="108" y="36"/>
                  <a:pt x="107" y="35"/>
                </a:cubicBezTo>
                <a:cubicBezTo>
                  <a:pt x="104" y="32"/>
                  <a:pt x="104" y="26"/>
                  <a:pt x="105" y="24"/>
                </a:cubicBezTo>
                <a:close/>
                <a:moveTo>
                  <a:pt x="45" y="49"/>
                </a:moveTo>
                <a:cubicBezTo>
                  <a:pt x="41" y="54"/>
                  <a:pt x="43" y="72"/>
                  <a:pt x="45" y="76"/>
                </a:cubicBezTo>
                <a:cubicBezTo>
                  <a:pt x="46" y="82"/>
                  <a:pt x="50" y="90"/>
                  <a:pt x="51" y="91"/>
                </a:cubicBezTo>
                <a:cubicBezTo>
                  <a:pt x="52" y="93"/>
                  <a:pt x="52" y="94"/>
                  <a:pt x="53" y="96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9" y="157"/>
                  <a:pt x="62" y="160"/>
                  <a:pt x="65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8" y="160"/>
                  <a:pt x="81" y="157"/>
                  <a:pt x="82" y="154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94"/>
                  <a:pt x="88" y="93"/>
                  <a:pt x="89" y="91"/>
                </a:cubicBezTo>
                <a:cubicBezTo>
                  <a:pt x="90" y="90"/>
                  <a:pt x="94" y="82"/>
                  <a:pt x="95" y="76"/>
                </a:cubicBezTo>
                <a:cubicBezTo>
                  <a:pt x="97" y="72"/>
                  <a:pt x="99" y="54"/>
                  <a:pt x="95" y="49"/>
                </a:cubicBezTo>
                <a:cubicBezTo>
                  <a:pt x="93" y="48"/>
                  <a:pt x="93" y="47"/>
                  <a:pt x="91" y="46"/>
                </a:cubicBezTo>
                <a:cubicBezTo>
                  <a:pt x="86" y="42"/>
                  <a:pt x="80" y="40"/>
                  <a:pt x="80" y="40"/>
                </a:cubicBezTo>
                <a:cubicBezTo>
                  <a:pt x="78" y="39"/>
                  <a:pt x="77" y="40"/>
                  <a:pt x="76" y="41"/>
                </a:cubicBezTo>
                <a:cubicBezTo>
                  <a:pt x="70" y="49"/>
                  <a:pt x="70" y="49"/>
                  <a:pt x="70" y="49"/>
                </a:cubicBezTo>
                <a:cubicBezTo>
                  <a:pt x="64" y="41"/>
                  <a:pt x="64" y="41"/>
                  <a:pt x="64" y="41"/>
                </a:cubicBezTo>
                <a:cubicBezTo>
                  <a:pt x="63" y="40"/>
                  <a:pt x="62" y="39"/>
                  <a:pt x="60" y="40"/>
                </a:cubicBezTo>
                <a:cubicBezTo>
                  <a:pt x="60" y="40"/>
                  <a:pt x="54" y="42"/>
                  <a:pt x="49" y="46"/>
                </a:cubicBezTo>
                <a:cubicBezTo>
                  <a:pt x="47" y="47"/>
                  <a:pt x="47" y="48"/>
                  <a:pt x="45" y="49"/>
                </a:cubicBezTo>
                <a:close/>
                <a:moveTo>
                  <a:pt x="50" y="53"/>
                </a:moveTo>
                <a:cubicBezTo>
                  <a:pt x="51" y="52"/>
                  <a:pt x="51" y="52"/>
                  <a:pt x="52" y="51"/>
                </a:cubicBezTo>
                <a:cubicBezTo>
                  <a:pt x="55" y="49"/>
                  <a:pt x="58" y="47"/>
                  <a:pt x="60" y="4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7"/>
                  <a:pt x="70" y="57"/>
                </a:cubicBezTo>
                <a:cubicBezTo>
                  <a:pt x="71" y="57"/>
                  <a:pt x="72" y="57"/>
                  <a:pt x="72" y="56"/>
                </a:cubicBezTo>
                <a:cubicBezTo>
                  <a:pt x="79" y="46"/>
                  <a:pt x="79" y="46"/>
                  <a:pt x="79" y="46"/>
                </a:cubicBezTo>
                <a:cubicBezTo>
                  <a:pt x="82" y="47"/>
                  <a:pt x="85" y="49"/>
                  <a:pt x="88" y="51"/>
                </a:cubicBezTo>
                <a:cubicBezTo>
                  <a:pt x="89" y="52"/>
                  <a:pt x="89" y="52"/>
                  <a:pt x="90" y="53"/>
                </a:cubicBezTo>
                <a:cubicBezTo>
                  <a:pt x="92" y="56"/>
                  <a:pt x="91" y="69"/>
                  <a:pt x="90" y="75"/>
                </a:cubicBezTo>
                <a:cubicBezTo>
                  <a:pt x="88" y="80"/>
                  <a:pt x="84" y="88"/>
                  <a:pt x="84" y="88"/>
                </a:cubicBezTo>
                <a:cubicBezTo>
                  <a:pt x="84" y="88"/>
                  <a:pt x="84" y="88"/>
                  <a:pt x="83" y="88"/>
                </a:cubicBezTo>
                <a:cubicBezTo>
                  <a:pt x="82" y="91"/>
                  <a:pt x="82" y="93"/>
                  <a:pt x="82" y="96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76" y="154"/>
                  <a:pt x="75" y="154"/>
                  <a:pt x="75" y="154"/>
                </a:cubicBezTo>
                <a:cubicBezTo>
                  <a:pt x="65" y="154"/>
                  <a:pt x="65" y="154"/>
                  <a:pt x="65" y="154"/>
                </a:cubicBezTo>
                <a:cubicBezTo>
                  <a:pt x="65" y="154"/>
                  <a:pt x="64" y="154"/>
                  <a:pt x="64" y="153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3"/>
                  <a:pt x="57" y="91"/>
                  <a:pt x="56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88"/>
                  <a:pt x="52" y="80"/>
                  <a:pt x="50" y="75"/>
                </a:cubicBezTo>
                <a:cubicBezTo>
                  <a:pt x="49" y="69"/>
                  <a:pt x="48" y="56"/>
                  <a:pt x="50" y="53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4" y="35"/>
                  <a:pt x="78" y="34"/>
                  <a:pt x="80" y="31"/>
                </a:cubicBezTo>
                <a:cubicBezTo>
                  <a:pt x="85" y="25"/>
                  <a:pt x="84" y="16"/>
                  <a:pt x="84" y="14"/>
                </a:cubicBezTo>
                <a:cubicBezTo>
                  <a:pt x="84" y="4"/>
                  <a:pt x="76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4" y="0"/>
                  <a:pt x="56" y="4"/>
                  <a:pt x="56" y="14"/>
                </a:cubicBezTo>
                <a:cubicBezTo>
                  <a:pt x="56" y="16"/>
                  <a:pt x="55" y="25"/>
                  <a:pt x="60" y="31"/>
                </a:cubicBezTo>
                <a:cubicBezTo>
                  <a:pt x="62" y="34"/>
                  <a:pt x="66" y="35"/>
                  <a:pt x="70" y="35"/>
                </a:cubicBezTo>
                <a:close/>
                <a:moveTo>
                  <a:pt x="62" y="15"/>
                </a:moveTo>
                <a:cubicBezTo>
                  <a:pt x="62" y="15"/>
                  <a:pt x="62" y="15"/>
                  <a:pt x="62" y="15"/>
                </a:cubicBezTo>
                <a:cubicBezTo>
                  <a:pt x="62" y="7"/>
                  <a:pt x="67" y="6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6"/>
                  <a:pt x="78" y="7"/>
                  <a:pt x="78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9" y="17"/>
                  <a:pt x="79" y="24"/>
                  <a:pt x="76" y="27"/>
                </a:cubicBezTo>
                <a:cubicBezTo>
                  <a:pt x="74" y="29"/>
                  <a:pt x="72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68" y="29"/>
                  <a:pt x="66" y="29"/>
                  <a:pt x="64" y="27"/>
                </a:cubicBezTo>
                <a:cubicBezTo>
                  <a:pt x="61" y="24"/>
                  <a:pt x="61" y="17"/>
                  <a:pt x="62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椭圆 2"/>
          <p:cNvSpPr/>
          <p:nvPr/>
        </p:nvSpPr>
        <p:spPr>
          <a:xfrm>
            <a:off x="2520468" y="2789863"/>
            <a:ext cx="1067638" cy="10676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320489" y="2789863"/>
            <a:ext cx="1067638" cy="10676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853">
            <a:extLst>
              <a:ext uri="{FF2B5EF4-FFF2-40B4-BE49-F238E27FC236}">
                <a16:creationId xmlns="" xmlns:a16="http://schemas.microsoft.com/office/drawing/2014/main" id="{ACCB6C15-A8D9-4E6F-8045-2882BF8224D8}"/>
              </a:ext>
            </a:extLst>
          </p:cNvPr>
          <p:cNvSpPr>
            <a:spLocks noEditPoints="1"/>
          </p:cNvSpPr>
          <p:nvPr/>
        </p:nvSpPr>
        <p:spPr bwMode="auto">
          <a:xfrm>
            <a:off x="2800015" y="2991690"/>
            <a:ext cx="508543" cy="663984"/>
          </a:xfrm>
          <a:custGeom>
            <a:avLst/>
            <a:gdLst>
              <a:gd name="T0" fmla="*/ 6 w 123"/>
              <a:gd name="T1" fmla="*/ 129 h 160"/>
              <a:gd name="T2" fmla="*/ 9 w 123"/>
              <a:gd name="T3" fmla="*/ 106 h 160"/>
              <a:gd name="T4" fmla="*/ 45 w 123"/>
              <a:gd name="T5" fmla="*/ 81 h 160"/>
              <a:gd name="T6" fmla="*/ 44 w 123"/>
              <a:gd name="T7" fmla="*/ 55 h 160"/>
              <a:gd name="T8" fmla="*/ 40 w 123"/>
              <a:gd name="T9" fmla="*/ 25 h 160"/>
              <a:gd name="T10" fmla="*/ 64 w 123"/>
              <a:gd name="T11" fmla="*/ 6 h 160"/>
              <a:gd name="T12" fmla="*/ 83 w 123"/>
              <a:gd name="T13" fmla="*/ 49 h 160"/>
              <a:gd name="T14" fmla="*/ 78 w 123"/>
              <a:gd name="T15" fmla="*/ 58 h 160"/>
              <a:gd name="T16" fmla="*/ 80 w 123"/>
              <a:gd name="T17" fmla="*/ 84 h 160"/>
              <a:gd name="T18" fmla="*/ 117 w 123"/>
              <a:gd name="T19" fmla="*/ 113 h 160"/>
              <a:gd name="T20" fmla="*/ 120 w 123"/>
              <a:gd name="T21" fmla="*/ 132 h 160"/>
              <a:gd name="T22" fmla="*/ 123 w 123"/>
              <a:gd name="T23" fmla="*/ 113 h 160"/>
              <a:gd name="T24" fmla="*/ 84 w 123"/>
              <a:gd name="T25" fmla="*/ 80 h 160"/>
              <a:gd name="T26" fmla="*/ 89 w 123"/>
              <a:gd name="T27" fmla="*/ 49 h 160"/>
              <a:gd name="T28" fmla="*/ 64 w 123"/>
              <a:gd name="T29" fmla="*/ 0 h 160"/>
              <a:gd name="T30" fmla="*/ 34 w 123"/>
              <a:gd name="T31" fmla="*/ 25 h 160"/>
              <a:gd name="T32" fmla="*/ 39 w 123"/>
              <a:gd name="T33" fmla="*/ 59 h 160"/>
              <a:gd name="T34" fmla="*/ 5 w 123"/>
              <a:gd name="T35" fmla="*/ 101 h 160"/>
              <a:gd name="T36" fmla="*/ 0 w 123"/>
              <a:gd name="T37" fmla="*/ 129 h 160"/>
              <a:gd name="T38" fmla="*/ 69 w 123"/>
              <a:gd name="T39" fmla="*/ 84 h 160"/>
              <a:gd name="T40" fmla="*/ 65 w 123"/>
              <a:gd name="T41" fmla="*/ 91 h 160"/>
              <a:gd name="T42" fmla="*/ 61 w 123"/>
              <a:gd name="T43" fmla="*/ 92 h 160"/>
              <a:gd name="T44" fmla="*/ 53 w 123"/>
              <a:gd name="T45" fmla="*/ 84 h 160"/>
              <a:gd name="T46" fmla="*/ 53 w 123"/>
              <a:gd name="T47" fmla="*/ 94 h 160"/>
              <a:gd name="T48" fmla="*/ 51 w 123"/>
              <a:gd name="T49" fmla="*/ 152 h 160"/>
              <a:gd name="T50" fmla="*/ 61 w 123"/>
              <a:gd name="T51" fmla="*/ 160 h 160"/>
              <a:gd name="T52" fmla="*/ 71 w 123"/>
              <a:gd name="T53" fmla="*/ 152 h 160"/>
              <a:gd name="T54" fmla="*/ 69 w 123"/>
              <a:gd name="T55" fmla="*/ 95 h 160"/>
              <a:gd name="T56" fmla="*/ 69 w 123"/>
              <a:gd name="T57" fmla="*/ 84 h 160"/>
              <a:gd name="T58" fmla="*/ 56 w 123"/>
              <a:gd name="T59" fmla="*/ 149 h 160"/>
              <a:gd name="T60" fmla="*/ 61 w 123"/>
              <a:gd name="T61" fmla="*/ 98 h 160"/>
              <a:gd name="T62" fmla="*/ 66 w 123"/>
              <a:gd name="T63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3" h="160">
                <a:moveTo>
                  <a:pt x="3" y="132"/>
                </a:move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8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51"/>
                  <a:pt x="81" y="54"/>
                  <a:pt x="79" y="55"/>
                </a:cubicBez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0" y="84"/>
                </a:cubicBezTo>
                <a:cubicBezTo>
                  <a:pt x="83" y="86"/>
                  <a:pt x="99" y="94"/>
                  <a:pt x="114" y="106"/>
                </a:cubicBezTo>
                <a:cubicBezTo>
                  <a:pt x="116" y="108"/>
                  <a:pt x="117" y="110"/>
                  <a:pt x="117" y="113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31"/>
                  <a:pt x="118" y="132"/>
                  <a:pt x="120" y="132"/>
                </a:cubicBezTo>
                <a:cubicBezTo>
                  <a:pt x="121" y="132"/>
                  <a:pt x="123" y="131"/>
                  <a:pt x="123" y="129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23" y="108"/>
                  <a:pt x="121" y="104"/>
                  <a:pt x="117" y="101"/>
                </a:cubicBezTo>
                <a:cubicBezTo>
                  <a:pt x="104" y="90"/>
                  <a:pt x="89" y="82"/>
                  <a:pt x="84" y="80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9" y="53"/>
                  <a:pt x="89" y="49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11"/>
                  <a:pt x="78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9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1324920" y="2277013"/>
            <a:ext cx="9622613" cy="27382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+mj-lt"/>
              <a:buAutoNum type="arabicPeriod"/>
            </a:pP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脾气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不好，容易发怒。在这点上，我努力去改正，我真的无法保证短时间无法做出大的改变，也许时间能够改变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， 等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年龄大一点，就会好一点。但请大家放心，我绝对属于对事不对人。当然，也请大家能够监督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l">
              <a:buFont typeface="+mj-lt"/>
              <a:buAutoNum type="arabicPeriod"/>
            </a:pPr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骨子是比较懒的，很多事情，我觉得自己想到了，给对接人提到了，对接人会自然做好。但我忽略了两个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事情</a:t>
            </a:r>
            <a:r>
              <a:rPr lang="en-US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:</a:t>
            </a:r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r>
              <a:rPr lang="en-US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a)  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说了的话，大家不一定是百分百理解的，我应该去多次强化，或者准备相应的结构图或者文档给你们。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这点  </a:t>
            </a:r>
            <a:r>
              <a:rPr lang="en-US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 </a:t>
            </a:r>
          </a:p>
          <a:p>
            <a:pPr lvl="0" algn="l"/>
            <a:r>
              <a:rPr lang="en-US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    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上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，我做的是不够的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r>
              <a:rPr lang="en-US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b)  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每个人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都很忙，会很容易忘记我说的话，或者没强化这个事情的重要性。比如，我曾经给阿智说，影视那块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，</a:t>
            </a:r>
            <a:endParaRPr lang="en-US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     加入一个记忆功能，就是能够识别出来，上次看到了哪里。结果，我发现这个事情，没推动，我相信他是忘记</a:t>
            </a:r>
            <a:endParaRPr lang="en-US" altLang="zh-CN" sz="14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l"/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     了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，</a:t>
            </a:r>
            <a:r>
              <a:rPr lang="zh-CN" altLang="en-US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而</a:t>
            </a:r>
            <a:r>
              <a:rPr lang="zh-CN" altLang="en-US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不是故意不推动。	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190698" y="1759418"/>
            <a:ext cx="8633289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b="1" dirty="0"/>
              <a:t>我这个人身上的毛病，我还是很清楚的。</a:t>
            </a:r>
            <a:endParaRPr lang="zh-CN" altLang="zh-CN" sz="1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159729" y="5384541"/>
            <a:ext cx="987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以上两个问题看起来是小问题，其实是大问题，因为脾气不好，会让大家做工作没有安全感，然后导致失去一定的积极性。因为懒，大家理解不到位，心中有疑惑，工作一样会不积极。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40503" y="45059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</a:rPr>
              <a:t>BOSS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6" name="Group 19"/>
          <p:cNvGrpSpPr/>
          <p:nvPr/>
        </p:nvGrpSpPr>
        <p:grpSpPr>
          <a:xfrm>
            <a:off x="989608" y="2298281"/>
            <a:ext cx="649356" cy="393033"/>
            <a:chOff x="7991061" y="972253"/>
            <a:chExt cx="649356" cy="393033"/>
          </a:xfrm>
        </p:grpSpPr>
        <p:sp>
          <p:nvSpPr>
            <p:cNvPr id="7" name="Rectangle 22"/>
            <p:cNvSpPr/>
            <p:nvPr/>
          </p:nvSpPr>
          <p:spPr>
            <a:xfrm>
              <a:off x="8197537" y="1040678"/>
              <a:ext cx="376619" cy="3246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8" name="Rectangle 23"/>
            <p:cNvSpPr/>
            <p:nvPr/>
          </p:nvSpPr>
          <p:spPr>
            <a:xfrm>
              <a:off x="8267286" y="972253"/>
              <a:ext cx="373131" cy="324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smtClean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1</a:t>
              </a:r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cxnSp>
          <p:nvCxnSpPr>
            <p:cNvPr id="9" name="Straight Connector 24"/>
            <p:cNvCxnSpPr/>
            <p:nvPr/>
          </p:nvCxnSpPr>
          <p:spPr>
            <a:xfrm>
              <a:off x="7991061" y="1134557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/>
          <p:cNvGrpSpPr/>
          <p:nvPr/>
        </p:nvGrpSpPr>
        <p:grpSpPr>
          <a:xfrm>
            <a:off x="990342" y="3167865"/>
            <a:ext cx="649356" cy="393033"/>
            <a:chOff x="7991061" y="972253"/>
            <a:chExt cx="649356" cy="393033"/>
          </a:xfrm>
        </p:grpSpPr>
        <p:sp>
          <p:nvSpPr>
            <p:cNvPr id="11" name="Rectangle 22"/>
            <p:cNvSpPr/>
            <p:nvPr/>
          </p:nvSpPr>
          <p:spPr>
            <a:xfrm>
              <a:off x="8197537" y="1040678"/>
              <a:ext cx="376619" cy="3246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12" name="Rectangle 23"/>
            <p:cNvSpPr/>
            <p:nvPr/>
          </p:nvSpPr>
          <p:spPr>
            <a:xfrm>
              <a:off x="8267286" y="972253"/>
              <a:ext cx="373131" cy="324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2</a:t>
              </a:r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cxnSp>
          <p:nvCxnSpPr>
            <p:cNvPr id="13" name="Straight Connector 24"/>
            <p:cNvCxnSpPr/>
            <p:nvPr/>
          </p:nvCxnSpPr>
          <p:spPr>
            <a:xfrm>
              <a:off x="7991061" y="1134557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1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员工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xmlns="" id="{21DE737F-F028-4FB9-8F57-08EAAC886832}"/>
              </a:ext>
            </a:extLst>
          </p:cNvPr>
          <p:cNvSpPr>
            <a:spLocks/>
          </p:cNvSpPr>
          <p:nvPr/>
        </p:nvSpPr>
        <p:spPr bwMode="auto">
          <a:xfrm>
            <a:off x="2465212" y="2284998"/>
            <a:ext cx="1939996" cy="1954946"/>
          </a:xfrm>
          <a:custGeom>
            <a:avLst/>
            <a:gdLst>
              <a:gd name="T0" fmla="*/ 844 w 1687"/>
              <a:gd name="T1" fmla="*/ 0 h 1700"/>
              <a:gd name="T2" fmla="*/ 1687 w 1687"/>
              <a:gd name="T3" fmla="*/ 850 h 1700"/>
              <a:gd name="T4" fmla="*/ 844 w 1687"/>
              <a:gd name="T5" fmla="*/ 1700 h 1700"/>
              <a:gd name="T6" fmla="*/ 0 w 1687"/>
              <a:gd name="T7" fmla="*/ 850 h 1700"/>
              <a:gd name="T8" fmla="*/ 844 w 1687"/>
              <a:gd name="T9" fmla="*/ 0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7" h="1700">
                <a:moveTo>
                  <a:pt x="844" y="0"/>
                </a:moveTo>
                <a:lnTo>
                  <a:pt x="1687" y="850"/>
                </a:lnTo>
                <a:lnTo>
                  <a:pt x="844" y="1700"/>
                </a:lnTo>
                <a:lnTo>
                  <a:pt x="0" y="850"/>
                </a:lnTo>
                <a:lnTo>
                  <a:pt x="844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 w="317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86">
            <a:extLst>
              <a:ext uri="{FF2B5EF4-FFF2-40B4-BE49-F238E27FC236}">
                <a16:creationId xmlns:a16="http://schemas.microsoft.com/office/drawing/2014/main" xmlns="" id="{21DE737F-F028-4FB9-8F57-08EAAC886832}"/>
              </a:ext>
            </a:extLst>
          </p:cNvPr>
          <p:cNvSpPr>
            <a:spLocks/>
          </p:cNvSpPr>
          <p:nvPr/>
        </p:nvSpPr>
        <p:spPr bwMode="auto">
          <a:xfrm>
            <a:off x="5124512" y="2284998"/>
            <a:ext cx="1939996" cy="1954946"/>
          </a:xfrm>
          <a:custGeom>
            <a:avLst/>
            <a:gdLst>
              <a:gd name="T0" fmla="*/ 844 w 1687"/>
              <a:gd name="T1" fmla="*/ 0 h 1700"/>
              <a:gd name="T2" fmla="*/ 1687 w 1687"/>
              <a:gd name="T3" fmla="*/ 850 h 1700"/>
              <a:gd name="T4" fmla="*/ 844 w 1687"/>
              <a:gd name="T5" fmla="*/ 1700 h 1700"/>
              <a:gd name="T6" fmla="*/ 0 w 1687"/>
              <a:gd name="T7" fmla="*/ 850 h 1700"/>
              <a:gd name="T8" fmla="*/ 844 w 1687"/>
              <a:gd name="T9" fmla="*/ 0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7" h="1700">
                <a:moveTo>
                  <a:pt x="844" y="0"/>
                </a:moveTo>
                <a:lnTo>
                  <a:pt x="1687" y="850"/>
                </a:lnTo>
                <a:lnTo>
                  <a:pt x="844" y="1700"/>
                </a:lnTo>
                <a:lnTo>
                  <a:pt x="0" y="850"/>
                </a:lnTo>
                <a:lnTo>
                  <a:pt x="844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 w="317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86">
            <a:extLst>
              <a:ext uri="{FF2B5EF4-FFF2-40B4-BE49-F238E27FC236}">
                <a16:creationId xmlns:a16="http://schemas.microsoft.com/office/drawing/2014/main" xmlns="" id="{21DE737F-F028-4FB9-8F57-08EAAC886832}"/>
              </a:ext>
            </a:extLst>
          </p:cNvPr>
          <p:cNvSpPr>
            <a:spLocks/>
          </p:cNvSpPr>
          <p:nvPr/>
        </p:nvSpPr>
        <p:spPr bwMode="auto">
          <a:xfrm>
            <a:off x="7765812" y="2284998"/>
            <a:ext cx="1939996" cy="1954946"/>
          </a:xfrm>
          <a:custGeom>
            <a:avLst/>
            <a:gdLst>
              <a:gd name="T0" fmla="*/ 844 w 1687"/>
              <a:gd name="T1" fmla="*/ 0 h 1700"/>
              <a:gd name="T2" fmla="*/ 1687 w 1687"/>
              <a:gd name="T3" fmla="*/ 850 h 1700"/>
              <a:gd name="T4" fmla="*/ 844 w 1687"/>
              <a:gd name="T5" fmla="*/ 1700 h 1700"/>
              <a:gd name="T6" fmla="*/ 0 w 1687"/>
              <a:gd name="T7" fmla="*/ 850 h 1700"/>
              <a:gd name="T8" fmla="*/ 844 w 1687"/>
              <a:gd name="T9" fmla="*/ 0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7" h="1700">
                <a:moveTo>
                  <a:pt x="844" y="0"/>
                </a:moveTo>
                <a:lnTo>
                  <a:pt x="1687" y="850"/>
                </a:lnTo>
                <a:lnTo>
                  <a:pt x="844" y="1700"/>
                </a:lnTo>
                <a:lnTo>
                  <a:pt x="0" y="850"/>
                </a:lnTo>
                <a:lnTo>
                  <a:pt x="844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 w="317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xmlns="" id="{00C50A4A-AE08-499B-B856-4616BFE57EF8}"/>
              </a:ext>
            </a:extLst>
          </p:cNvPr>
          <p:cNvSpPr>
            <a:spLocks/>
          </p:cNvSpPr>
          <p:nvPr/>
        </p:nvSpPr>
        <p:spPr bwMode="auto">
          <a:xfrm>
            <a:off x="5135520" y="2156424"/>
            <a:ext cx="1928728" cy="1942324"/>
          </a:xfrm>
          <a:custGeom>
            <a:avLst/>
            <a:gdLst>
              <a:gd name="T0" fmla="*/ 496 w 993"/>
              <a:gd name="T1" fmla="*/ 1000 h 1000"/>
              <a:gd name="T2" fmla="*/ 0 w 993"/>
              <a:gd name="T3" fmla="*/ 500 h 1000"/>
              <a:gd name="T4" fmla="*/ 496 w 993"/>
              <a:gd name="T5" fmla="*/ 0 h 1000"/>
              <a:gd name="T6" fmla="*/ 993 w 993"/>
              <a:gd name="T7" fmla="*/ 500 h 1000"/>
              <a:gd name="T8" fmla="*/ 496 w 993"/>
              <a:gd name="T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3" h="1000">
                <a:moveTo>
                  <a:pt x="496" y="1000"/>
                </a:moveTo>
                <a:lnTo>
                  <a:pt x="0" y="500"/>
                </a:lnTo>
                <a:lnTo>
                  <a:pt x="496" y="0"/>
                </a:lnTo>
                <a:lnTo>
                  <a:pt x="993" y="500"/>
                </a:lnTo>
                <a:lnTo>
                  <a:pt x="496" y="1000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xmlns="" id="{24FF1F1C-6D3E-4E52-A5D6-477E416C01FA}"/>
              </a:ext>
            </a:extLst>
          </p:cNvPr>
          <p:cNvSpPr>
            <a:spLocks/>
          </p:cNvSpPr>
          <p:nvPr/>
        </p:nvSpPr>
        <p:spPr bwMode="auto">
          <a:xfrm>
            <a:off x="7788735" y="2156424"/>
            <a:ext cx="1926785" cy="1942324"/>
          </a:xfrm>
          <a:custGeom>
            <a:avLst/>
            <a:gdLst>
              <a:gd name="T0" fmla="*/ 496 w 992"/>
              <a:gd name="T1" fmla="*/ 1000 h 1000"/>
              <a:gd name="T2" fmla="*/ 0 w 992"/>
              <a:gd name="T3" fmla="*/ 500 h 1000"/>
              <a:gd name="T4" fmla="*/ 496 w 992"/>
              <a:gd name="T5" fmla="*/ 0 h 1000"/>
              <a:gd name="T6" fmla="*/ 992 w 992"/>
              <a:gd name="T7" fmla="*/ 500 h 1000"/>
              <a:gd name="T8" fmla="*/ 496 w 992"/>
              <a:gd name="T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2" h="1000">
                <a:moveTo>
                  <a:pt x="496" y="1000"/>
                </a:moveTo>
                <a:lnTo>
                  <a:pt x="0" y="500"/>
                </a:lnTo>
                <a:lnTo>
                  <a:pt x="496" y="0"/>
                </a:lnTo>
                <a:lnTo>
                  <a:pt x="992" y="500"/>
                </a:lnTo>
                <a:lnTo>
                  <a:pt x="496" y="1000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8">
            <a:extLst>
              <a:ext uri="{FF2B5EF4-FFF2-40B4-BE49-F238E27FC236}">
                <a16:creationId xmlns:a16="http://schemas.microsoft.com/office/drawing/2014/main" xmlns="" id="{92C316C8-DCEB-46BF-937B-FBFE06801CAE}"/>
              </a:ext>
            </a:extLst>
          </p:cNvPr>
          <p:cNvSpPr>
            <a:spLocks/>
          </p:cNvSpPr>
          <p:nvPr/>
        </p:nvSpPr>
        <p:spPr bwMode="auto">
          <a:xfrm>
            <a:off x="2482307" y="2156424"/>
            <a:ext cx="1926785" cy="1942324"/>
          </a:xfrm>
          <a:custGeom>
            <a:avLst/>
            <a:gdLst>
              <a:gd name="T0" fmla="*/ 496 w 992"/>
              <a:gd name="T1" fmla="*/ 1000 h 1000"/>
              <a:gd name="T2" fmla="*/ 0 w 992"/>
              <a:gd name="T3" fmla="*/ 500 h 1000"/>
              <a:gd name="T4" fmla="*/ 496 w 992"/>
              <a:gd name="T5" fmla="*/ 0 h 1000"/>
              <a:gd name="T6" fmla="*/ 992 w 992"/>
              <a:gd name="T7" fmla="*/ 500 h 1000"/>
              <a:gd name="T8" fmla="*/ 496 w 992"/>
              <a:gd name="T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2" h="1000">
                <a:moveTo>
                  <a:pt x="496" y="1000"/>
                </a:moveTo>
                <a:lnTo>
                  <a:pt x="0" y="500"/>
                </a:lnTo>
                <a:lnTo>
                  <a:pt x="496" y="0"/>
                </a:lnTo>
                <a:lnTo>
                  <a:pt x="992" y="500"/>
                </a:lnTo>
                <a:lnTo>
                  <a:pt x="496" y="1000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5">
            <a:extLst>
              <a:ext uri="{FF2B5EF4-FFF2-40B4-BE49-F238E27FC236}">
                <a16:creationId xmlns:a16="http://schemas.microsoft.com/office/drawing/2014/main" xmlns="" id="{B322D0F6-714A-45FD-A8C2-CA85576703C1}"/>
              </a:ext>
            </a:extLst>
          </p:cNvPr>
          <p:cNvGrpSpPr/>
          <p:nvPr/>
        </p:nvGrpSpPr>
        <p:grpSpPr>
          <a:xfrm>
            <a:off x="4259534" y="2652637"/>
            <a:ext cx="3678761" cy="971162"/>
            <a:chOff x="4591051" y="2392363"/>
            <a:chExt cx="3006725" cy="793750"/>
          </a:xfrm>
        </p:grpSpPr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xmlns="" id="{716C5412-8C69-4D89-8EA6-E8A1B311E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2392363"/>
              <a:ext cx="246063" cy="125413"/>
            </a:xfrm>
            <a:custGeom>
              <a:avLst/>
              <a:gdLst>
                <a:gd name="T0" fmla="*/ 155 w 155"/>
                <a:gd name="T1" fmla="*/ 78 h 79"/>
                <a:gd name="T2" fmla="*/ 78 w 155"/>
                <a:gd name="T3" fmla="*/ 0 h 79"/>
                <a:gd name="T4" fmla="*/ 0 w 155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79">
                  <a:moveTo>
                    <a:pt x="155" y="78"/>
                  </a:moveTo>
                  <a:lnTo>
                    <a:pt x="78" y="0"/>
                  </a:lnTo>
                  <a:lnTo>
                    <a:pt x="0" y="79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xmlns="" id="{8A8CB958-3EDB-4F32-B6D6-41491B70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3060700"/>
              <a:ext cx="246063" cy="125413"/>
            </a:xfrm>
            <a:custGeom>
              <a:avLst/>
              <a:gdLst>
                <a:gd name="T0" fmla="*/ 0 w 155"/>
                <a:gd name="T1" fmla="*/ 0 h 79"/>
                <a:gd name="T2" fmla="*/ 78 w 155"/>
                <a:gd name="T3" fmla="*/ 79 h 79"/>
                <a:gd name="T4" fmla="*/ 155 w 155"/>
                <a:gd name="T5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79">
                  <a:moveTo>
                    <a:pt x="0" y="0"/>
                  </a:moveTo>
                  <a:lnTo>
                    <a:pt x="78" y="79"/>
                  </a:lnTo>
                  <a:lnTo>
                    <a:pt x="155" y="1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xmlns="" id="{60E4A3D8-6428-435C-8ADD-92EC40B9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2392363"/>
              <a:ext cx="247650" cy="125413"/>
            </a:xfrm>
            <a:custGeom>
              <a:avLst/>
              <a:gdLst>
                <a:gd name="T0" fmla="*/ 156 w 156"/>
                <a:gd name="T1" fmla="*/ 79 h 79"/>
                <a:gd name="T2" fmla="*/ 77 w 156"/>
                <a:gd name="T3" fmla="*/ 0 h 79"/>
                <a:gd name="T4" fmla="*/ 0 w 156"/>
                <a:gd name="T5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79">
                  <a:moveTo>
                    <a:pt x="156" y="79"/>
                  </a:moveTo>
                  <a:lnTo>
                    <a:pt x="77" y="0"/>
                  </a:lnTo>
                  <a:lnTo>
                    <a:pt x="0" y="78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xmlns="" id="{78112BCF-BD01-4C69-BB0E-CF0D713E8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3060700"/>
              <a:ext cx="247650" cy="125413"/>
            </a:xfrm>
            <a:custGeom>
              <a:avLst/>
              <a:gdLst>
                <a:gd name="T0" fmla="*/ 0 w 156"/>
                <a:gd name="T1" fmla="*/ 1 h 79"/>
                <a:gd name="T2" fmla="*/ 77 w 156"/>
                <a:gd name="T3" fmla="*/ 79 h 79"/>
                <a:gd name="T4" fmla="*/ 156 w 156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79">
                  <a:moveTo>
                    <a:pt x="0" y="1"/>
                  </a:moveTo>
                  <a:lnTo>
                    <a:pt x="77" y="79"/>
                  </a:lnTo>
                  <a:lnTo>
                    <a:pt x="156" y="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10">
            <a:extLst>
              <a:ext uri="{FF2B5EF4-FFF2-40B4-BE49-F238E27FC236}">
                <a16:creationId xmlns:a16="http://schemas.microsoft.com/office/drawing/2014/main" xmlns="" id="{252D1AE3-D300-44D1-9E70-7377DFEB61B6}"/>
              </a:ext>
            </a:extLst>
          </p:cNvPr>
          <p:cNvGrpSpPr/>
          <p:nvPr/>
        </p:nvGrpSpPr>
        <p:grpSpPr>
          <a:xfrm>
            <a:off x="4593613" y="2399213"/>
            <a:ext cx="3010601" cy="1456743"/>
            <a:chOff x="4864101" y="2193925"/>
            <a:chExt cx="2460625" cy="1190625"/>
          </a:xfrm>
        </p:grpSpPr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xmlns="" id="{487544C2-E40A-4403-AA9D-4CAA9C494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2193925"/>
              <a:ext cx="590550" cy="447675"/>
            </a:xfrm>
            <a:custGeom>
              <a:avLst/>
              <a:gdLst>
                <a:gd name="T0" fmla="*/ 372 w 372"/>
                <a:gd name="T1" fmla="*/ 282 h 282"/>
                <a:gd name="T2" fmla="*/ 94 w 372"/>
                <a:gd name="T3" fmla="*/ 0 h 282"/>
                <a:gd name="T4" fmla="*/ 0 w 372"/>
                <a:gd name="T5" fmla="*/ 9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" h="282">
                  <a:moveTo>
                    <a:pt x="372" y="282"/>
                  </a:moveTo>
                  <a:lnTo>
                    <a:pt x="94" y="0"/>
                  </a:lnTo>
                  <a:lnTo>
                    <a:pt x="0" y="93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xmlns="" id="{CF1D0B3D-3C09-410E-9817-F227BCE1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2936875"/>
              <a:ext cx="590550" cy="447675"/>
            </a:xfrm>
            <a:custGeom>
              <a:avLst/>
              <a:gdLst>
                <a:gd name="T0" fmla="*/ 0 w 372"/>
                <a:gd name="T1" fmla="*/ 189 h 282"/>
                <a:gd name="T2" fmla="*/ 94 w 372"/>
                <a:gd name="T3" fmla="*/ 282 h 282"/>
                <a:gd name="T4" fmla="*/ 372 w 372"/>
                <a:gd name="T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" h="282">
                  <a:moveTo>
                    <a:pt x="0" y="189"/>
                  </a:moveTo>
                  <a:lnTo>
                    <a:pt x="94" y="282"/>
                  </a:lnTo>
                  <a:lnTo>
                    <a:pt x="372" y="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xmlns="" id="{1F9D385E-112B-49E4-B06D-40E21ACE3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1" y="2193925"/>
              <a:ext cx="590550" cy="447675"/>
            </a:xfrm>
            <a:custGeom>
              <a:avLst/>
              <a:gdLst>
                <a:gd name="T0" fmla="*/ 372 w 372"/>
                <a:gd name="T1" fmla="*/ 93 h 282"/>
                <a:gd name="T2" fmla="*/ 279 w 372"/>
                <a:gd name="T3" fmla="*/ 0 h 282"/>
                <a:gd name="T4" fmla="*/ 0 w 372"/>
                <a:gd name="T5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" h="282">
                  <a:moveTo>
                    <a:pt x="372" y="93"/>
                  </a:moveTo>
                  <a:lnTo>
                    <a:pt x="279" y="0"/>
                  </a:lnTo>
                  <a:lnTo>
                    <a:pt x="0" y="282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xmlns="" id="{779B6B60-B8FE-4BCC-B1EE-ED61DD9C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1" y="2936875"/>
              <a:ext cx="590550" cy="447675"/>
            </a:xfrm>
            <a:custGeom>
              <a:avLst/>
              <a:gdLst>
                <a:gd name="T0" fmla="*/ 0 w 372"/>
                <a:gd name="T1" fmla="*/ 0 h 282"/>
                <a:gd name="T2" fmla="*/ 279 w 372"/>
                <a:gd name="T3" fmla="*/ 282 h 282"/>
                <a:gd name="T4" fmla="*/ 372 w 372"/>
                <a:gd name="T5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" h="282">
                  <a:moveTo>
                    <a:pt x="0" y="0"/>
                  </a:moveTo>
                  <a:lnTo>
                    <a:pt x="279" y="282"/>
                  </a:lnTo>
                  <a:lnTo>
                    <a:pt x="372" y="189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15">
            <a:extLst>
              <a:ext uri="{FF2B5EF4-FFF2-40B4-BE49-F238E27FC236}">
                <a16:creationId xmlns:a16="http://schemas.microsoft.com/office/drawing/2014/main" xmlns="" id="{AB8A221D-FA3C-408F-B892-ECE70960C4CD}"/>
              </a:ext>
            </a:extLst>
          </p:cNvPr>
          <p:cNvGrpSpPr/>
          <p:nvPr/>
        </p:nvGrpSpPr>
        <p:grpSpPr>
          <a:xfrm>
            <a:off x="1994784" y="2642004"/>
            <a:ext cx="8202433" cy="971162"/>
            <a:chOff x="2740026" y="2392363"/>
            <a:chExt cx="6704013" cy="793750"/>
          </a:xfrm>
        </p:grpSpPr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xmlns="" id="{0D05EDAB-2B9C-4CA7-8BFA-6DF8F0C28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1" y="2392363"/>
              <a:ext cx="515938" cy="793750"/>
            </a:xfrm>
            <a:custGeom>
              <a:avLst/>
              <a:gdLst>
                <a:gd name="T0" fmla="*/ 0 w 325"/>
                <a:gd name="T1" fmla="*/ 422 h 500"/>
                <a:gd name="T2" fmla="*/ 77 w 325"/>
                <a:gd name="T3" fmla="*/ 500 h 500"/>
                <a:gd name="T4" fmla="*/ 325 w 325"/>
                <a:gd name="T5" fmla="*/ 250 h 500"/>
                <a:gd name="T6" fmla="*/ 77 w 325"/>
                <a:gd name="T7" fmla="*/ 0 h 500"/>
                <a:gd name="T8" fmla="*/ 0 w 325"/>
                <a:gd name="T9" fmla="*/ 7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500">
                  <a:moveTo>
                    <a:pt x="0" y="422"/>
                  </a:moveTo>
                  <a:lnTo>
                    <a:pt x="77" y="500"/>
                  </a:lnTo>
                  <a:lnTo>
                    <a:pt x="325" y="250"/>
                  </a:lnTo>
                  <a:lnTo>
                    <a:pt x="77" y="0"/>
                  </a:lnTo>
                  <a:lnTo>
                    <a:pt x="0" y="78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xmlns="" id="{C36EF0B3-480D-4A84-8EAD-75D757372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6" y="2392363"/>
              <a:ext cx="517525" cy="793750"/>
            </a:xfrm>
            <a:custGeom>
              <a:avLst/>
              <a:gdLst>
                <a:gd name="T0" fmla="*/ 326 w 326"/>
                <a:gd name="T1" fmla="*/ 80 h 500"/>
                <a:gd name="T2" fmla="*/ 248 w 326"/>
                <a:gd name="T3" fmla="*/ 0 h 500"/>
                <a:gd name="T4" fmla="*/ 0 w 326"/>
                <a:gd name="T5" fmla="*/ 250 h 500"/>
                <a:gd name="T6" fmla="*/ 248 w 326"/>
                <a:gd name="T7" fmla="*/ 500 h 500"/>
                <a:gd name="T8" fmla="*/ 326 w 326"/>
                <a:gd name="T9" fmla="*/ 42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00">
                  <a:moveTo>
                    <a:pt x="326" y="80"/>
                  </a:moveTo>
                  <a:lnTo>
                    <a:pt x="248" y="0"/>
                  </a:lnTo>
                  <a:lnTo>
                    <a:pt x="0" y="250"/>
                  </a:lnTo>
                  <a:lnTo>
                    <a:pt x="248" y="500"/>
                  </a:lnTo>
                  <a:lnTo>
                    <a:pt x="326" y="42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TextBox 34"/>
          <p:cNvSpPr txBox="1"/>
          <p:nvPr/>
        </p:nvSpPr>
        <p:spPr>
          <a:xfrm>
            <a:off x="2987940" y="4499577"/>
            <a:ext cx="92333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zh-CN" altLang="en-US" dirty="0">
                <a:latin typeface="+mn-ea"/>
                <a:cs typeface="Open Sans" charset="0"/>
              </a:rPr>
              <a:t>职责</a:t>
            </a:r>
            <a:r>
              <a:rPr lang="zh-CN" altLang="en-US" dirty="0" smtClean="0">
                <a:latin typeface="+mn-ea"/>
                <a:cs typeface="Open Sans" charset="0"/>
              </a:rPr>
              <a:t>不明</a:t>
            </a:r>
            <a:endParaRPr lang="en-US" dirty="0">
              <a:latin typeface="+mn-ea"/>
              <a:cs typeface="Open Sans" charset="0"/>
            </a:endParaRPr>
          </a:p>
        </p:txBody>
      </p:sp>
      <p:sp>
        <p:nvSpPr>
          <p:cNvPr id="78" name="TextBox 36"/>
          <p:cNvSpPr txBox="1"/>
          <p:nvPr/>
        </p:nvSpPr>
        <p:spPr>
          <a:xfrm>
            <a:off x="5668014" y="4499577"/>
            <a:ext cx="92333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cs typeface="Open Sans" charset="0"/>
              </a:rPr>
              <a:t>专业不足</a:t>
            </a:r>
            <a:endParaRPr lang="en-US" dirty="0">
              <a:latin typeface="+mn-ea"/>
              <a:cs typeface="Open Sans" charset="0"/>
            </a:endParaRPr>
          </a:p>
        </p:txBody>
      </p:sp>
      <p:sp>
        <p:nvSpPr>
          <p:cNvPr id="80" name="TextBox 38"/>
          <p:cNvSpPr txBox="1"/>
          <p:nvPr/>
        </p:nvSpPr>
        <p:spPr>
          <a:xfrm>
            <a:off x="8305811" y="4499577"/>
            <a:ext cx="92333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cs typeface="Open Sans" charset="0"/>
              </a:rPr>
              <a:t>意识不强</a:t>
            </a:r>
            <a:endParaRPr lang="en-US" dirty="0">
              <a:latin typeface="+mn-ea"/>
              <a:cs typeface="Open Sans" charset="0"/>
            </a:endParaRPr>
          </a:p>
        </p:txBody>
      </p:sp>
      <p:sp>
        <p:nvSpPr>
          <p:cNvPr id="84" name="Oval 4"/>
          <p:cNvSpPr/>
          <p:nvPr/>
        </p:nvSpPr>
        <p:spPr>
          <a:xfrm>
            <a:off x="3250332" y="1894118"/>
            <a:ext cx="417304" cy="41730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smtClean="0">
                <a:solidFill>
                  <a:srgbClr val="FFFFFF"/>
                </a:solidFill>
              </a:rPr>
              <a:t>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921027" y="1894118"/>
            <a:ext cx="417304" cy="41730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6" name="Oval 16"/>
          <p:cNvSpPr/>
          <p:nvPr/>
        </p:nvSpPr>
        <p:spPr>
          <a:xfrm>
            <a:off x="8562689" y="1894118"/>
            <a:ext cx="417304" cy="4173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3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8" name="Freeform 174"/>
          <p:cNvSpPr>
            <a:spLocks noEditPoints="1"/>
          </p:cNvSpPr>
          <p:nvPr/>
        </p:nvSpPr>
        <p:spPr bwMode="auto">
          <a:xfrm>
            <a:off x="5869329" y="2898823"/>
            <a:ext cx="520700" cy="478790"/>
          </a:xfrm>
          <a:custGeom>
            <a:avLst/>
            <a:gdLst>
              <a:gd name="T0" fmla="*/ 274 w 328"/>
              <a:gd name="T1" fmla="*/ 0 h 332"/>
              <a:gd name="T2" fmla="*/ 52 w 328"/>
              <a:gd name="T3" fmla="*/ 0 h 332"/>
              <a:gd name="T4" fmla="*/ 0 w 328"/>
              <a:gd name="T5" fmla="*/ 76 h 332"/>
              <a:gd name="T6" fmla="*/ 164 w 328"/>
              <a:gd name="T7" fmla="*/ 332 h 332"/>
              <a:gd name="T8" fmla="*/ 328 w 328"/>
              <a:gd name="T9" fmla="*/ 76 h 332"/>
              <a:gd name="T10" fmla="*/ 274 w 328"/>
              <a:gd name="T11" fmla="*/ 0 h 332"/>
              <a:gd name="T12" fmla="*/ 209 w 328"/>
              <a:gd name="T13" fmla="*/ 82 h 332"/>
              <a:gd name="T14" fmla="*/ 164 w 328"/>
              <a:gd name="T15" fmla="*/ 289 h 332"/>
              <a:gd name="T16" fmla="*/ 119 w 328"/>
              <a:gd name="T17" fmla="*/ 82 h 332"/>
              <a:gd name="T18" fmla="*/ 209 w 328"/>
              <a:gd name="T19" fmla="*/ 82 h 332"/>
              <a:gd name="T20" fmla="*/ 123 w 328"/>
              <a:gd name="T21" fmla="*/ 69 h 332"/>
              <a:gd name="T22" fmla="*/ 164 w 328"/>
              <a:gd name="T23" fmla="*/ 17 h 332"/>
              <a:gd name="T24" fmla="*/ 203 w 328"/>
              <a:gd name="T25" fmla="*/ 69 h 332"/>
              <a:gd name="T26" fmla="*/ 123 w 328"/>
              <a:gd name="T27" fmla="*/ 69 h 332"/>
              <a:gd name="T28" fmla="*/ 218 w 328"/>
              <a:gd name="T29" fmla="*/ 65 h 332"/>
              <a:gd name="T30" fmla="*/ 177 w 328"/>
              <a:gd name="T31" fmla="*/ 13 h 332"/>
              <a:gd name="T32" fmla="*/ 257 w 328"/>
              <a:gd name="T33" fmla="*/ 13 h 332"/>
              <a:gd name="T34" fmla="*/ 218 w 328"/>
              <a:gd name="T35" fmla="*/ 65 h 332"/>
              <a:gd name="T36" fmla="*/ 110 w 328"/>
              <a:gd name="T37" fmla="*/ 65 h 332"/>
              <a:gd name="T38" fmla="*/ 69 w 328"/>
              <a:gd name="T39" fmla="*/ 13 h 332"/>
              <a:gd name="T40" fmla="*/ 151 w 328"/>
              <a:gd name="T41" fmla="*/ 13 h 332"/>
              <a:gd name="T42" fmla="*/ 110 w 328"/>
              <a:gd name="T43" fmla="*/ 65 h 332"/>
              <a:gd name="T44" fmla="*/ 95 w 328"/>
              <a:gd name="T45" fmla="*/ 69 h 332"/>
              <a:gd name="T46" fmla="*/ 22 w 328"/>
              <a:gd name="T47" fmla="*/ 69 h 332"/>
              <a:gd name="T48" fmla="*/ 56 w 328"/>
              <a:gd name="T49" fmla="*/ 17 h 332"/>
              <a:gd name="T50" fmla="*/ 95 w 328"/>
              <a:gd name="T51" fmla="*/ 69 h 332"/>
              <a:gd name="T52" fmla="*/ 104 w 328"/>
              <a:gd name="T53" fmla="*/ 82 h 332"/>
              <a:gd name="T54" fmla="*/ 149 w 328"/>
              <a:gd name="T55" fmla="*/ 284 h 332"/>
              <a:gd name="T56" fmla="*/ 20 w 328"/>
              <a:gd name="T57" fmla="*/ 82 h 332"/>
              <a:gd name="T58" fmla="*/ 104 w 328"/>
              <a:gd name="T59" fmla="*/ 82 h 332"/>
              <a:gd name="T60" fmla="*/ 222 w 328"/>
              <a:gd name="T61" fmla="*/ 82 h 332"/>
              <a:gd name="T62" fmla="*/ 306 w 328"/>
              <a:gd name="T63" fmla="*/ 82 h 332"/>
              <a:gd name="T64" fmla="*/ 177 w 328"/>
              <a:gd name="T65" fmla="*/ 287 h 332"/>
              <a:gd name="T66" fmla="*/ 222 w 328"/>
              <a:gd name="T67" fmla="*/ 82 h 332"/>
              <a:gd name="T68" fmla="*/ 306 w 328"/>
              <a:gd name="T69" fmla="*/ 69 h 332"/>
              <a:gd name="T70" fmla="*/ 231 w 328"/>
              <a:gd name="T71" fmla="*/ 69 h 332"/>
              <a:gd name="T72" fmla="*/ 272 w 328"/>
              <a:gd name="T73" fmla="*/ 17 h 332"/>
              <a:gd name="T74" fmla="*/ 306 w 328"/>
              <a:gd name="T75" fmla="*/ 6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8" h="332">
                <a:moveTo>
                  <a:pt x="274" y="0"/>
                </a:moveTo>
                <a:lnTo>
                  <a:pt x="52" y="0"/>
                </a:lnTo>
                <a:lnTo>
                  <a:pt x="0" y="76"/>
                </a:lnTo>
                <a:lnTo>
                  <a:pt x="164" y="332"/>
                </a:lnTo>
                <a:lnTo>
                  <a:pt x="328" y="76"/>
                </a:lnTo>
                <a:lnTo>
                  <a:pt x="274" y="0"/>
                </a:lnTo>
                <a:close/>
                <a:moveTo>
                  <a:pt x="209" y="82"/>
                </a:moveTo>
                <a:lnTo>
                  <a:pt x="164" y="289"/>
                </a:lnTo>
                <a:lnTo>
                  <a:pt x="119" y="82"/>
                </a:lnTo>
                <a:lnTo>
                  <a:pt x="209" y="82"/>
                </a:lnTo>
                <a:close/>
                <a:moveTo>
                  <a:pt x="123" y="69"/>
                </a:moveTo>
                <a:lnTo>
                  <a:pt x="164" y="17"/>
                </a:lnTo>
                <a:lnTo>
                  <a:pt x="203" y="69"/>
                </a:lnTo>
                <a:lnTo>
                  <a:pt x="123" y="69"/>
                </a:lnTo>
                <a:close/>
                <a:moveTo>
                  <a:pt x="218" y="65"/>
                </a:moveTo>
                <a:lnTo>
                  <a:pt x="177" y="13"/>
                </a:lnTo>
                <a:lnTo>
                  <a:pt x="257" y="13"/>
                </a:lnTo>
                <a:lnTo>
                  <a:pt x="218" y="65"/>
                </a:lnTo>
                <a:close/>
                <a:moveTo>
                  <a:pt x="110" y="65"/>
                </a:moveTo>
                <a:lnTo>
                  <a:pt x="69" y="13"/>
                </a:lnTo>
                <a:lnTo>
                  <a:pt x="151" y="13"/>
                </a:lnTo>
                <a:lnTo>
                  <a:pt x="110" y="65"/>
                </a:lnTo>
                <a:close/>
                <a:moveTo>
                  <a:pt x="95" y="69"/>
                </a:moveTo>
                <a:lnTo>
                  <a:pt x="22" y="69"/>
                </a:lnTo>
                <a:lnTo>
                  <a:pt x="56" y="17"/>
                </a:lnTo>
                <a:lnTo>
                  <a:pt x="95" y="69"/>
                </a:lnTo>
                <a:close/>
                <a:moveTo>
                  <a:pt x="104" y="82"/>
                </a:moveTo>
                <a:lnTo>
                  <a:pt x="149" y="284"/>
                </a:lnTo>
                <a:lnTo>
                  <a:pt x="20" y="82"/>
                </a:lnTo>
                <a:lnTo>
                  <a:pt x="104" y="82"/>
                </a:lnTo>
                <a:close/>
                <a:moveTo>
                  <a:pt x="222" y="82"/>
                </a:moveTo>
                <a:lnTo>
                  <a:pt x="306" y="82"/>
                </a:lnTo>
                <a:lnTo>
                  <a:pt x="177" y="287"/>
                </a:lnTo>
                <a:lnTo>
                  <a:pt x="222" y="82"/>
                </a:lnTo>
                <a:close/>
                <a:moveTo>
                  <a:pt x="306" y="69"/>
                </a:moveTo>
                <a:lnTo>
                  <a:pt x="231" y="69"/>
                </a:lnTo>
                <a:lnTo>
                  <a:pt x="272" y="17"/>
                </a:lnTo>
                <a:lnTo>
                  <a:pt x="306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8485694" y="2865168"/>
            <a:ext cx="563563" cy="546100"/>
            <a:chOff x="1524000" y="995363"/>
            <a:chExt cx="563563" cy="546100"/>
          </a:xfrm>
        </p:grpSpPr>
        <p:sp>
          <p:nvSpPr>
            <p:cNvPr id="89" name="Freeform 6">
              <a:extLst>
                <a:ext uri="{FF2B5EF4-FFF2-40B4-BE49-F238E27FC236}">
                  <a16:creationId xmlns="" xmlns:a16="http://schemas.microsoft.com/office/drawing/2014/main" id="{3569C090-16F8-4A7F-A6E5-C3253B367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1208088"/>
              <a:ext cx="139700" cy="141288"/>
            </a:xfrm>
            <a:custGeom>
              <a:avLst/>
              <a:gdLst>
                <a:gd name="T0" fmla="*/ 20 w 41"/>
                <a:gd name="T1" fmla="*/ 0 h 41"/>
                <a:gd name="T2" fmla="*/ 0 w 41"/>
                <a:gd name="T3" fmla="*/ 21 h 41"/>
                <a:gd name="T4" fmla="*/ 20 w 41"/>
                <a:gd name="T5" fmla="*/ 41 h 41"/>
                <a:gd name="T6" fmla="*/ 41 w 41"/>
                <a:gd name="T7" fmla="*/ 21 h 41"/>
                <a:gd name="T8" fmla="*/ 20 w 41"/>
                <a:gd name="T9" fmla="*/ 0 h 41"/>
                <a:gd name="T10" fmla="*/ 20 w 41"/>
                <a:gd name="T11" fmla="*/ 34 h 41"/>
                <a:gd name="T12" fmla="*/ 7 w 41"/>
                <a:gd name="T13" fmla="*/ 21 h 41"/>
                <a:gd name="T14" fmla="*/ 20 w 41"/>
                <a:gd name="T15" fmla="*/ 8 h 41"/>
                <a:gd name="T16" fmla="*/ 33 w 41"/>
                <a:gd name="T17" fmla="*/ 21 h 41"/>
                <a:gd name="T18" fmla="*/ 20 w 41"/>
                <a:gd name="T1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  <a:moveTo>
                    <a:pt x="20" y="34"/>
                  </a:moveTo>
                  <a:cubicBezTo>
                    <a:pt x="13" y="34"/>
                    <a:pt x="7" y="28"/>
                    <a:pt x="7" y="21"/>
                  </a:cubicBezTo>
                  <a:cubicBezTo>
                    <a:pt x="7" y="14"/>
                    <a:pt x="13" y="8"/>
                    <a:pt x="20" y="8"/>
                  </a:cubicBezTo>
                  <a:cubicBezTo>
                    <a:pt x="27" y="8"/>
                    <a:pt x="33" y="14"/>
                    <a:pt x="33" y="21"/>
                  </a:cubicBezTo>
                  <a:cubicBezTo>
                    <a:pt x="33" y="28"/>
                    <a:pt x="27" y="34"/>
                    <a:pt x="20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">
              <a:extLst>
                <a:ext uri="{FF2B5EF4-FFF2-40B4-BE49-F238E27FC236}">
                  <a16:creationId xmlns="" xmlns:a16="http://schemas.microsoft.com/office/drawing/2014/main" id="{4D16BC3C-4524-48DD-AF74-7EE80949DE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000" y="995363"/>
              <a:ext cx="563563" cy="546100"/>
            </a:xfrm>
            <a:custGeom>
              <a:avLst/>
              <a:gdLst>
                <a:gd name="T0" fmla="*/ 154 w 165"/>
                <a:gd name="T1" fmla="*/ 20 h 159"/>
                <a:gd name="T2" fmla="*/ 142 w 165"/>
                <a:gd name="T3" fmla="*/ 0 h 159"/>
                <a:gd name="T4" fmla="*/ 84 w 165"/>
                <a:gd name="T5" fmla="*/ 21 h 159"/>
                <a:gd name="T6" fmla="*/ 8 w 165"/>
                <a:gd name="T7" fmla="*/ 40 h 159"/>
                <a:gd name="T8" fmla="*/ 14 w 165"/>
                <a:gd name="T9" fmla="*/ 66 h 159"/>
                <a:gd name="T10" fmla="*/ 22 w 165"/>
                <a:gd name="T11" fmla="*/ 83 h 159"/>
                <a:gd name="T12" fmla="*/ 41 w 165"/>
                <a:gd name="T13" fmla="*/ 159 h 159"/>
                <a:gd name="T14" fmla="*/ 127 w 165"/>
                <a:gd name="T15" fmla="*/ 159 h 159"/>
                <a:gd name="T16" fmla="*/ 146 w 165"/>
                <a:gd name="T17" fmla="*/ 83 h 159"/>
                <a:gd name="T18" fmla="*/ 142 w 165"/>
                <a:gd name="T19" fmla="*/ 8 h 159"/>
                <a:gd name="T20" fmla="*/ 142 w 165"/>
                <a:gd name="T21" fmla="*/ 20 h 159"/>
                <a:gd name="T22" fmla="*/ 142 w 165"/>
                <a:gd name="T23" fmla="*/ 8 h 159"/>
                <a:gd name="T24" fmla="*/ 142 w 165"/>
                <a:gd name="T25" fmla="*/ 28 h 159"/>
                <a:gd name="T26" fmla="*/ 152 w 165"/>
                <a:gd name="T27" fmla="*/ 46 h 159"/>
                <a:gd name="T28" fmla="*/ 119 w 165"/>
                <a:gd name="T29" fmla="*/ 48 h 159"/>
                <a:gd name="T30" fmla="*/ 128 w 165"/>
                <a:gd name="T31" fmla="*/ 15 h 159"/>
                <a:gd name="T32" fmla="*/ 8 w 165"/>
                <a:gd name="T33" fmla="*/ 52 h 159"/>
                <a:gd name="T34" fmla="*/ 20 w 165"/>
                <a:gd name="T35" fmla="*/ 52 h 159"/>
                <a:gd name="T36" fmla="*/ 22 w 165"/>
                <a:gd name="T37" fmla="*/ 64 h 159"/>
                <a:gd name="T38" fmla="*/ 16 w 165"/>
                <a:gd name="T39" fmla="*/ 39 h 159"/>
                <a:gd name="T40" fmla="*/ 77 w 165"/>
                <a:gd name="T41" fmla="*/ 25 h 159"/>
                <a:gd name="T42" fmla="*/ 27 w 165"/>
                <a:gd name="T43" fmla="*/ 75 h 159"/>
                <a:gd name="T44" fmla="*/ 23 w 165"/>
                <a:gd name="T45" fmla="*/ 144 h 159"/>
                <a:gd name="T46" fmla="*/ 49 w 165"/>
                <a:gd name="T47" fmla="*/ 118 h 159"/>
                <a:gd name="T48" fmla="*/ 23 w 165"/>
                <a:gd name="T49" fmla="*/ 144 h 159"/>
                <a:gd name="T50" fmla="*/ 31 w 165"/>
                <a:gd name="T51" fmla="*/ 83 h 159"/>
                <a:gd name="T52" fmla="*/ 84 w 165"/>
                <a:gd name="T53" fmla="*/ 30 h 159"/>
                <a:gd name="T54" fmla="*/ 137 w 165"/>
                <a:gd name="T55" fmla="*/ 83 h 159"/>
                <a:gd name="T56" fmla="*/ 84 w 165"/>
                <a:gd name="T57" fmla="*/ 136 h 159"/>
                <a:gd name="T58" fmla="*/ 146 w 165"/>
                <a:gd name="T59" fmla="*/ 144 h 159"/>
                <a:gd name="T60" fmla="*/ 119 w 165"/>
                <a:gd name="T61" fmla="*/ 118 h 159"/>
                <a:gd name="T62" fmla="*/ 146 w 165"/>
                <a:gd name="T63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159">
                  <a:moveTo>
                    <a:pt x="159" y="47"/>
                  </a:moveTo>
                  <a:cubicBezTo>
                    <a:pt x="161" y="36"/>
                    <a:pt x="159" y="27"/>
                    <a:pt x="154" y="20"/>
                  </a:cubicBezTo>
                  <a:cubicBezTo>
                    <a:pt x="155" y="18"/>
                    <a:pt x="156" y="16"/>
                    <a:pt x="156" y="14"/>
                  </a:cubicBezTo>
                  <a:cubicBezTo>
                    <a:pt x="156" y="6"/>
                    <a:pt x="149" y="0"/>
                    <a:pt x="142" y="0"/>
                  </a:cubicBezTo>
                  <a:cubicBezTo>
                    <a:pt x="137" y="0"/>
                    <a:pt x="132" y="3"/>
                    <a:pt x="130" y="7"/>
                  </a:cubicBezTo>
                  <a:cubicBezTo>
                    <a:pt x="117" y="6"/>
                    <a:pt x="101" y="11"/>
                    <a:pt x="84" y="21"/>
                  </a:cubicBezTo>
                  <a:cubicBezTo>
                    <a:pt x="56" y="4"/>
                    <a:pt x="30" y="2"/>
                    <a:pt x="17" y="16"/>
                  </a:cubicBezTo>
                  <a:cubicBezTo>
                    <a:pt x="11" y="21"/>
                    <a:pt x="8" y="30"/>
                    <a:pt x="8" y="40"/>
                  </a:cubicBezTo>
                  <a:cubicBezTo>
                    <a:pt x="3" y="42"/>
                    <a:pt x="0" y="47"/>
                    <a:pt x="0" y="52"/>
                  </a:cubicBezTo>
                  <a:cubicBezTo>
                    <a:pt x="0" y="60"/>
                    <a:pt x="6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72"/>
                    <a:pt x="19" y="77"/>
                    <a:pt x="22" y="83"/>
                  </a:cubicBezTo>
                  <a:cubicBezTo>
                    <a:pt x="6" y="111"/>
                    <a:pt x="4" y="137"/>
                    <a:pt x="17" y="150"/>
                  </a:cubicBezTo>
                  <a:cubicBezTo>
                    <a:pt x="23" y="156"/>
                    <a:pt x="31" y="159"/>
                    <a:pt x="41" y="159"/>
                  </a:cubicBezTo>
                  <a:cubicBezTo>
                    <a:pt x="53" y="159"/>
                    <a:pt x="68" y="154"/>
                    <a:pt x="84" y="145"/>
                  </a:cubicBezTo>
                  <a:cubicBezTo>
                    <a:pt x="100" y="154"/>
                    <a:pt x="115" y="159"/>
                    <a:pt x="127" y="159"/>
                  </a:cubicBezTo>
                  <a:cubicBezTo>
                    <a:pt x="137" y="159"/>
                    <a:pt x="145" y="156"/>
                    <a:pt x="151" y="150"/>
                  </a:cubicBezTo>
                  <a:cubicBezTo>
                    <a:pt x="165" y="137"/>
                    <a:pt x="163" y="111"/>
                    <a:pt x="146" y="83"/>
                  </a:cubicBezTo>
                  <a:cubicBezTo>
                    <a:pt x="153" y="70"/>
                    <a:pt x="158" y="58"/>
                    <a:pt x="159" y="47"/>
                  </a:cubicBezTo>
                  <a:close/>
                  <a:moveTo>
                    <a:pt x="142" y="8"/>
                  </a:moveTo>
                  <a:cubicBezTo>
                    <a:pt x="145" y="8"/>
                    <a:pt x="148" y="11"/>
                    <a:pt x="148" y="14"/>
                  </a:cubicBezTo>
                  <a:cubicBezTo>
                    <a:pt x="148" y="17"/>
                    <a:pt x="145" y="20"/>
                    <a:pt x="142" y="20"/>
                  </a:cubicBezTo>
                  <a:cubicBezTo>
                    <a:pt x="138" y="20"/>
                    <a:pt x="136" y="17"/>
                    <a:pt x="136" y="14"/>
                  </a:cubicBezTo>
                  <a:cubicBezTo>
                    <a:pt x="136" y="11"/>
                    <a:pt x="138" y="8"/>
                    <a:pt x="142" y="8"/>
                  </a:cubicBezTo>
                  <a:close/>
                  <a:moveTo>
                    <a:pt x="128" y="15"/>
                  </a:moveTo>
                  <a:cubicBezTo>
                    <a:pt x="128" y="22"/>
                    <a:pt x="134" y="28"/>
                    <a:pt x="142" y="28"/>
                  </a:cubicBezTo>
                  <a:cubicBezTo>
                    <a:pt x="144" y="28"/>
                    <a:pt x="147" y="27"/>
                    <a:pt x="149" y="26"/>
                  </a:cubicBezTo>
                  <a:cubicBezTo>
                    <a:pt x="152" y="31"/>
                    <a:pt x="153" y="38"/>
                    <a:pt x="152" y="46"/>
                  </a:cubicBezTo>
                  <a:cubicBezTo>
                    <a:pt x="151" y="55"/>
                    <a:pt x="147" y="65"/>
                    <a:pt x="142" y="75"/>
                  </a:cubicBezTo>
                  <a:cubicBezTo>
                    <a:pt x="135" y="66"/>
                    <a:pt x="128" y="57"/>
                    <a:pt x="119" y="48"/>
                  </a:cubicBezTo>
                  <a:cubicBezTo>
                    <a:pt x="110" y="39"/>
                    <a:pt x="101" y="32"/>
                    <a:pt x="92" y="25"/>
                  </a:cubicBezTo>
                  <a:cubicBezTo>
                    <a:pt x="105" y="18"/>
                    <a:pt x="118" y="15"/>
                    <a:pt x="128" y="15"/>
                  </a:cubicBezTo>
                  <a:close/>
                  <a:moveTo>
                    <a:pt x="14" y="58"/>
                  </a:moveTo>
                  <a:cubicBezTo>
                    <a:pt x="11" y="58"/>
                    <a:pt x="8" y="56"/>
                    <a:pt x="8" y="52"/>
                  </a:cubicBezTo>
                  <a:cubicBezTo>
                    <a:pt x="8" y="49"/>
                    <a:pt x="11" y="46"/>
                    <a:pt x="14" y="46"/>
                  </a:cubicBezTo>
                  <a:cubicBezTo>
                    <a:pt x="17" y="46"/>
                    <a:pt x="20" y="49"/>
                    <a:pt x="20" y="52"/>
                  </a:cubicBezTo>
                  <a:cubicBezTo>
                    <a:pt x="20" y="56"/>
                    <a:pt x="17" y="58"/>
                    <a:pt x="14" y="58"/>
                  </a:cubicBezTo>
                  <a:close/>
                  <a:moveTo>
                    <a:pt x="22" y="64"/>
                  </a:moveTo>
                  <a:cubicBezTo>
                    <a:pt x="25" y="61"/>
                    <a:pt x="28" y="57"/>
                    <a:pt x="28" y="52"/>
                  </a:cubicBezTo>
                  <a:cubicBezTo>
                    <a:pt x="28" y="46"/>
                    <a:pt x="23" y="40"/>
                    <a:pt x="16" y="39"/>
                  </a:cubicBezTo>
                  <a:cubicBezTo>
                    <a:pt x="16" y="31"/>
                    <a:pt x="19" y="25"/>
                    <a:pt x="23" y="21"/>
                  </a:cubicBezTo>
                  <a:cubicBezTo>
                    <a:pt x="33" y="11"/>
                    <a:pt x="53" y="13"/>
                    <a:pt x="77" y="25"/>
                  </a:cubicBezTo>
                  <a:cubicBezTo>
                    <a:pt x="67" y="32"/>
                    <a:pt x="58" y="39"/>
                    <a:pt x="49" y="48"/>
                  </a:cubicBezTo>
                  <a:cubicBezTo>
                    <a:pt x="41" y="57"/>
                    <a:pt x="33" y="66"/>
                    <a:pt x="27" y="75"/>
                  </a:cubicBezTo>
                  <a:cubicBezTo>
                    <a:pt x="25" y="71"/>
                    <a:pt x="23" y="68"/>
                    <a:pt x="22" y="64"/>
                  </a:cubicBezTo>
                  <a:close/>
                  <a:moveTo>
                    <a:pt x="23" y="144"/>
                  </a:moveTo>
                  <a:cubicBezTo>
                    <a:pt x="13" y="134"/>
                    <a:pt x="14" y="114"/>
                    <a:pt x="27" y="90"/>
                  </a:cubicBezTo>
                  <a:cubicBezTo>
                    <a:pt x="33" y="100"/>
                    <a:pt x="41" y="109"/>
                    <a:pt x="49" y="118"/>
                  </a:cubicBezTo>
                  <a:cubicBezTo>
                    <a:pt x="58" y="126"/>
                    <a:pt x="67" y="134"/>
                    <a:pt x="77" y="140"/>
                  </a:cubicBezTo>
                  <a:cubicBezTo>
                    <a:pt x="53" y="153"/>
                    <a:pt x="33" y="154"/>
                    <a:pt x="23" y="144"/>
                  </a:cubicBezTo>
                  <a:close/>
                  <a:moveTo>
                    <a:pt x="55" y="112"/>
                  </a:moveTo>
                  <a:cubicBezTo>
                    <a:pt x="46" y="103"/>
                    <a:pt x="38" y="93"/>
                    <a:pt x="31" y="83"/>
                  </a:cubicBezTo>
                  <a:cubicBezTo>
                    <a:pt x="38" y="73"/>
                    <a:pt x="46" y="63"/>
                    <a:pt x="55" y="53"/>
                  </a:cubicBezTo>
                  <a:cubicBezTo>
                    <a:pt x="64" y="44"/>
                    <a:pt x="74" y="36"/>
                    <a:pt x="84" y="30"/>
                  </a:cubicBezTo>
                  <a:cubicBezTo>
                    <a:pt x="94" y="36"/>
                    <a:pt x="104" y="44"/>
                    <a:pt x="114" y="53"/>
                  </a:cubicBezTo>
                  <a:cubicBezTo>
                    <a:pt x="123" y="63"/>
                    <a:pt x="131" y="73"/>
                    <a:pt x="137" y="83"/>
                  </a:cubicBezTo>
                  <a:cubicBezTo>
                    <a:pt x="131" y="93"/>
                    <a:pt x="123" y="103"/>
                    <a:pt x="114" y="112"/>
                  </a:cubicBezTo>
                  <a:cubicBezTo>
                    <a:pt x="104" y="121"/>
                    <a:pt x="94" y="129"/>
                    <a:pt x="84" y="136"/>
                  </a:cubicBezTo>
                  <a:cubicBezTo>
                    <a:pt x="74" y="129"/>
                    <a:pt x="64" y="121"/>
                    <a:pt x="55" y="112"/>
                  </a:cubicBezTo>
                  <a:close/>
                  <a:moveTo>
                    <a:pt x="146" y="144"/>
                  </a:moveTo>
                  <a:cubicBezTo>
                    <a:pt x="136" y="154"/>
                    <a:pt x="115" y="153"/>
                    <a:pt x="92" y="140"/>
                  </a:cubicBezTo>
                  <a:cubicBezTo>
                    <a:pt x="101" y="134"/>
                    <a:pt x="110" y="126"/>
                    <a:pt x="119" y="118"/>
                  </a:cubicBezTo>
                  <a:cubicBezTo>
                    <a:pt x="128" y="109"/>
                    <a:pt x="135" y="100"/>
                    <a:pt x="142" y="90"/>
                  </a:cubicBezTo>
                  <a:cubicBezTo>
                    <a:pt x="154" y="114"/>
                    <a:pt x="156" y="134"/>
                    <a:pt x="146" y="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87521" y="2857859"/>
            <a:ext cx="542925" cy="482600"/>
            <a:chOff x="4400550" y="728662"/>
            <a:chExt cx="542925" cy="482600"/>
          </a:xfrm>
        </p:grpSpPr>
        <p:sp>
          <p:nvSpPr>
            <p:cNvPr id="92" name="Freeform 39">
              <a:extLst>
                <a:ext uri="{FF2B5EF4-FFF2-40B4-BE49-F238E27FC236}">
                  <a16:creationId xmlns="" xmlns:a16="http://schemas.microsoft.com/office/drawing/2014/main" id="{0E7A139D-4317-488A-8552-5621221D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728662"/>
              <a:ext cx="542925" cy="482600"/>
            </a:xfrm>
            <a:custGeom>
              <a:avLst/>
              <a:gdLst>
                <a:gd name="T0" fmla="*/ 59 w 160"/>
                <a:gd name="T1" fmla="*/ 139 h 141"/>
                <a:gd name="T2" fmla="*/ 80 w 160"/>
                <a:gd name="T3" fmla="*/ 141 h 141"/>
                <a:gd name="T4" fmla="*/ 160 w 160"/>
                <a:gd name="T5" fmla="*/ 71 h 141"/>
                <a:gd name="T6" fmla="*/ 80 w 160"/>
                <a:gd name="T7" fmla="*/ 0 h 141"/>
                <a:gd name="T8" fmla="*/ 0 w 160"/>
                <a:gd name="T9" fmla="*/ 71 h 141"/>
                <a:gd name="T10" fmla="*/ 16 w 160"/>
                <a:gd name="T11" fmla="*/ 113 h 141"/>
                <a:gd name="T12" fmla="*/ 7 w 160"/>
                <a:gd name="T13" fmla="*/ 125 h 141"/>
                <a:gd name="T14" fmla="*/ 4 w 160"/>
                <a:gd name="T15" fmla="*/ 131 h 141"/>
                <a:gd name="T16" fmla="*/ 9 w 160"/>
                <a:gd name="T17" fmla="*/ 136 h 141"/>
                <a:gd name="T18" fmla="*/ 41 w 160"/>
                <a:gd name="T19" fmla="*/ 130 h 141"/>
                <a:gd name="T20" fmla="*/ 42 w 160"/>
                <a:gd name="T21" fmla="*/ 125 h 141"/>
                <a:gd name="T22" fmla="*/ 37 w 160"/>
                <a:gd name="T23" fmla="*/ 123 h 141"/>
                <a:gd name="T24" fmla="*/ 15 w 160"/>
                <a:gd name="T25" fmla="*/ 128 h 141"/>
                <a:gd name="T26" fmla="*/ 25 w 160"/>
                <a:gd name="T27" fmla="*/ 114 h 141"/>
                <a:gd name="T28" fmla="*/ 24 w 160"/>
                <a:gd name="T29" fmla="*/ 110 h 141"/>
                <a:gd name="T30" fmla="*/ 8 w 160"/>
                <a:gd name="T31" fmla="*/ 71 h 141"/>
                <a:gd name="T32" fmla="*/ 80 w 160"/>
                <a:gd name="T33" fmla="*/ 8 h 141"/>
                <a:gd name="T34" fmla="*/ 152 w 160"/>
                <a:gd name="T35" fmla="*/ 71 h 141"/>
                <a:gd name="T36" fmla="*/ 80 w 160"/>
                <a:gd name="T37" fmla="*/ 133 h 141"/>
                <a:gd name="T38" fmla="*/ 60 w 160"/>
                <a:gd name="T39" fmla="*/ 131 h 141"/>
                <a:gd name="T40" fmla="*/ 56 w 160"/>
                <a:gd name="T41" fmla="*/ 134 h 141"/>
                <a:gd name="T42" fmla="*/ 59 w 160"/>
                <a:gd name="T4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141">
                  <a:moveTo>
                    <a:pt x="59" y="139"/>
                  </a:moveTo>
                  <a:cubicBezTo>
                    <a:pt x="65" y="140"/>
                    <a:pt x="73" y="141"/>
                    <a:pt x="80" y="141"/>
                  </a:cubicBezTo>
                  <a:cubicBezTo>
                    <a:pt x="124" y="141"/>
                    <a:pt x="160" y="110"/>
                    <a:pt x="160" y="71"/>
                  </a:cubicBezTo>
                  <a:cubicBezTo>
                    <a:pt x="160" y="32"/>
                    <a:pt x="124" y="0"/>
                    <a:pt x="80" y="0"/>
                  </a:cubicBezTo>
                  <a:cubicBezTo>
                    <a:pt x="36" y="0"/>
                    <a:pt x="0" y="32"/>
                    <a:pt x="0" y="71"/>
                  </a:cubicBezTo>
                  <a:cubicBezTo>
                    <a:pt x="0" y="86"/>
                    <a:pt x="6" y="101"/>
                    <a:pt x="16" y="113"/>
                  </a:cubicBezTo>
                  <a:cubicBezTo>
                    <a:pt x="14" y="118"/>
                    <a:pt x="11" y="122"/>
                    <a:pt x="7" y="125"/>
                  </a:cubicBezTo>
                  <a:cubicBezTo>
                    <a:pt x="5" y="126"/>
                    <a:pt x="3" y="129"/>
                    <a:pt x="4" y="131"/>
                  </a:cubicBezTo>
                  <a:cubicBezTo>
                    <a:pt x="5" y="134"/>
                    <a:pt x="7" y="135"/>
                    <a:pt x="9" y="136"/>
                  </a:cubicBezTo>
                  <a:cubicBezTo>
                    <a:pt x="16" y="137"/>
                    <a:pt x="29" y="137"/>
                    <a:pt x="41" y="130"/>
                  </a:cubicBezTo>
                  <a:cubicBezTo>
                    <a:pt x="43" y="129"/>
                    <a:pt x="43" y="126"/>
                    <a:pt x="42" y="125"/>
                  </a:cubicBezTo>
                  <a:cubicBezTo>
                    <a:pt x="41" y="123"/>
                    <a:pt x="39" y="122"/>
                    <a:pt x="37" y="123"/>
                  </a:cubicBezTo>
                  <a:cubicBezTo>
                    <a:pt x="29" y="128"/>
                    <a:pt x="21" y="129"/>
                    <a:pt x="15" y="128"/>
                  </a:cubicBezTo>
                  <a:cubicBezTo>
                    <a:pt x="19" y="125"/>
                    <a:pt x="22" y="120"/>
                    <a:pt x="25" y="114"/>
                  </a:cubicBezTo>
                  <a:cubicBezTo>
                    <a:pt x="25" y="113"/>
                    <a:pt x="25" y="111"/>
                    <a:pt x="24" y="110"/>
                  </a:cubicBezTo>
                  <a:cubicBezTo>
                    <a:pt x="13" y="99"/>
                    <a:pt x="8" y="85"/>
                    <a:pt x="8" y="71"/>
                  </a:cubicBezTo>
                  <a:cubicBezTo>
                    <a:pt x="8" y="36"/>
                    <a:pt x="40" y="8"/>
                    <a:pt x="80" y="8"/>
                  </a:cubicBezTo>
                  <a:cubicBezTo>
                    <a:pt x="120" y="8"/>
                    <a:pt x="152" y="36"/>
                    <a:pt x="152" y="71"/>
                  </a:cubicBezTo>
                  <a:cubicBezTo>
                    <a:pt x="152" y="105"/>
                    <a:pt x="120" y="133"/>
                    <a:pt x="80" y="133"/>
                  </a:cubicBezTo>
                  <a:cubicBezTo>
                    <a:pt x="73" y="133"/>
                    <a:pt x="67" y="132"/>
                    <a:pt x="60" y="131"/>
                  </a:cubicBezTo>
                  <a:cubicBezTo>
                    <a:pt x="58" y="130"/>
                    <a:pt x="56" y="132"/>
                    <a:pt x="56" y="134"/>
                  </a:cubicBezTo>
                  <a:cubicBezTo>
                    <a:pt x="55" y="136"/>
                    <a:pt x="56" y="138"/>
                    <a:pt x="59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0">
              <a:extLst>
                <a:ext uri="{FF2B5EF4-FFF2-40B4-BE49-F238E27FC236}">
                  <a16:creationId xmlns="" xmlns:a16="http://schemas.microsoft.com/office/drawing/2014/main" id="{93F6DEAC-FF2D-4699-B82C-14C3B273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1001712"/>
              <a:ext cx="184150" cy="73025"/>
            </a:xfrm>
            <a:custGeom>
              <a:avLst/>
              <a:gdLst>
                <a:gd name="T0" fmla="*/ 2 w 54"/>
                <a:gd name="T1" fmla="*/ 20 h 21"/>
                <a:gd name="T2" fmla="*/ 4 w 54"/>
                <a:gd name="T3" fmla="*/ 21 h 21"/>
                <a:gd name="T4" fmla="*/ 8 w 54"/>
                <a:gd name="T5" fmla="*/ 19 h 21"/>
                <a:gd name="T6" fmla="*/ 27 w 54"/>
                <a:gd name="T7" fmla="*/ 8 h 21"/>
                <a:gd name="T8" fmla="*/ 46 w 54"/>
                <a:gd name="T9" fmla="*/ 18 h 21"/>
                <a:gd name="T10" fmla="*/ 52 w 54"/>
                <a:gd name="T11" fmla="*/ 20 h 21"/>
                <a:gd name="T12" fmla="*/ 53 w 54"/>
                <a:gd name="T13" fmla="*/ 14 h 21"/>
                <a:gd name="T14" fmla="*/ 27 w 54"/>
                <a:gd name="T15" fmla="*/ 0 h 21"/>
                <a:gd name="T16" fmla="*/ 1 w 54"/>
                <a:gd name="T17" fmla="*/ 15 h 21"/>
                <a:gd name="T18" fmla="*/ 2 w 54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1">
                  <a:moveTo>
                    <a:pt x="2" y="20"/>
                  </a:moveTo>
                  <a:cubicBezTo>
                    <a:pt x="3" y="20"/>
                    <a:pt x="4" y="21"/>
                    <a:pt x="4" y="21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11" y="12"/>
                    <a:pt x="19" y="8"/>
                    <a:pt x="27" y="8"/>
                  </a:cubicBezTo>
                  <a:cubicBezTo>
                    <a:pt x="35" y="8"/>
                    <a:pt x="43" y="12"/>
                    <a:pt x="46" y="18"/>
                  </a:cubicBezTo>
                  <a:cubicBezTo>
                    <a:pt x="47" y="20"/>
                    <a:pt x="50" y="21"/>
                    <a:pt x="52" y="20"/>
                  </a:cubicBezTo>
                  <a:cubicBezTo>
                    <a:pt x="54" y="19"/>
                    <a:pt x="54" y="16"/>
                    <a:pt x="53" y="14"/>
                  </a:cubicBezTo>
                  <a:cubicBezTo>
                    <a:pt x="48" y="6"/>
                    <a:pt x="38" y="0"/>
                    <a:pt x="27" y="0"/>
                  </a:cubicBezTo>
                  <a:cubicBezTo>
                    <a:pt x="16" y="0"/>
                    <a:pt x="6" y="6"/>
                    <a:pt x="1" y="15"/>
                  </a:cubicBezTo>
                  <a:cubicBezTo>
                    <a:pt x="0" y="17"/>
                    <a:pt x="1" y="19"/>
                    <a:pt x="2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1">
              <a:extLst>
                <a:ext uri="{FF2B5EF4-FFF2-40B4-BE49-F238E27FC236}">
                  <a16:creationId xmlns="" xmlns:a16="http://schemas.microsoft.com/office/drawing/2014/main" id="{59E19446-9202-4F7B-83BC-479AF11B7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876300"/>
              <a:ext cx="95250" cy="95250"/>
            </a:xfrm>
            <a:custGeom>
              <a:avLst/>
              <a:gdLst>
                <a:gd name="T0" fmla="*/ 2 w 28"/>
                <a:gd name="T1" fmla="*/ 26 h 28"/>
                <a:gd name="T2" fmla="*/ 5 w 28"/>
                <a:gd name="T3" fmla="*/ 28 h 28"/>
                <a:gd name="T4" fmla="*/ 7 w 28"/>
                <a:gd name="T5" fmla="*/ 28 h 28"/>
                <a:gd name="T6" fmla="*/ 26 w 28"/>
                <a:gd name="T7" fmla="*/ 17 h 28"/>
                <a:gd name="T8" fmla="*/ 28 w 28"/>
                <a:gd name="T9" fmla="*/ 13 h 28"/>
                <a:gd name="T10" fmla="*/ 25 w 28"/>
                <a:gd name="T11" fmla="*/ 10 h 28"/>
                <a:gd name="T12" fmla="*/ 6 w 28"/>
                <a:gd name="T13" fmla="*/ 1 h 28"/>
                <a:gd name="T14" fmla="*/ 1 w 28"/>
                <a:gd name="T15" fmla="*/ 3 h 28"/>
                <a:gd name="T16" fmla="*/ 3 w 28"/>
                <a:gd name="T17" fmla="*/ 9 h 28"/>
                <a:gd name="T18" fmla="*/ 15 w 28"/>
                <a:gd name="T19" fmla="*/ 14 h 28"/>
                <a:gd name="T20" fmla="*/ 3 w 28"/>
                <a:gd name="T21" fmla="*/ 21 h 28"/>
                <a:gd name="T22" fmla="*/ 2 w 28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2" y="26"/>
                  </a:moveTo>
                  <a:cubicBezTo>
                    <a:pt x="2" y="28"/>
                    <a:pt x="4" y="28"/>
                    <a:pt x="5" y="28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8" y="14"/>
                    <a:pt x="28" y="13"/>
                  </a:cubicBezTo>
                  <a:cubicBezTo>
                    <a:pt x="27" y="11"/>
                    <a:pt x="26" y="10"/>
                    <a:pt x="25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2"/>
                    <a:pt x="1" y="24"/>
                    <a:pt x="2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2">
              <a:extLst>
                <a:ext uri="{FF2B5EF4-FFF2-40B4-BE49-F238E27FC236}">
                  <a16:creationId xmlns="" xmlns:a16="http://schemas.microsoft.com/office/drawing/2014/main" id="{A464B06A-1154-4480-80EE-0F19F6CF6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876300"/>
              <a:ext cx="95250" cy="95250"/>
            </a:xfrm>
            <a:custGeom>
              <a:avLst/>
              <a:gdLst>
                <a:gd name="T0" fmla="*/ 27 w 28"/>
                <a:gd name="T1" fmla="*/ 3 h 28"/>
                <a:gd name="T2" fmla="*/ 22 w 28"/>
                <a:gd name="T3" fmla="*/ 1 h 28"/>
                <a:gd name="T4" fmla="*/ 3 w 28"/>
                <a:gd name="T5" fmla="*/ 10 h 28"/>
                <a:gd name="T6" fmla="*/ 1 w 28"/>
                <a:gd name="T7" fmla="*/ 13 h 28"/>
                <a:gd name="T8" fmla="*/ 2 w 28"/>
                <a:gd name="T9" fmla="*/ 17 h 28"/>
                <a:gd name="T10" fmla="*/ 21 w 28"/>
                <a:gd name="T11" fmla="*/ 28 h 28"/>
                <a:gd name="T12" fmla="*/ 23 w 28"/>
                <a:gd name="T13" fmla="*/ 28 h 28"/>
                <a:gd name="T14" fmla="*/ 26 w 28"/>
                <a:gd name="T15" fmla="*/ 26 h 28"/>
                <a:gd name="T16" fmla="*/ 25 w 28"/>
                <a:gd name="T17" fmla="*/ 21 h 28"/>
                <a:gd name="T18" fmla="*/ 13 w 28"/>
                <a:gd name="T19" fmla="*/ 14 h 28"/>
                <a:gd name="T20" fmla="*/ 25 w 28"/>
                <a:gd name="T21" fmla="*/ 9 h 28"/>
                <a:gd name="T22" fmla="*/ 27 w 28"/>
                <a:gd name="T2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27" y="3"/>
                  </a:moveTo>
                  <a:cubicBezTo>
                    <a:pt x="26" y="1"/>
                    <a:pt x="24" y="0"/>
                    <a:pt x="22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1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8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4"/>
                    <a:pt x="27" y="22"/>
                    <a:pt x="25" y="2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8"/>
                    <a:pt x="28" y="5"/>
                    <a:pt x="2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7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员工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— </a:t>
            </a:r>
            <a:r>
              <a:rPr lang="zh-CN" altLang="en-US" sz="2800" dirty="0" smtClean="0">
                <a:solidFill>
                  <a:schemeClr val="accent2"/>
                </a:solidFill>
              </a:rPr>
              <a:t>职责不明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418135" y="509556"/>
            <a:ext cx="2050552" cy="405307"/>
            <a:chOff x="1577682" y="1571101"/>
            <a:chExt cx="2050552" cy="405307"/>
          </a:xfrm>
        </p:grpSpPr>
        <p:sp>
          <p:nvSpPr>
            <p:cNvPr id="15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b="1" spc="300" dirty="0" smtClean="0">
                  <a:solidFill>
                    <a:schemeClr val="bg1"/>
                  </a:solidFill>
                </a:rPr>
                <a:t>中层人员</a:t>
              </a:r>
              <a:endParaRPr lang="zh-CN" altLang="zh-CN" sz="16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Subtitle 2"/>
          <p:cNvSpPr txBox="1">
            <a:spLocks/>
          </p:cNvSpPr>
          <p:nvPr/>
        </p:nvSpPr>
        <p:spPr>
          <a:xfrm>
            <a:off x="3036988" y="1744102"/>
            <a:ext cx="6402413" cy="89156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accent1"/>
                </a:solidFill>
                <a:latin typeface="+mn-ea"/>
              </a:rPr>
              <a:t>1.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</a:rPr>
              <a:t>中层</a:t>
            </a:r>
            <a:r>
              <a:rPr lang="zh-CN" altLang="en-US" sz="1800" dirty="0">
                <a:solidFill>
                  <a:schemeClr val="accent1"/>
                </a:solidFill>
                <a:latin typeface="+mn-ea"/>
              </a:rPr>
              <a:t>人员：总监级别人员</a:t>
            </a:r>
          </a:p>
          <a:p>
            <a:pPr lvl="0" algn="l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一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个公司、一个组织，中层是最重要的。因为你们是承上启下的环节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。</a:t>
            </a:r>
            <a:endParaRPr lang="en-US" altLang="zh-CN" sz="1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25" y="1777779"/>
            <a:ext cx="864229" cy="739143"/>
          </a:xfrm>
          <a:prstGeom prst="rect">
            <a:avLst/>
          </a:prstGeom>
        </p:spPr>
      </p:pic>
      <p:sp>
        <p:nvSpPr>
          <p:cNvPr id="35" name="Freeform 2112"/>
          <p:cNvSpPr>
            <a:spLocks noEditPoints="1"/>
          </p:cNvSpPr>
          <p:nvPr/>
        </p:nvSpPr>
        <p:spPr bwMode="auto">
          <a:xfrm>
            <a:off x="8663257" y="3408749"/>
            <a:ext cx="454025" cy="550863"/>
          </a:xfrm>
          <a:custGeom>
            <a:avLst/>
            <a:gdLst>
              <a:gd name="T0" fmla="*/ 123 w 133"/>
              <a:gd name="T1" fmla="*/ 155 h 160"/>
              <a:gd name="T2" fmla="*/ 109 w 133"/>
              <a:gd name="T3" fmla="*/ 144 h 160"/>
              <a:gd name="T4" fmla="*/ 100 w 133"/>
              <a:gd name="T5" fmla="*/ 99 h 160"/>
              <a:gd name="T6" fmla="*/ 100 w 133"/>
              <a:gd name="T7" fmla="*/ 61 h 160"/>
              <a:gd name="T8" fmla="*/ 109 w 133"/>
              <a:gd name="T9" fmla="*/ 16 h 160"/>
              <a:gd name="T10" fmla="*/ 123 w 133"/>
              <a:gd name="T11" fmla="*/ 5 h 160"/>
              <a:gd name="T12" fmla="*/ 133 w 133"/>
              <a:gd name="T13" fmla="*/ 3 h 160"/>
              <a:gd name="T14" fmla="*/ 123 w 133"/>
              <a:gd name="T15" fmla="*/ 0 h 160"/>
              <a:gd name="T16" fmla="*/ 13 w 133"/>
              <a:gd name="T17" fmla="*/ 0 h 160"/>
              <a:gd name="T18" fmla="*/ 3 w 133"/>
              <a:gd name="T19" fmla="*/ 0 h 160"/>
              <a:gd name="T20" fmla="*/ 3 w 133"/>
              <a:gd name="T21" fmla="*/ 5 h 160"/>
              <a:gd name="T22" fmla="*/ 11 w 133"/>
              <a:gd name="T23" fmla="*/ 16 h 160"/>
              <a:gd name="T24" fmla="*/ 24 w 133"/>
              <a:gd name="T25" fmla="*/ 43 h 160"/>
              <a:gd name="T26" fmla="*/ 62 w 133"/>
              <a:gd name="T27" fmla="*/ 80 h 160"/>
              <a:gd name="T28" fmla="*/ 24 w 133"/>
              <a:gd name="T29" fmla="*/ 117 h 160"/>
              <a:gd name="T30" fmla="*/ 11 w 133"/>
              <a:gd name="T31" fmla="*/ 144 h 160"/>
              <a:gd name="T32" fmla="*/ 3 w 133"/>
              <a:gd name="T33" fmla="*/ 155 h 160"/>
              <a:gd name="T34" fmla="*/ 3 w 133"/>
              <a:gd name="T35" fmla="*/ 160 h 160"/>
              <a:gd name="T36" fmla="*/ 13 w 133"/>
              <a:gd name="T37" fmla="*/ 160 h 160"/>
              <a:gd name="T38" fmla="*/ 123 w 133"/>
              <a:gd name="T39" fmla="*/ 160 h 160"/>
              <a:gd name="T40" fmla="*/ 133 w 133"/>
              <a:gd name="T41" fmla="*/ 157 h 160"/>
              <a:gd name="T42" fmla="*/ 16 w 133"/>
              <a:gd name="T43" fmla="*/ 11 h 160"/>
              <a:gd name="T44" fmla="*/ 117 w 133"/>
              <a:gd name="T45" fmla="*/ 5 h 160"/>
              <a:gd name="T46" fmla="*/ 109 w 133"/>
              <a:gd name="T47" fmla="*/ 11 h 160"/>
              <a:gd name="T48" fmla="*/ 16 w 133"/>
              <a:gd name="T49" fmla="*/ 11 h 160"/>
              <a:gd name="T50" fmla="*/ 29 w 133"/>
              <a:gd name="T51" fmla="*/ 43 h 160"/>
              <a:gd name="T52" fmla="*/ 104 w 133"/>
              <a:gd name="T53" fmla="*/ 16 h 160"/>
              <a:gd name="T54" fmla="*/ 97 w 133"/>
              <a:gd name="T55" fmla="*/ 57 h 160"/>
              <a:gd name="T56" fmla="*/ 37 w 133"/>
              <a:gd name="T57" fmla="*/ 57 h 160"/>
              <a:gd name="T58" fmla="*/ 37 w 133"/>
              <a:gd name="T59" fmla="*/ 103 h 160"/>
              <a:gd name="T60" fmla="*/ 97 w 133"/>
              <a:gd name="T61" fmla="*/ 103 h 160"/>
              <a:gd name="T62" fmla="*/ 104 w 133"/>
              <a:gd name="T63" fmla="*/ 144 h 160"/>
              <a:gd name="T64" fmla="*/ 29 w 133"/>
              <a:gd name="T65" fmla="*/ 117 h 160"/>
              <a:gd name="T66" fmla="*/ 24 w 133"/>
              <a:gd name="T67" fmla="*/ 149 h 160"/>
              <a:gd name="T68" fmla="*/ 117 w 133"/>
              <a:gd name="T69" fmla="*/ 149 h 160"/>
              <a:gd name="T70" fmla="*/ 16 w 133"/>
              <a:gd name="T71" fmla="*/ 155 h 160"/>
              <a:gd name="T72" fmla="*/ 55 w 133"/>
              <a:gd name="T73" fmla="*/ 56 h 160"/>
              <a:gd name="T74" fmla="*/ 53 w 133"/>
              <a:gd name="T75" fmla="*/ 61 h 160"/>
              <a:gd name="T76" fmla="*/ 39 w 133"/>
              <a:gd name="T77" fmla="*/ 52 h 160"/>
              <a:gd name="T78" fmla="*/ 35 w 133"/>
              <a:gd name="T79" fmla="*/ 37 h 160"/>
              <a:gd name="T80" fmla="*/ 40 w 133"/>
              <a:gd name="T81" fmla="*/ 37 h 160"/>
              <a:gd name="T82" fmla="*/ 42 w 133"/>
              <a:gd name="T83" fmla="*/ 48 h 160"/>
              <a:gd name="T84" fmla="*/ 99 w 133"/>
              <a:gd name="T85" fmla="*/ 119 h 160"/>
              <a:gd name="T86" fmla="*/ 96 w 133"/>
              <a:gd name="T87" fmla="*/ 128 h 160"/>
              <a:gd name="T88" fmla="*/ 93 w 133"/>
              <a:gd name="T89" fmla="*/ 119 h 160"/>
              <a:gd name="T90" fmla="*/ 79 w 133"/>
              <a:gd name="T91" fmla="*/ 106 h 160"/>
              <a:gd name="T92" fmla="*/ 81 w 133"/>
              <a:gd name="T93" fmla="*/ 102 h 160"/>
              <a:gd name="T94" fmla="*/ 99 w 133"/>
              <a:gd name="T95" fmla="*/ 1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" h="160">
                <a:moveTo>
                  <a:pt x="131" y="155"/>
                </a:moveTo>
                <a:cubicBezTo>
                  <a:pt x="123" y="155"/>
                  <a:pt x="123" y="155"/>
                  <a:pt x="123" y="15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0"/>
                  <a:pt x="106" y="103"/>
                  <a:pt x="100" y="99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6" y="57"/>
                  <a:pt x="109" y="50"/>
                  <a:pt x="109" y="43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5"/>
                  <a:pt x="123" y="5"/>
                  <a:pt x="123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2" y="5"/>
                  <a:pt x="133" y="4"/>
                  <a:pt x="133" y="3"/>
                </a:cubicBezTo>
                <a:cubicBezTo>
                  <a:pt x="133" y="1"/>
                  <a:pt x="132" y="0"/>
                  <a:pt x="13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16"/>
                  <a:pt x="11" y="16"/>
                  <a:pt x="1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50"/>
                  <a:pt x="28" y="57"/>
                  <a:pt x="34" y="61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99"/>
                  <a:pt x="34" y="99"/>
                  <a:pt x="34" y="99"/>
                </a:cubicBezTo>
                <a:cubicBezTo>
                  <a:pt x="28" y="103"/>
                  <a:pt x="24" y="110"/>
                  <a:pt x="24" y="117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5"/>
                  <a:pt x="0" y="156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2" y="160"/>
                  <a:pt x="133" y="159"/>
                  <a:pt x="133" y="157"/>
                </a:cubicBezTo>
                <a:cubicBezTo>
                  <a:pt x="133" y="156"/>
                  <a:pt x="132" y="155"/>
                  <a:pt x="131" y="155"/>
                </a:cubicBezTo>
                <a:close/>
                <a:moveTo>
                  <a:pt x="16" y="11"/>
                </a:moveTo>
                <a:cubicBezTo>
                  <a:pt x="16" y="5"/>
                  <a:pt x="16" y="5"/>
                  <a:pt x="16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24" y="11"/>
                  <a:pt x="24" y="11"/>
                  <a:pt x="24" y="11"/>
                </a:cubicBezTo>
                <a:lnTo>
                  <a:pt x="16" y="11"/>
                </a:lnTo>
                <a:close/>
                <a:moveTo>
                  <a:pt x="37" y="57"/>
                </a:moveTo>
                <a:cubicBezTo>
                  <a:pt x="32" y="54"/>
                  <a:pt x="29" y="49"/>
                  <a:pt x="29" y="43"/>
                </a:cubicBezTo>
                <a:cubicBezTo>
                  <a:pt x="29" y="16"/>
                  <a:pt x="29" y="16"/>
                  <a:pt x="29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9"/>
                  <a:pt x="101" y="54"/>
                  <a:pt x="97" y="57"/>
                </a:cubicBezTo>
                <a:cubicBezTo>
                  <a:pt x="67" y="77"/>
                  <a:pt x="67" y="77"/>
                  <a:pt x="67" y="77"/>
                </a:cubicBezTo>
                <a:lnTo>
                  <a:pt x="37" y="57"/>
                </a:lnTo>
                <a:close/>
                <a:moveTo>
                  <a:pt x="29" y="117"/>
                </a:moveTo>
                <a:cubicBezTo>
                  <a:pt x="29" y="111"/>
                  <a:pt x="32" y="106"/>
                  <a:pt x="3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1" y="106"/>
                  <a:pt x="104" y="111"/>
                  <a:pt x="104" y="117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9" y="144"/>
                  <a:pt x="29" y="144"/>
                  <a:pt x="29" y="144"/>
                </a:cubicBezTo>
                <a:lnTo>
                  <a:pt x="29" y="117"/>
                </a:lnTo>
                <a:close/>
                <a:moveTo>
                  <a:pt x="16" y="149"/>
                </a:moveTo>
                <a:cubicBezTo>
                  <a:pt x="24" y="149"/>
                  <a:pt x="24" y="149"/>
                  <a:pt x="24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6" y="155"/>
                  <a:pt x="16" y="155"/>
                  <a:pt x="16" y="155"/>
                </a:cubicBezTo>
                <a:lnTo>
                  <a:pt x="16" y="149"/>
                </a:lnTo>
                <a:close/>
                <a:moveTo>
                  <a:pt x="55" y="56"/>
                </a:moveTo>
                <a:cubicBezTo>
                  <a:pt x="56" y="57"/>
                  <a:pt x="56" y="59"/>
                  <a:pt x="56" y="60"/>
                </a:cubicBezTo>
                <a:cubicBezTo>
                  <a:pt x="55" y="61"/>
                  <a:pt x="54" y="61"/>
                  <a:pt x="53" y="61"/>
                </a:cubicBezTo>
                <a:cubicBezTo>
                  <a:pt x="53" y="61"/>
                  <a:pt x="52" y="61"/>
                  <a:pt x="52" y="61"/>
                </a:cubicBezTo>
                <a:cubicBezTo>
                  <a:pt x="39" y="52"/>
                  <a:pt x="39" y="52"/>
                  <a:pt x="39" y="52"/>
                </a:cubicBezTo>
                <a:cubicBezTo>
                  <a:pt x="36" y="50"/>
                  <a:pt x="35" y="47"/>
                  <a:pt x="35" y="43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6" y="35"/>
                  <a:pt x="37" y="35"/>
                </a:cubicBezTo>
                <a:cubicBezTo>
                  <a:pt x="39" y="35"/>
                  <a:pt x="40" y="36"/>
                  <a:pt x="40" y="37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5"/>
                  <a:pt x="41" y="47"/>
                  <a:pt x="42" y="48"/>
                </a:cubicBezTo>
                <a:lnTo>
                  <a:pt x="55" y="56"/>
                </a:lnTo>
                <a:close/>
                <a:moveTo>
                  <a:pt x="99" y="119"/>
                </a:moveTo>
                <a:cubicBezTo>
                  <a:pt x="99" y="125"/>
                  <a:pt x="99" y="125"/>
                  <a:pt x="99" y="125"/>
                </a:cubicBezTo>
                <a:cubicBezTo>
                  <a:pt x="99" y="126"/>
                  <a:pt x="97" y="128"/>
                  <a:pt x="96" y="128"/>
                </a:cubicBezTo>
                <a:cubicBezTo>
                  <a:pt x="95" y="128"/>
                  <a:pt x="93" y="126"/>
                  <a:pt x="93" y="125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7"/>
                  <a:pt x="92" y="115"/>
                  <a:pt x="91" y="114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7" y="105"/>
                  <a:pt x="77" y="104"/>
                  <a:pt x="78" y="103"/>
                </a:cubicBezTo>
                <a:cubicBezTo>
                  <a:pt x="79" y="101"/>
                  <a:pt x="80" y="101"/>
                  <a:pt x="81" y="102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7" y="112"/>
                  <a:pt x="99" y="115"/>
                  <a:pt x="99" y="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29"/>
          <p:cNvSpPr/>
          <p:nvPr/>
        </p:nvSpPr>
        <p:spPr>
          <a:xfrm>
            <a:off x="4159560" y="4152386"/>
            <a:ext cx="530912" cy="5309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0"/>
          <p:cNvSpPr/>
          <p:nvPr/>
        </p:nvSpPr>
        <p:spPr>
          <a:xfrm>
            <a:off x="4239076" y="4231900"/>
            <a:ext cx="371880" cy="37187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2020443" y="4870556"/>
            <a:ext cx="2036470" cy="3059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r>
              <a:rPr lang="zh-CN" altLang="en-US" sz="1400" b="1" spc="0" dirty="0" smtClean="0">
                <a:latin typeface="Open Sans" charset="0"/>
                <a:ea typeface="Open Sans" charset="0"/>
                <a:cs typeface="Open Sans" charset="0"/>
              </a:rPr>
              <a:t>理解</a:t>
            </a:r>
            <a:endParaRPr lang="en-US" sz="1400" b="1" spc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1666074" y="5223377"/>
            <a:ext cx="125245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你们需要深度理解公司要做的目标。</a:t>
            </a:r>
          </a:p>
        </p:txBody>
      </p:sp>
      <p:cxnSp>
        <p:nvCxnSpPr>
          <p:cNvPr id="41" name="Straight Connector 33"/>
          <p:cNvCxnSpPr/>
          <p:nvPr/>
        </p:nvCxnSpPr>
        <p:spPr>
          <a:xfrm>
            <a:off x="2144274" y="4409080"/>
            <a:ext cx="6675607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34"/>
          <p:cNvSpPr/>
          <p:nvPr/>
        </p:nvSpPr>
        <p:spPr>
          <a:xfrm>
            <a:off x="2125998" y="4366876"/>
            <a:ext cx="101919" cy="10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4223980" y="4870556"/>
            <a:ext cx="2036470" cy="3059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r>
              <a:rPr lang="zh-CN" altLang="en-US" sz="1400" b="1" spc="0" dirty="0" smtClean="0">
                <a:latin typeface="Open Sans" charset="0"/>
                <a:ea typeface="Open Sans" charset="0"/>
                <a:cs typeface="Open Sans" charset="0"/>
              </a:rPr>
              <a:t>解决方案</a:t>
            </a:r>
            <a:endParaRPr lang="en-US" sz="1400" b="1" spc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TextBox 36"/>
          <p:cNvSpPr txBox="1"/>
          <p:nvPr/>
        </p:nvSpPr>
        <p:spPr>
          <a:xfrm>
            <a:off x="3825349" y="5223377"/>
            <a:ext cx="14972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然后根据目标设计出一套可执行、且节奏得当的方案</a:t>
            </a:r>
          </a:p>
        </p:txBody>
      </p:sp>
      <p:sp>
        <p:nvSpPr>
          <p:cNvPr id="45" name="Oval 37"/>
          <p:cNvSpPr/>
          <p:nvPr/>
        </p:nvSpPr>
        <p:spPr>
          <a:xfrm>
            <a:off x="4323018" y="4315840"/>
            <a:ext cx="203996" cy="20399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3"/>
          <p:cNvSpPr txBox="1">
            <a:spLocks/>
          </p:cNvSpPr>
          <p:nvPr/>
        </p:nvSpPr>
        <p:spPr>
          <a:xfrm>
            <a:off x="6412715" y="4870556"/>
            <a:ext cx="2036470" cy="3059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r>
              <a:rPr lang="zh-CN" altLang="en-US" sz="1400" b="1" spc="0" dirty="0" smtClean="0">
                <a:latin typeface="Open Sans" charset="0"/>
                <a:ea typeface="Open Sans" charset="0"/>
                <a:cs typeface="Open Sans" charset="0"/>
              </a:rPr>
              <a:t>传达</a:t>
            </a:r>
            <a:endParaRPr lang="en-US" sz="1400" b="1" spc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7" name="TextBox 39"/>
          <p:cNvSpPr txBox="1"/>
          <p:nvPr/>
        </p:nvSpPr>
        <p:spPr>
          <a:xfrm>
            <a:off x="5889225" y="5223377"/>
            <a:ext cx="157947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接着把这个方案结构化的表达给公司的每一位同事，确保每个人清楚这个方案。</a:t>
            </a:r>
          </a:p>
        </p:txBody>
      </p:sp>
      <p:sp>
        <p:nvSpPr>
          <p:cNvPr id="48" name="Oval 40"/>
          <p:cNvSpPr/>
          <p:nvPr/>
        </p:nvSpPr>
        <p:spPr>
          <a:xfrm>
            <a:off x="6525073" y="4366876"/>
            <a:ext cx="101919" cy="10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8699420" y="4870556"/>
            <a:ext cx="2036470" cy="3059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r>
              <a:rPr lang="zh-CN" altLang="en-US" sz="1400" b="1" spc="0" dirty="0" smtClean="0">
                <a:latin typeface="Open Sans" charset="0"/>
                <a:ea typeface="Open Sans" charset="0"/>
                <a:cs typeface="Open Sans" charset="0"/>
              </a:rPr>
              <a:t>完成</a:t>
            </a:r>
            <a:endParaRPr lang="en-US" sz="1400" b="1" spc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TextBox 42"/>
          <p:cNvSpPr txBox="1"/>
          <p:nvPr/>
        </p:nvSpPr>
        <p:spPr>
          <a:xfrm>
            <a:off x="8270024" y="5223377"/>
            <a:ext cx="152206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最后盯着大家完美的执行完毕，确保完成目标。</a:t>
            </a:r>
          </a:p>
        </p:txBody>
      </p:sp>
      <p:sp>
        <p:nvSpPr>
          <p:cNvPr id="51" name="Oval 43"/>
          <p:cNvSpPr/>
          <p:nvPr/>
        </p:nvSpPr>
        <p:spPr>
          <a:xfrm>
            <a:off x="8819881" y="4366876"/>
            <a:ext cx="101919" cy="10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2156"/>
          <p:cNvSpPr>
            <a:spLocks noEditPoints="1"/>
          </p:cNvSpPr>
          <p:nvPr/>
        </p:nvSpPr>
        <p:spPr bwMode="auto">
          <a:xfrm>
            <a:off x="6302982" y="3500030"/>
            <a:ext cx="546100" cy="368300"/>
          </a:xfrm>
          <a:custGeom>
            <a:avLst/>
            <a:gdLst>
              <a:gd name="T0" fmla="*/ 101 w 160"/>
              <a:gd name="T1" fmla="*/ 14 h 107"/>
              <a:gd name="T2" fmla="*/ 0 w 160"/>
              <a:gd name="T3" fmla="*/ 41 h 107"/>
              <a:gd name="T4" fmla="*/ 19 w 160"/>
              <a:gd name="T5" fmla="*/ 67 h 107"/>
              <a:gd name="T6" fmla="*/ 28 w 160"/>
              <a:gd name="T7" fmla="*/ 83 h 107"/>
              <a:gd name="T8" fmla="*/ 61 w 160"/>
              <a:gd name="T9" fmla="*/ 93 h 107"/>
              <a:gd name="T10" fmla="*/ 101 w 160"/>
              <a:gd name="T11" fmla="*/ 93 h 107"/>
              <a:gd name="T12" fmla="*/ 123 w 160"/>
              <a:gd name="T13" fmla="*/ 96 h 107"/>
              <a:gd name="T14" fmla="*/ 65 w 160"/>
              <a:gd name="T15" fmla="*/ 85 h 107"/>
              <a:gd name="T16" fmla="*/ 27 w 160"/>
              <a:gd name="T17" fmla="*/ 73 h 107"/>
              <a:gd name="T18" fmla="*/ 65 w 160"/>
              <a:gd name="T19" fmla="*/ 85 h 107"/>
              <a:gd name="T20" fmla="*/ 5 w 160"/>
              <a:gd name="T21" fmla="*/ 65 h 107"/>
              <a:gd name="T22" fmla="*/ 13 w 160"/>
              <a:gd name="T23" fmla="*/ 41 h 107"/>
              <a:gd name="T24" fmla="*/ 19 w 160"/>
              <a:gd name="T25" fmla="*/ 61 h 107"/>
              <a:gd name="T26" fmla="*/ 101 w 160"/>
              <a:gd name="T27" fmla="*/ 87 h 107"/>
              <a:gd name="T28" fmla="*/ 112 w 160"/>
              <a:gd name="T29" fmla="*/ 101 h 107"/>
              <a:gd name="T30" fmla="*/ 107 w 160"/>
              <a:gd name="T31" fmla="*/ 12 h 107"/>
              <a:gd name="T32" fmla="*/ 117 w 160"/>
              <a:gd name="T33" fmla="*/ 11 h 107"/>
              <a:gd name="T34" fmla="*/ 147 w 160"/>
              <a:gd name="T35" fmla="*/ 56 h 107"/>
              <a:gd name="T36" fmla="*/ 144 w 160"/>
              <a:gd name="T37" fmla="*/ 51 h 107"/>
              <a:gd name="T38" fmla="*/ 131 w 160"/>
              <a:gd name="T39" fmla="*/ 53 h 107"/>
              <a:gd name="T40" fmla="*/ 139 w 160"/>
              <a:gd name="T41" fmla="*/ 53 h 107"/>
              <a:gd name="T42" fmla="*/ 131 w 160"/>
              <a:gd name="T43" fmla="*/ 53 h 107"/>
              <a:gd name="T44" fmla="*/ 155 w 160"/>
              <a:gd name="T45" fmla="*/ 56 h 107"/>
              <a:gd name="T46" fmla="*/ 157 w 160"/>
              <a:gd name="T47" fmla="*/ 51 h 107"/>
              <a:gd name="T48" fmla="*/ 139 w 160"/>
              <a:gd name="T49" fmla="*/ 13 h 107"/>
              <a:gd name="T50" fmla="*/ 145 w 160"/>
              <a:gd name="T51" fmla="*/ 15 h 107"/>
              <a:gd name="T52" fmla="*/ 139 w 160"/>
              <a:gd name="T53" fmla="*/ 17 h 107"/>
              <a:gd name="T54" fmla="*/ 148 w 160"/>
              <a:gd name="T55" fmla="*/ 3 h 107"/>
              <a:gd name="T56" fmla="*/ 150 w 160"/>
              <a:gd name="T57" fmla="*/ 9 h 107"/>
              <a:gd name="T58" fmla="*/ 131 w 160"/>
              <a:gd name="T59" fmla="*/ 24 h 107"/>
              <a:gd name="T60" fmla="*/ 137 w 160"/>
              <a:gd name="T61" fmla="*/ 19 h 107"/>
              <a:gd name="T62" fmla="*/ 133 w 160"/>
              <a:gd name="T63" fmla="*/ 25 h 107"/>
              <a:gd name="T64" fmla="*/ 137 w 160"/>
              <a:gd name="T65" fmla="*/ 40 h 107"/>
              <a:gd name="T66" fmla="*/ 131 w 160"/>
              <a:gd name="T67" fmla="*/ 39 h 107"/>
              <a:gd name="T68" fmla="*/ 138 w 160"/>
              <a:gd name="T69" fmla="*/ 37 h 107"/>
              <a:gd name="T70" fmla="*/ 145 w 160"/>
              <a:gd name="T71" fmla="*/ 32 h 107"/>
              <a:gd name="T72" fmla="*/ 144 w 160"/>
              <a:gd name="T73" fmla="*/ 37 h 107"/>
              <a:gd name="T74" fmla="*/ 153 w 160"/>
              <a:gd name="T75" fmla="*/ 29 h 107"/>
              <a:gd name="T76" fmla="*/ 157 w 160"/>
              <a:gd name="T77" fmla="*/ 33 h 107"/>
              <a:gd name="T78" fmla="*/ 151 w 160"/>
              <a:gd name="T79" fmla="*/ 32 h 107"/>
              <a:gd name="T80" fmla="*/ 152 w 160"/>
              <a:gd name="T81" fmla="*/ 103 h 107"/>
              <a:gd name="T82" fmla="*/ 147 w 160"/>
              <a:gd name="T83" fmla="*/ 101 h 107"/>
              <a:gd name="T84" fmla="*/ 152 w 160"/>
              <a:gd name="T85" fmla="*/ 99 h 107"/>
              <a:gd name="T86" fmla="*/ 143 w 160"/>
              <a:gd name="T87" fmla="*/ 96 h 107"/>
              <a:gd name="T88" fmla="*/ 139 w 160"/>
              <a:gd name="T89" fmla="*/ 90 h 107"/>
              <a:gd name="T90" fmla="*/ 137 w 160"/>
              <a:gd name="T91" fmla="*/ 84 h 107"/>
              <a:gd name="T92" fmla="*/ 133 w 160"/>
              <a:gd name="T93" fmla="*/ 88 h 107"/>
              <a:gd name="T94" fmla="*/ 135 w 160"/>
              <a:gd name="T95" fmla="*/ 82 h 107"/>
              <a:gd name="T96" fmla="*/ 144 w 160"/>
              <a:gd name="T97" fmla="*/ 69 h 107"/>
              <a:gd name="T98" fmla="*/ 146 w 160"/>
              <a:gd name="T99" fmla="*/ 75 h 107"/>
              <a:gd name="T100" fmla="*/ 141 w 160"/>
              <a:gd name="T101" fmla="*/ 71 h 107"/>
              <a:gd name="T102" fmla="*/ 135 w 160"/>
              <a:gd name="T103" fmla="*/ 72 h 107"/>
              <a:gd name="T104" fmla="*/ 134 w 160"/>
              <a:gd name="T105" fmla="*/ 66 h 107"/>
              <a:gd name="T106" fmla="*/ 159 w 160"/>
              <a:gd name="T107" fmla="*/ 77 h 107"/>
              <a:gd name="T108" fmla="*/ 153 w 160"/>
              <a:gd name="T109" fmla="*/ 78 h 107"/>
              <a:gd name="T110" fmla="*/ 157 w 160"/>
              <a:gd name="T111" fmla="*/ 7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07">
                <a:moveTo>
                  <a:pt x="112" y="0"/>
                </a:moveTo>
                <a:cubicBezTo>
                  <a:pt x="106" y="0"/>
                  <a:pt x="101" y="5"/>
                  <a:pt x="101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6"/>
                  <a:pt x="14" y="32"/>
                  <a:pt x="9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0"/>
                  <a:pt x="4" y="75"/>
                  <a:pt x="9" y="75"/>
                </a:cubicBezTo>
                <a:cubicBezTo>
                  <a:pt x="14" y="75"/>
                  <a:pt x="18" y="71"/>
                  <a:pt x="19" y="67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9"/>
                  <a:pt x="23" y="70"/>
                  <a:pt x="22" y="72"/>
                </a:cubicBezTo>
                <a:cubicBezTo>
                  <a:pt x="21" y="76"/>
                  <a:pt x="23" y="81"/>
                  <a:pt x="28" y="8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3"/>
                  <a:pt x="60" y="93"/>
                  <a:pt x="61" y="93"/>
                </a:cubicBezTo>
                <a:cubicBezTo>
                  <a:pt x="65" y="93"/>
                  <a:pt x="69" y="91"/>
                  <a:pt x="70" y="87"/>
                </a:cubicBezTo>
                <a:cubicBezTo>
                  <a:pt x="70" y="86"/>
                  <a:pt x="71" y="84"/>
                  <a:pt x="70" y="8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102"/>
                  <a:pt x="106" y="107"/>
                  <a:pt x="112" y="107"/>
                </a:cubicBezTo>
                <a:cubicBezTo>
                  <a:pt x="118" y="107"/>
                  <a:pt x="123" y="102"/>
                  <a:pt x="123" y="96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5"/>
                  <a:pt x="118" y="0"/>
                  <a:pt x="112" y="0"/>
                </a:cubicBezTo>
                <a:close/>
                <a:moveTo>
                  <a:pt x="65" y="85"/>
                </a:moveTo>
                <a:cubicBezTo>
                  <a:pt x="64" y="87"/>
                  <a:pt x="62" y="88"/>
                  <a:pt x="60" y="88"/>
                </a:cubicBezTo>
                <a:cubicBezTo>
                  <a:pt x="30" y="78"/>
                  <a:pt x="30" y="78"/>
                  <a:pt x="30" y="78"/>
                </a:cubicBezTo>
                <a:cubicBezTo>
                  <a:pt x="28" y="77"/>
                  <a:pt x="27" y="75"/>
                  <a:pt x="27" y="73"/>
                </a:cubicBezTo>
                <a:cubicBezTo>
                  <a:pt x="28" y="71"/>
                  <a:pt x="30" y="70"/>
                  <a:pt x="32" y="7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6" y="83"/>
                  <a:pt x="65" y="85"/>
                </a:cubicBezTo>
                <a:close/>
                <a:moveTo>
                  <a:pt x="13" y="65"/>
                </a:moveTo>
                <a:cubicBezTo>
                  <a:pt x="13" y="68"/>
                  <a:pt x="12" y="69"/>
                  <a:pt x="9" y="69"/>
                </a:cubicBezTo>
                <a:cubicBezTo>
                  <a:pt x="7" y="69"/>
                  <a:pt x="5" y="68"/>
                  <a:pt x="5" y="65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9"/>
                  <a:pt x="7" y="37"/>
                  <a:pt x="9" y="37"/>
                </a:cubicBezTo>
                <a:cubicBezTo>
                  <a:pt x="12" y="37"/>
                  <a:pt x="13" y="39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65"/>
                  <a:pt x="13" y="65"/>
                  <a:pt x="13" y="65"/>
                </a:cubicBezTo>
                <a:close/>
                <a:moveTo>
                  <a:pt x="19" y="61"/>
                </a:moveTo>
                <a:cubicBezTo>
                  <a:pt x="19" y="46"/>
                  <a:pt x="19" y="46"/>
                  <a:pt x="19" y="46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87"/>
                  <a:pt x="101" y="87"/>
                  <a:pt x="101" y="87"/>
                </a:cubicBezTo>
                <a:lnTo>
                  <a:pt x="19" y="61"/>
                </a:lnTo>
                <a:close/>
                <a:moveTo>
                  <a:pt x="117" y="96"/>
                </a:moveTo>
                <a:cubicBezTo>
                  <a:pt x="117" y="99"/>
                  <a:pt x="115" y="101"/>
                  <a:pt x="112" y="101"/>
                </a:cubicBezTo>
                <a:cubicBezTo>
                  <a:pt x="109" y="101"/>
                  <a:pt x="107" y="99"/>
                  <a:pt x="107" y="96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8"/>
                  <a:pt x="109" y="5"/>
                  <a:pt x="112" y="5"/>
                </a:cubicBezTo>
                <a:cubicBezTo>
                  <a:pt x="115" y="5"/>
                  <a:pt x="117" y="8"/>
                  <a:pt x="117" y="11"/>
                </a:cubicBezTo>
                <a:lnTo>
                  <a:pt x="117" y="96"/>
                </a:lnTo>
                <a:close/>
                <a:moveTo>
                  <a:pt x="149" y="53"/>
                </a:moveTo>
                <a:cubicBezTo>
                  <a:pt x="149" y="55"/>
                  <a:pt x="148" y="56"/>
                  <a:pt x="147" y="56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3" y="56"/>
                  <a:pt x="141" y="55"/>
                  <a:pt x="141" y="53"/>
                </a:cubicBezTo>
                <a:cubicBezTo>
                  <a:pt x="141" y="52"/>
                  <a:pt x="143" y="51"/>
                  <a:pt x="144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8" y="51"/>
                  <a:pt x="149" y="52"/>
                  <a:pt x="149" y="53"/>
                </a:cubicBezTo>
                <a:close/>
                <a:moveTo>
                  <a:pt x="131" y="53"/>
                </a:moveTo>
                <a:cubicBezTo>
                  <a:pt x="131" y="52"/>
                  <a:pt x="132" y="51"/>
                  <a:pt x="133" y="51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7" y="51"/>
                  <a:pt x="139" y="52"/>
                  <a:pt x="139" y="53"/>
                </a:cubicBezTo>
                <a:cubicBezTo>
                  <a:pt x="139" y="55"/>
                  <a:pt x="137" y="56"/>
                  <a:pt x="136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6"/>
                  <a:pt x="131" y="55"/>
                  <a:pt x="131" y="53"/>
                </a:cubicBezTo>
                <a:close/>
                <a:moveTo>
                  <a:pt x="160" y="53"/>
                </a:moveTo>
                <a:cubicBezTo>
                  <a:pt x="160" y="55"/>
                  <a:pt x="159" y="56"/>
                  <a:pt x="157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3" y="56"/>
                  <a:pt x="152" y="55"/>
                  <a:pt x="152" y="53"/>
                </a:cubicBezTo>
                <a:cubicBezTo>
                  <a:pt x="152" y="52"/>
                  <a:pt x="153" y="51"/>
                  <a:pt x="155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9" y="51"/>
                  <a:pt x="160" y="52"/>
                  <a:pt x="160" y="53"/>
                </a:cubicBezTo>
                <a:close/>
                <a:moveTo>
                  <a:pt x="139" y="17"/>
                </a:moveTo>
                <a:cubicBezTo>
                  <a:pt x="138" y="16"/>
                  <a:pt x="138" y="14"/>
                  <a:pt x="139" y="13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2" y="10"/>
                  <a:pt x="144" y="10"/>
                  <a:pt x="145" y="11"/>
                </a:cubicBezTo>
                <a:cubicBezTo>
                  <a:pt x="146" y="12"/>
                  <a:pt x="146" y="14"/>
                  <a:pt x="145" y="1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2" y="17"/>
                  <a:pt x="142" y="17"/>
                  <a:pt x="141" y="17"/>
                </a:cubicBezTo>
                <a:cubicBezTo>
                  <a:pt x="140" y="17"/>
                  <a:pt x="140" y="17"/>
                  <a:pt x="139" y="17"/>
                </a:cubicBezTo>
                <a:close/>
                <a:moveTo>
                  <a:pt x="147" y="9"/>
                </a:moveTo>
                <a:cubicBezTo>
                  <a:pt x="145" y="8"/>
                  <a:pt x="145" y="6"/>
                  <a:pt x="147" y="5"/>
                </a:cubicBezTo>
                <a:cubicBezTo>
                  <a:pt x="148" y="3"/>
                  <a:pt x="148" y="3"/>
                  <a:pt x="148" y="3"/>
                </a:cubicBezTo>
                <a:cubicBezTo>
                  <a:pt x="149" y="2"/>
                  <a:pt x="151" y="2"/>
                  <a:pt x="152" y="3"/>
                </a:cubicBezTo>
                <a:cubicBezTo>
                  <a:pt x="153" y="4"/>
                  <a:pt x="153" y="6"/>
                  <a:pt x="152" y="7"/>
                </a:cubicBezTo>
                <a:cubicBezTo>
                  <a:pt x="150" y="9"/>
                  <a:pt x="150" y="9"/>
                  <a:pt x="150" y="9"/>
                </a:cubicBezTo>
                <a:cubicBezTo>
                  <a:pt x="150" y="10"/>
                  <a:pt x="149" y="10"/>
                  <a:pt x="148" y="10"/>
                </a:cubicBezTo>
                <a:cubicBezTo>
                  <a:pt x="148" y="10"/>
                  <a:pt x="147" y="10"/>
                  <a:pt x="147" y="9"/>
                </a:cubicBezTo>
                <a:close/>
                <a:moveTo>
                  <a:pt x="131" y="24"/>
                </a:moveTo>
                <a:cubicBezTo>
                  <a:pt x="130" y="23"/>
                  <a:pt x="130" y="21"/>
                  <a:pt x="131" y="20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4" y="17"/>
                  <a:pt x="136" y="17"/>
                  <a:pt x="137" y="19"/>
                </a:cubicBezTo>
                <a:cubicBezTo>
                  <a:pt x="138" y="20"/>
                  <a:pt x="138" y="21"/>
                  <a:pt x="137" y="22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5" y="25"/>
                  <a:pt x="134" y="25"/>
                  <a:pt x="133" y="25"/>
                </a:cubicBezTo>
                <a:cubicBezTo>
                  <a:pt x="133" y="25"/>
                  <a:pt x="132" y="25"/>
                  <a:pt x="131" y="24"/>
                </a:cubicBezTo>
                <a:close/>
                <a:moveTo>
                  <a:pt x="138" y="37"/>
                </a:moveTo>
                <a:cubicBezTo>
                  <a:pt x="139" y="38"/>
                  <a:pt x="138" y="40"/>
                  <a:pt x="137" y="40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41"/>
                  <a:pt x="134" y="41"/>
                  <a:pt x="133" y="41"/>
                </a:cubicBezTo>
                <a:cubicBezTo>
                  <a:pt x="132" y="41"/>
                  <a:pt x="131" y="40"/>
                  <a:pt x="131" y="39"/>
                </a:cubicBezTo>
                <a:cubicBezTo>
                  <a:pt x="130" y="38"/>
                  <a:pt x="131" y="36"/>
                  <a:pt x="132" y="36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6" y="34"/>
                  <a:pt x="138" y="35"/>
                  <a:pt x="138" y="37"/>
                </a:cubicBezTo>
                <a:close/>
                <a:moveTo>
                  <a:pt x="141" y="36"/>
                </a:moveTo>
                <a:cubicBezTo>
                  <a:pt x="140" y="34"/>
                  <a:pt x="141" y="33"/>
                  <a:pt x="143" y="32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7" y="31"/>
                  <a:pt x="148" y="32"/>
                  <a:pt x="149" y="33"/>
                </a:cubicBezTo>
                <a:cubicBezTo>
                  <a:pt x="149" y="35"/>
                  <a:pt x="148" y="36"/>
                  <a:pt x="147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38"/>
                  <a:pt x="144" y="38"/>
                  <a:pt x="143" y="38"/>
                </a:cubicBezTo>
                <a:cubicBezTo>
                  <a:pt x="142" y="38"/>
                  <a:pt x="141" y="37"/>
                  <a:pt x="141" y="36"/>
                </a:cubicBezTo>
                <a:close/>
                <a:moveTo>
                  <a:pt x="153" y="29"/>
                </a:moveTo>
                <a:cubicBezTo>
                  <a:pt x="155" y="28"/>
                  <a:pt x="155" y="28"/>
                  <a:pt x="155" y="28"/>
                </a:cubicBezTo>
                <a:cubicBezTo>
                  <a:pt x="157" y="28"/>
                  <a:pt x="158" y="28"/>
                  <a:pt x="159" y="30"/>
                </a:cubicBezTo>
                <a:cubicBezTo>
                  <a:pt x="159" y="31"/>
                  <a:pt x="158" y="33"/>
                  <a:pt x="157" y="33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2" y="34"/>
                  <a:pt x="151" y="34"/>
                  <a:pt x="151" y="32"/>
                </a:cubicBezTo>
                <a:cubicBezTo>
                  <a:pt x="151" y="31"/>
                  <a:pt x="151" y="29"/>
                  <a:pt x="153" y="29"/>
                </a:cubicBezTo>
                <a:close/>
                <a:moveTo>
                  <a:pt x="152" y="99"/>
                </a:moveTo>
                <a:cubicBezTo>
                  <a:pt x="153" y="100"/>
                  <a:pt x="153" y="102"/>
                  <a:pt x="152" y="103"/>
                </a:cubicBezTo>
                <a:cubicBezTo>
                  <a:pt x="152" y="104"/>
                  <a:pt x="151" y="104"/>
                  <a:pt x="150" y="104"/>
                </a:cubicBezTo>
                <a:cubicBezTo>
                  <a:pt x="150" y="104"/>
                  <a:pt x="149" y="104"/>
                  <a:pt x="148" y="103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5" y="100"/>
                  <a:pt x="145" y="99"/>
                  <a:pt x="147" y="98"/>
                </a:cubicBezTo>
                <a:cubicBezTo>
                  <a:pt x="148" y="97"/>
                  <a:pt x="149" y="97"/>
                  <a:pt x="150" y="98"/>
                </a:cubicBezTo>
                <a:lnTo>
                  <a:pt x="152" y="99"/>
                </a:lnTo>
                <a:close/>
                <a:moveTo>
                  <a:pt x="145" y="92"/>
                </a:moveTo>
                <a:cubicBezTo>
                  <a:pt x="146" y="93"/>
                  <a:pt x="146" y="95"/>
                  <a:pt x="145" y="96"/>
                </a:cubicBezTo>
                <a:cubicBezTo>
                  <a:pt x="144" y="96"/>
                  <a:pt x="143" y="96"/>
                  <a:pt x="143" y="96"/>
                </a:cubicBezTo>
                <a:cubicBezTo>
                  <a:pt x="142" y="96"/>
                  <a:pt x="141" y="96"/>
                  <a:pt x="141" y="96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8" y="93"/>
                  <a:pt x="138" y="91"/>
                  <a:pt x="139" y="90"/>
                </a:cubicBezTo>
                <a:cubicBezTo>
                  <a:pt x="140" y="89"/>
                  <a:pt x="142" y="89"/>
                  <a:pt x="143" y="90"/>
                </a:cubicBezTo>
                <a:lnTo>
                  <a:pt x="145" y="92"/>
                </a:lnTo>
                <a:close/>
                <a:moveTo>
                  <a:pt x="137" y="84"/>
                </a:moveTo>
                <a:cubicBezTo>
                  <a:pt x="138" y="85"/>
                  <a:pt x="138" y="87"/>
                  <a:pt x="137" y="88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4" y="89"/>
                  <a:pt x="133" y="88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0" y="85"/>
                  <a:pt x="130" y="84"/>
                  <a:pt x="131" y="82"/>
                </a:cubicBezTo>
                <a:cubicBezTo>
                  <a:pt x="132" y="81"/>
                  <a:pt x="134" y="81"/>
                  <a:pt x="135" y="82"/>
                </a:cubicBezTo>
                <a:lnTo>
                  <a:pt x="137" y="84"/>
                </a:lnTo>
                <a:close/>
                <a:moveTo>
                  <a:pt x="141" y="71"/>
                </a:moveTo>
                <a:cubicBezTo>
                  <a:pt x="141" y="69"/>
                  <a:pt x="143" y="69"/>
                  <a:pt x="144" y="69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8" y="71"/>
                  <a:pt x="149" y="72"/>
                  <a:pt x="149" y="73"/>
                </a:cubicBezTo>
                <a:cubicBezTo>
                  <a:pt x="148" y="75"/>
                  <a:pt x="147" y="75"/>
                  <a:pt x="146" y="75"/>
                </a:cubicBezTo>
                <a:cubicBezTo>
                  <a:pt x="146" y="75"/>
                  <a:pt x="145" y="75"/>
                  <a:pt x="145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1" y="74"/>
                  <a:pt x="140" y="72"/>
                  <a:pt x="141" y="71"/>
                </a:cubicBezTo>
                <a:close/>
                <a:moveTo>
                  <a:pt x="138" y="70"/>
                </a:moveTo>
                <a:cubicBezTo>
                  <a:pt x="138" y="71"/>
                  <a:pt x="137" y="72"/>
                  <a:pt x="136" y="72"/>
                </a:cubicBezTo>
                <a:cubicBezTo>
                  <a:pt x="136" y="72"/>
                  <a:pt x="135" y="72"/>
                  <a:pt x="135" y="72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1" y="70"/>
                  <a:pt x="130" y="69"/>
                  <a:pt x="131" y="68"/>
                </a:cubicBezTo>
                <a:cubicBezTo>
                  <a:pt x="131" y="66"/>
                  <a:pt x="133" y="65"/>
                  <a:pt x="134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8" y="67"/>
                  <a:pt x="139" y="69"/>
                  <a:pt x="138" y="70"/>
                </a:cubicBezTo>
                <a:close/>
                <a:moveTo>
                  <a:pt x="159" y="77"/>
                </a:moveTo>
                <a:cubicBezTo>
                  <a:pt x="158" y="78"/>
                  <a:pt x="157" y="79"/>
                  <a:pt x="156" y="79"/>
                </a:cubicBezTo>
                <a:cubicBezTo>
                  <a:pt x="156" y="79"/>
                  <a:pt x="156" y="79"/>
                  <a:pt x="155" y="78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7"/>
                  <a:pt x="151" y="76"/>
                  <a:pt x="151" y="74"/>
                </a:cubicBezTo>
                <a:cubicBezTo>
                  <a:pt x="152" y="73"/>
                  <a:pt x="153" y="72"/>
                  <a:pt x="154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8" y="74"/>
                  <a:pt x="159" y="75"/>
                  <a:pt x="159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998739" y="4206443"/>
            <a:ext cx="1127259" cy="40527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 smtClean="0">
                <a:solidFill>
                  <a:schemeClr val="accent1"/>
                </a:solidFill>
                <a:latin typeface="+mn-ea"/>
              </a:rPr>
              <a:t>核心职责</a:t>
            </a:r>
            <a:endParaRPr lang="zh-CN" altLang="en-US" sz="1600" dirty="0">
              <a:solidFill>
                <a:schemeClr val="accent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4159560" y="3407161"/>
            <a:ext cx="479425" cy="554038"/>
          </a:xfrm>
          <a:custGeom>
            <a:avLst/>
            <a:gdLst>
              <a:gd name="T0" fmla="*/ 73 w 140"/>
              <a:gd name="T1" fmla="*/ 154 h 160"/>
              <a:gd name="T2" fmla="*/ 70 w 140"/>
              <a:gd name="T3" fmla="*/ 143 h 160"/>
              <a:gd name="T4" fmla="*/ 67 w 140"/>
              <a:gd name="T5" fmla="*/ 154 h 160"/>
              <a:gd name="T6" fmla="*/ 38 w 140"/>
              <a:gd name="T7" fmla="*/ 157 h 160"/>
              <a:gd name="T8" fmla="*/ 98 w 140"/>
              <a:gd name="T9" fmla="*/ 160 h 160"/>
              <a:gd name="T10" fmla="*/ 98 w 140"/>
              <a:gd name="T11" fmla="*/ 154 h 160"/>
              <a:gd name="T12" fmla="*/ 49 w 140"/>
              <a:gd name="T13" fmla="*/ 107 h 160"/>
              <a:gd name="T14" fmla="*/ 47 w 140"/>
              <a:gd name="T15" fmla="*/ 99 h 160"/>
              <a:gd name="T16" fmla="*/ 47 w 140"/>
              <a:gd name="T17" fmla="*/ 92 h 160"/>
              <a:gd name="T18" fmla="*/ 4 w 140"/>
              <a:gd name="T19" fmla="*/ 107 h 160"/>
              <a:gd name="T20" fmla="*/ 0 w 140"/>
              <a:gd name="T21" fmla="*/ 110 h 160"/>
              <a:gd name="T22" fmla="*/ 7 w 140"/>
              <a:gd name="T23" fmla="*/ 135 h 160"/>
              <a:gd name="T24" fmla="*/ 140 w 140"/>
              <a:gd name="T25" fmla="*/ 128 h 160"/>
              <a:gd name="T26" fmla="*/ 132 w 140"/>
              <a:gd name="T27" fmla="*/ 35 h 160"/>
              <a:gd name="T28" fmla="*/ 94 w 140"/>
              <a:gd name="T29" fmla="*/ 38 h 160"/>
              <a:gd name="T30" fmla="*/ 132 w 140"/>
              <a:gd name="T31" fmla="*/ 41 h 160"/>
              <a:gd name="T32" fmla="*/ 133 w 140"/>
              <a:gd name="T33" fmla="*/ 128 h 160"/>
              <a:gd name="T34" fmla="*/ 7 w 140"/>
              <a:gd name="T35" fmla="*/ 129 h 160"/>
              <a:gd name="T36" fmla="*/ 6 w 140"/>
              <a:gd name="T37" fmla="*/ 114 h 160"/>
              <a:gd name="T38" fmla="*/ 126 w 140"/>
              <a:gd name="T39" fmla="*/ 111 h 160"/>
              <a:gd name="T40" fmla="*/ 109 w 140"/>
              <a:gd name="T41" fmla="*/ 107 h 160"/>
              <a:gd name="T42" fmla="*/ 88 w 140"/>
              <a:gd name="T43" fmla="*/ 96 h 160"/>
              <a:gd name="T44" fmla="*/ 103 w 140"/>
              <a:gd name="T45" fmla="*/ 107 h 160"/>
              <a:gd name="T46" fmla="*/ 71 w 140"/>
              <a:gd name="T47" fmla="*/ 90 h 160"/>
              <a:gd name="T48" fmla="*/ 70 w 140"/>
              <a:gd name="T49" fmla="*/ 96 h 160"/>
              <a:gd name="T50" fmla="*/ 56 w 140"/>
              <a:gd name="T51" fmla="*/ 107 h 160"/>
              <a:gd name="T52" fmla="*/ 46 w 140"/>
              <a:gd name="T53" fmla="*/ 38 h 160"/>
              <a:gd name="T54" fmla="*/ 7 w 140"/>
              <a:gd name="T55" fmla="*/ 35 h 160"/>
              <a:gd name="T56" fmla="*/ 0 w 140"/>
              <a:gd name="T57" fmla="*/ 99 h 160"/>
              <a:gd name="T58" fmla="*/ 6 w 140"/>
              <a:gd name="T59" fmla="*/ 99 h 160"/>
              <a:gd name="T60" fmla="*/ 7 w 140"/>
              <a:gd name="T61" fmla="*/ 41 h 160"/>
              <a:gd name="T62" fmla="*/ 46 w 140"/>
              <a:gd name="T63" fmla="*/ 38 h 160"/>
              <a:gd name="T64" fmla="*/ 85 w 140"/>
              <a:gd name="T65" fmla="*/ 84 h 160"/>
              <a:gd name="T66" fmla="*/ 92 w 140"/>
              <a:gd name="T67" fmla="*/ 78 h 160"/>
              <a:gd name="T68" fmla="*/ 95 w 140"/>
              <a:gd name="T69" fmla="*/ 68 h 160"/>
              <a:gd name="T70" fmla="*/ 89 w 140"/>
              <a:gd name="T71" fmla="*/ 54 h 160"/>
              <a:gd name="T72" fmla="*/ 88 w 140"/>
              <a:gd name="T73" fmla="*/ 26 h 160"/>
              <a:gd name="T74" fmla="*/ 72 w 140"/>
              <a:gd name="T75" fmla="*/ 1 h 160"/>
              <a:gd name="T76" fmla="*/ 70 w 140"/>
              <a:gd name="T77" fmla="*/ 0 h 160"/>
              <a:gd name="T78" fmla="*/ 55 w 140"/>
              <a:gd name="T79" fmla="*/ 15 h 160"/>
              <a:gd name="T80" fmla="*/ 51 w 140"/>
              <a:gd name="T81" fmla="*/ 51 h 160"/>
              <a:gd name="T82" fmla="*/ 45 w 140"/>
              <a:gd name="T83" fmla="*/ 62 h 160"/>
              <a:gd name="T84" fmla="*/ 43 w 140"/>
              <a:gd name="T85" fmla="*/ 74 h 160"/>
              <a:gd name="T86" fmla="*/ 52 w 140"/>
              <a:gd name="T87" fmla="*/ 78 h 160"/>
              <a:gd name="T88" fmla="*/ 55 w 140"/>
              <a:gd name="T89" fmla="*/ 87 h 160"/>
              <a:gd name="T90" fmla="*/ 59 w 140"/>
              <a:gd name="T91" fmla="*/ 78 h 160"/>
              <a:gd name="T92" fmla="*/ 62 w 140"/>
              <a:gd name="T93" fmla="*/ 74 h 160"/>
              <a:gd name="T94" fmla="*/ 50 w 140"/>
              <a:gd name="T95" fmla="*/ 71 h 160"/>
              <a:gd name="T96" fmla="*/ 50 w 140"/>
              <a:gd name="T97" fmla="*/ 65 h 160"/>
              <a:gd name="T98" fmla="*/ 58 w 140"/>
              <a:gd name="T99" fmla="*/ 51 h 160"/>
              <a:gd name="T100" fmla="*/ 60 w 140"/>
              <a:gd name="T101" fmla="*/ 19 h 160"/>
              <a:gd name="T102" fmla="*/ 79 w 140"/>
              <a:gd name="T103" fmla="*/ 19 h 160"/>
              <a:gd name="T104" fmla="*/ 81 w 140"/>
              <a:gd name="T105" fmla="*/ 51 h 160"/>
              <a:gd name="T106" fmla="*/ 88 w 140"/>
              <a:gd name="T107" fmla="*/ 65 h 160"/>
              <a:gd name="T108" fmla="*/ 89 w 140"/>
              <a:gd name="T109" fmla="*/ 71 h 160"/>
              <a:gd name="T110" fmla="*/ 77 w 140"/>
              <a:gd name="T111" fmla="*/ 74 h 160"/>
              <a:gd name="T112" fmla="*/ 79 w 140"/>
              <a:gd name="T113" fmla="*/ 84 h 160"/>
              <a:gd name="T114" fmla="*/ 66 w 140"/>
              <a:gd name="T115" fmla="*/ 77 h 160"/>
              <a:gd name="T116" fmla="*/ 69 w 140"/>
              <a:gd name="T117" fmla="*/ 94 h 160"/>
              <a:gd name="T118" fmla="*/ 72 w 140"/>
              <a:gd name="T119" fmla="*/ 77 h 160"/>
              <a:gd name="T120" fmla="*/ 69 w 140"/>
              <a:gd name="T121" fmla="*/ 7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" h="160">
                <a:moveTo>
                  <a:pt x="98" y="154"/>
                </a:moveTo>
                <a:cubicBezTo>
                  <a:pt x="73" y="154"/>
                  <a:pt x="73" y="154"/>
                  <a:pt x="73" y="154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73" y="144"/>
                  <a:pt x="72" y="143"/>
                  <a:pt x="70" y="143"/>
                </a:cubicBezTo>
                <a:cubicBezTo>
                  <a:pt x="68" y="143"/>
                  <a:pt x="67" y="144"/>
                  <a:pt x="67" y="146"/>
                </a:cubicBezTo>
                <a:cubicBezTo>
                  <a:pt x="67" y="154"/>
                  <a:pt x="67" y="154"/>
                  <a:pt x="67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0" y="154"/>
                  <a:pt x="38" y="155"/>
                  <a:pt x="38" y="157"/>
                </a:cubicBezTo>
                <a:cubicBezTo>
                  <a:pt x="38" y="159"/>
                  <a:pt x="40" y="160"/>
                  <a:pt x="41" y="160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100" y="160"/>
                  <a:pt x="102" y="159"/>
                  <a:pt x="102" y="157"/>
                </a:cubicBezTo>
                <a:cubicBezTo>
                  <a:pt x="102" y="155"/>
                  <a:pt x="100" y="154"/>
                  <a:pt x="98" y="154"/>
                </a:cubicBezTo>
                <a:close/>
                <a:moveTo>
                  <a:pt x="65" y="90"/>
                </a:moveTo>
                <a:cubicBezTo>
                  <a:pt x="57" y="92"/>
                  <a:pt x="51" y="99"/>
                  <a:pt x="49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8" y="102"/>
                  <a:pt x="42" y="99"/>
                  <a:pt x="47" y="99"/>
                </a:cubicBezTo>
                <a:cubicBezTo>
                  <a:pt x="49" y="99"/>
                  <a:pt x="51" y="97"/>
                  <a:pt x="51" y="96"/>
                </a:cubicBezTo>
                <a:cubicBezTo>
                  <a:pt x="51" y="94"/>
                  <a:pt x="49" y="92"/>
                  <a:pt x="47" y="92"/>
                </a:cubicBezTo>
                <a:cubicBezTo>
                  <a:pt x="39" y="92"/>
                  <a:pt x="31" y="99"/>
                  <a:pt x="30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3" y="107"/>
                </a:cubicBezTo>
                <a:cubicBezTo>
                  <a:pt x="1" y="107"/>
                  <a:pt x="0" y="109"/>
                  <a:pt x="0" y="11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3" y="135"/>
                  <a:pt x="7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6" y="135"/>
                  <a:pt x="140" y="132"/>
                  <a:pt x="140" y="128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40" y="38"/>
                  <a:pt x="136" y="35"/>
                  <a:pt x="132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96" y="35"/>
                  <a:pt x="94" y="36"/>
                  <a:pt x="94" y="38"/>
                </a:cubicBezTo>
                <a:cubicBezTo>
                  <a:pt x="94" y="40"/>
                  <a:pt x="96" y="41"/>
                  <a:pt x="97" y="41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3" y="41"/>
                  <a:pt x="133" y="42"/>
                  <a:pt x="133" y="42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33" y="129"/>
                  <a:pt x="133" y="129"/>
                  <a:pt x="132" y="129"/>
                </a:cubicBezTo>
                <a:cubicBezTo>
                  <a:pt x="7" y="129"/>
                  <a:pt x="7" y="129"/>
                  <a:pt x="7" y="129"/>
                </a:cubicBezTo>
                <a:cubicBezTo>
                  <a:pt x="7" y="129"/>
                  <a:pt x="6" y="129"/>
                  <a:pt x="6" y="128"/>
                </a:cubicBezTo>
                <a:cubicBezTo>
                  <a:pt x="6" y="114"/>
                  <a:pt x="6" y="114"/>
                  <a:pt x="6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5" y="114"/>
                  <a:pt x="126" y="112"/>
                  <a:pt x="126" y="111"/>
                </a:cubicBezTo>
                <a:cubicBezTo>
                  <a:pt x="126" y="109"/>
                  <a:pt x="125" y="107"/>
                  <a:pt x="123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99"/>
                  <a:pt x="100" y="92"/>
                  <a:pt x="92" y="92"/>
                </a:cubicBezTo>
                <a:cubicBezTo>
                  <a:pt x="90" y="92"/>
                  <a:pt x="88" y="94"/>
                  <a:pt x="88" y="96"/>
                </a:cubicBezTo>
                <a:cubicBezTo>
                  <a:pt x="88" y="97"/>
                  <a:pt x="90" y="99"/>
                  <a:pt x="92" y="99"/>
                </a:cubicBezTo>
                <a:cubicBezTo>
                  <a:pt x="97" y="99"/>
                  <a:pt x="101" y="102"/>
                  <a:pt x="103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88" y="98"/>
                  <a:pt x="81" y="91"/>
                  <a:pt x="71" y="90"/>
                </a:cubicBezTo>
                <a:cubicBezTo>
                  <a:pt x="67" y="90"/>
                  <a:pt x="65" y="90"/>
                  <a:pt x="65" y="90"/>
                </a:cubicBezTo>
                <a:close/>
                <a:moveTo>
                  <a:pt x="70" y="96"/>
                </a:moveTo>
                <a:cubicBezTo>
                  <a:pt x="76" y="96"/>
                  <a:pt x="82" y="101"/>
                  <a:pt x="83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7" y="101"/>
                  <a:pt x="63" y="96"/>
                  <a:pt x="70" y="96"/>
                </a:cubicBezTo>
                <a:close/>
                <a:moveTo>
                  <a:pt x="46" y="38"/>
                </a:moveTo>
                <a:cubicBezTo>
                  <a:pt x="46" y="36"/>
                  <a:pt x="44" y="35"/>
                  <a:pt x="42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3" y="35"/>
                  <a:pt x="0" y="38"/>
                  <a:pt x="0" y="4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0"/>
                  <a:pt x="1" y="102"/>
                  <a:pt x="3" y="102"/>
                </a:cubicBezTo>
                <a:cubicBezTo>
                  <a:pt x="5" y="102"/>
                  <a:pt x="6" y="100"/>
                  <a:pt x="6" y="99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7" y="41"/>
                  <a:pt x="7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4" y="41"/>
                  <a:pt x="46" y="40"/>
                  <a:pt x="46" y="38"/>
                </a:cubicBezTo>
                <a:close/>
                <a:moveTo>
                  <a:pt x="82" y="87"/>
                </a:moveTo>
                <a:cubicBezTo>
                  <a:pt x="84" y="87"/>
                  <a:pt x="85" y="86"/>
                  <a:pt x="85" y="84"/>
                </a:cubicBezTo>
                <a:cubicBezTo>
                  <a:pt x="85" y="78"/>
                  <a:pt x="85" y="78"/>
                  <a:pt x="85" y="78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78"/>
                  <a:pt x="95" y="76"/>
                  <a:pt x="95" y="74"/>
                </a:cubicBezTo>
                <a:cubicBezTo>
                  <a:pt x="95" y="68"/>
                  <a:pt x="95" y="68"/>
                  <a:pt x="95" y="68"/>
                </a:cubicBezTo>
                <a:cubicBezTo>
                  <a:pt x="95" y="66"/>
                  <a:pt x="95" y="64"/>
                  <a:pt x="94" y="62"/>
                </a:cubicBezTo>
                <a:cubicBezTo>
                  <a:pt x="89" y="54"/>
                  <a:pt x="89" y="54"/>
                  <a:pt x="89" y="54"/>
                </a:cubicBezTo>
                <a:cubicBezTo>
                  <a:pt x="88" y="53"/>
                  <a:pt x="88" y="52"/>
                  <a:pt x="88" y="51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2"/>
                  <a:pt x="86" y="18"/>
                  <a:pt x="84" y="15"/>
                </a:cubicBezTo>
                <a:cubicBezTo>
                  <a:pt x="72" y="1"/>
                  <a:pt x="72" y="1"/>
                  <a:pt x="72" y="1"/>
                </a:cubicBezTo>
                <a:cubicBezTo>
                  <a:pt x="71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9" y="0"/>
                  <a:pt x="68" y="0"/>
                  <a:pt x="67" y="1"/>
                </a:cubicBezTo>
                <a:cubicBezTo>
                  <a:pt x="55" y="15"/>
                  <a:pt x="55" y="15"/>
                  <a:pt x="55" y="15"/>
                </a:cubicBezTo>
                <a:cubicBezTo>
                  <a:pt x="53" y="18"/>
                  <a:pt x="51" y="22"/>
                  <a:pt x="51" y="26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2"/>
                  <a:pt x="51" y="53"/>
                  <a:pt x="50" y="54"/>
                </a:cubicBezTo>
                <a:cubicBezTo>
                  <a:pt x="45" y="62"/>
                  <a:pt x="45" y="62"/>
                  <a:pt x="45" y="62"/>
                </a:cubicBezTo>
                <a:cubicBezTo>
                  <a:pt x="44" y="64"/>
                  <a:pt x="43" y="66"/>
                  <a:pt x="43" y="68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6"/>
                  <a:pt x="45" y="78"/>
                  <a:pt x="46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6"/>
                  <a:pt x="54" y="87"/>
                  <a:pt x="55" y="87"/>
                </a:cubicBezTo>
                <a:cubicBezTo>
                  <a:pt x="57" y="87"/>
                  <a:pt x="59" y="86"/>
                  <a:pt x="59" y="84"/>
                </a:cubicBezTo>
                <a:cubicBezTo>
                  <a:pt x="59" y="78"/>
                  <a:pt x="59" y="78"/>
                  <a:pt x="59" y="78"/>
                </a:cubicBezTo>
                <a:cubicBezTo>
                  <a:pt x="59" y="78"/>
                  <a:pt x="59" y="78"/>
                  <a:pt x="59" y="78"/>
                </a:cubicBezTo>
                <a:cubicBezTo>
                  <a:pt x="60" y="78"/>
                  <a:pt x="62" y="76"/>
                  <a:pt x="62" y="74"/>
                </a:cubicBezTo>
                <a:cubicBezTo>
                  <a:pt x="62" y="73"/>
                  <a:pt x="60" y="71"/>
                  <a:pt x="59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7"/>
                  <a:pt x="50" y="66"/>
                  <a:pt x="50" y="65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6"/>
                  <a:pt x="58" y="54"/>
                  <a:pt x="58" y="51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3"/>
                  <a:pt x="59" y="21"/>
                  <a:pt x="60" y="19"/>
                </a:cubicBezTo>
                <a:cubicBezTo>
                  <a:pt x="70" y="8"/>
                  <a:pt x="70" y="8"/>
                  <a:pt x="70" y="8"/>
                </a:cubicBezTo>
                <a:cubicBezTo>
                  <a:pt x="79" y="19"/>
                  <a:pt x="79" y="19"/>
                  <a:pt x="79" y="19"/>
                </a:cubicBezTo>
                <a:cubicBezTo>
                  <a:pt x="81" y="21"/>
                  <a:pt x="81" y="23"/>
                  <a:pt x="81" y="26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4"/>
                  <a:pt x="82" y="56"/>
                  <a:pt x="83" y="57"/>
                </a:cubicBezTo>
                <a:cubicBezTo>
                  <a:pt x="88" y="65"/>
                  <a:pt x="88" y="65"/>
                  <a:pt x="88" y="65"/>
                </a:cubicBezTo>
                <a:cubicBezTo>
                  <a:pt x="89" y="66"/>
                  <a:pt x="89" y="67"/>
                  <a:pt x="89" y="68"/>
                </a:cubicBezTo>
                <a:cubicBezTo>
                  <a:pt x="89" y="71"/>
                  <a:pt x="89" y="71"/>
                  <a:pt x="89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78" y="71"/>
                  <a:pt x="77" y="73"/>
                  <a:pt x="77" y="74"/>
                </a:cubicBezTo>
                <a:cubicBezTo>
                  <a:pt x="77" y="76"/>
                  <a:pt x="78" y="77"/>
                  <a:pt x="79" y="77"/>
                </a:cubicBezTo>
                <a:cubicBezTo>
                  <a:pt x="79" y="84"/>
                  <a:pt x="79" y="84"/>
                  <a:pt x="79" y="84"/>
                </a:cubicBezTo>
                <a:cubicBezTo>
                  <a:pt x="79" y="86"/>
                  <a:pt x="80" y="87"/>
                  <a:pt x="82" y="87"/>
                </a:cubicBezTo>
                <a:close/>
                <a:moveTo>
                  <a:pt x="66" y="77"/>
                </a:moveTo>
                <a:cubicBezTo>
                  <a:pt x="66" y="91"/>
                  <a:pt x="66" y="91"/>
                  <a:pt x="66" y="91"/>
                </a:cubicBezTo>
                <a:cubicBezTo>
                  <a:pt x="66" y="92"/>
                  <a:pt x="67" y="94"/>
                  <a:pt x="69" y="94"/>
                </a:cubicBezTo>
                <a:cubicBezTo>
                  <a:pt x="71" y="94"/>
                  <a:pt x="72" y="93"/>
                  <a:pt x="72" y="91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5"/>
                  <a:pt x="71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7" y="74"/>
                  <a:pt x="66" y="75"/>
                  <a:pt x="66" y="77"/>
                </a:cubicBezTo>
                <a:close/>
              </a:path>
            </a:pathLst>
          </a:custGeom>
          <a:solidFill>
            <a:srgbClr val="2C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Freeform 794"/>
          <p:cNvSpPr>
            <a:spLocks noEditPoints="1"/>
          </p:cNvSpPr>
          <p:nvPr/>
        </p:nvSpPr>
        <p:spPr bwMode="auto">
          <a:xfrm>
            <a:off x="1910625" y="3408749"/>
            <a:ext cx="481013" cy="550863"/>
          </a:xfrm>
          <a:custGeom>
            <a:avLst/>
            <a:gdLst>
              <a:gd name="T0" fmla="*/ 51 w 141"/>
              <a:gd name="T1" fmla="*/ 6 h 160"/>
              <a:gd name="T2" fmla="*/ 14 w 141"/>
              <a:gd name="T3" fmla="*/ 72 h 160"/>
              <a:gd name="T4" fmla="*/ 2 w 141"/>
              <a:gd name="T5" fmla="*/ 106 h 160"/>
              <a:gd name="T6" fmla="*/ 14 w 141"/>
              <a:gd name="T7" fmla="*/ 110 h 160"/>
              <a:gd name="T8" fmla="*/ 30 w 141"/>
              <a:gd name="T9" fmla="*/ 145 h 160"/>
              <a:gd name="T10" fmla="*/ 44 w 141"/>
              <a:gd name="T11" fmla="*/ 143 h 160"/>
              <a:gd name="T12" fmla="*/ 47 w 141"/>
              <a:gd name="T13" fmla="*/ 160 h 160"/>
              <a:gd name="T14" fmla="*/ 122 w 141"/>
              <a:gd name="T15" fmla="*/ 157 h 160"/>
              <a:gd name="T16" fmla="*/ 141 w 141"/>
              <a:gd name="T17" fmla="*/ 63 h 160"/>
              <a:gd name="T18" fmla="*/ 117 w 141"/>
              <a:gd name="T19" fmla="*/ 105 h 160"/>
              <a:gd name="T20" fmla="*/ 116 w 141"/>
              <a:gd name="T21" fmla="*/ 154 h 160"/>
              <a:gd name="T22" fmla="*/ 50 w 141"/>
              <a:gd name="T23" fmla="*/ 140 h 160"/>
              <a:gd name="T24" fmla="*/ 47 w 141"/>
              <a:gd name="T25" fmla="*/ 137 h 160"/>
              <a:gd name="T26" fmla="*/ 20 w 141"/>
              <a:gd name="T27" fmla="*/ 130 h 160"/>
              <a:gd name="T28" fmla="*/ 17 w 141"/>
              <a:gd name="T29" fmla="*/ 104 h 160"/>
              <a:gd name="T30" fmla="*/ 7 w 141"/>
              <a:gd name="T31" fmla="*/ 103 h 160"/>
              <a:gd name="T32" fmla="*/ 20 w 141"/>
              <a:gd name="T33" fmla="*/ 74 h 160"/>
              <a:gd name="T34" fmla="*/ 20 w 141"/>
              <a:gd name="T35" fmla="*/ 63 h 160"/>
              <a:gd name="T36" fmla="*/ 78 w 141"/>
              <a:gd name="T37" fmla="*/ 6 h 160"/>
              <a:gd name="T38" fmla="*/ 117 w 141"/>
              <a:gd name="T39" fmla="*/ 105 h 160"/>
              <a:gd name="T40" fmla="*/ 50 w 141"/>
              <a:gd name="T41" fmla="*/ 34 h 160"/>
              <a:gd name="T42" fmla="*/ 41 w 141"/>
              <a:gd name="T43" fmla="*/ 94 h 160"/>
              <a:gd name="T44" fmla="*/ 43 w 141"/>
              <a:gd name="T45" fmla="*/ 102 h 160"/>
              <a:gd name="T46" fmla="*/ 60 w 141"/>
              <a:gd name="T47" fmla="*/ 98 h 160"/>
              <a:gd name="T48" fmla="*/ 106 w 141"/>
              <a:gd name="T49" fmla="*/ 91 h 160"/>
              <a:gd name="T50" fmla="*/ 78 w 141"/>
              <a:gd name="T51" fmla="*/ 23 h 160"/>
              <a:gd name="T52" fmla="*/ 78 w 141"/>
              <a:gd name="T53" fmla="*/ 96 h 160"/>
              <a:gd name="T54" fmla="*/ 59 w 141"/>
              <a:gd name="T55" fmla="*/ 91 h 160"/>
              <a:gd name="T56" fmla="*/ 48 w 141"/>
              <a:gd name="T57" fmla="*/ 96 h 160"/>
              <a:gd name="T58" fmla="*/ 53 w 141"/>
              <a:gd name="T59" fmla="*/ 85 h 160"/>
              <a:gd name="T60" fmla="*/ 78 w 141"/>
              <a:gd name="T61" fmla="*/ 28 h 160"/>
              <a:gd name="T62" fmla="*/ 102 w 141"/>
              <a:gd name="T63" fmla="*/ 86 h 160"/>
              <a:gd name="T64" fmla="*/ 76 w 141"/>
              <a:gd name="T65" fmla="*/ 60 h 160"/>
              <a:gd name="T66" fmla="*/ 76 w 141"/>
              <a:gd name="T67" fmla="*/ 64 h 160"/>
              <a:gd name="T68" fmla="*/ 80 w 141"/>
              <a:gd name="T69" fmla="*/ 64 h 160"/>
              <a:gd name="T70" fmla="*/ 80 w 141"/>
              <a:gd name="T71" fmla="*/ 60 h 160"/>
              <a:gd name="T72" fmla="*/ 89 w 141"/>
              <a:gd name="T73" fmla="*/ 59 h 160"/>
              <a:gd name="T74" fmla="*/ 86 w 141"/>
              <a:gd name="T75" fmla="*/ 62 h 160"/>
              <a:gd name="T76" fmla="*/ 89 w 141"/>
              <a:gd name="T77" fmla="*/ 65 h 160"/>
              <a:gd name="T78" fmla="*/ 92 w 141"/>
              <a:gd name="T79" fmla="*/ 62 h 160"/>
              <a:gd name="T80" fmla="*/ 89 w 141"/>
              <a:gd name="T81" fmla="*/ 59 h 160"/>
              <a:gd name="T82" fmla="*/ 65 w 141"/>
              <a:gd name="T83" fmla="*/ 60 h 160"/>
              <a:gd name="T84" fmla="*/ 65 w 141"/>
              <a:gd name="T85" fmla="*/ 64 h 160"/>
              <a:gd name="T86" fmla="*/ 69 w 141"/>
              <a:gd name="T87" fmla="*/ 64 h 160"/>
              <a:gd name="T88" fmla="*/ 69 w 141"/>
              <a:gd name="T89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1" h="160">
                <a:moveTo>
                  <a:pt x="78" y="0"/>
                </a:moveTo>
                <a:cubicBezTo>
                  <a:pt x="68" y="0"/>
                  <a:pt x="59" y="2"/>
                  <a:pt x="51" y="6"/>
                </a:cubicBezTo>
                <a:cubicBezTo>
                  <a:pt x="29" y="16"/>
                  <a:pt x="14" y="39"/>
                  <a:pt x="14" y="63"/>
                </a:cubicBezTo>
                <a:cubicBezTo>
                  <a:pt x="14" y="72"/>
                  <a:pt x="14" y="72"/>
                  <a:pt x="14" y="72"/>
                </a:cubicBezTo>
                <a:cubicBezTo>
                  <a:pt x="3" y="95"/>
                  <a:pt x="3" y="95"/>
                  <a:pt x="3" y="95"/>
                </a:cubicBezTo>
                <a:cubicBezTo>
                  <a:pt x="1" y="99"/>
                  <a:pt x="0" y="103"/>
                  <a:pt x="2" y="106"/>
                </a:cubicBezTo>
                <a:cubicBezTo>
                  <a:pt x="4" y="109"/>
                  <a:pt x="7" y="110"/>
                  <a:pt x="12" y="110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4" y="138"/>
                  <a:pt x="21" y="145"/>
                  <a:pt x="30" y="145"/>
                </a:cubicBezTo>
                <a:cubicBezTo>
                  <a:pt x="30" y="145"/>
                  <a:pt x="30" y="145"/>
                  <a:pt x="31" y="145"/>
                </a:cubicBezTo>
                <a:cubicBezTo>
                  <a:pt x="44" y="143"/>
                  <a:pt x="44" y="143"/>
                  <a:pt x="44" y="143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4" y="159"/>
                  <a:pt x="46" y="160"/>
                  <a:pt x="47" y="160"/>
                </a:cubicBezTo>
                <a:cubicBezTo>
                  <a:pt x="119" y="160"/>
                  <a:pt x="119" y="160"/>
                  <a:pt x="119" y="160"/>
                </a:cubicBezTo>
                <a:cubicBezTo>
                  <a:pt x="120" y="160"/>
                  <a:pt x="122" y="159"/>
                  <a:pt x="122" y="157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34" y="97"/>
                  <a:pt x="141" y="80"/>
                  <a:pt x="141" y="63"/>
                </a:cubicBezTo>
                <a:cubicBezTo>
                  <a:pt x="141" y="28"/>
                  <a:pt x="113" y="0"/>
                  <a:pt x="78" y="0"/>
                </a:cubicBezTo>
                <a:close/>
                <a:moveTo>
                  <a:pt x="117" y="105"/>
                </a:moveTo>
                <a:cubicBezTo>
                  <a:pt x="116" y="106"/>
                  <a:pt x="116" y="107"/>
                  <a:pt x="116" y="107"/>
                </a:cubicBezTo>
                <a:cubicBezTo>
                  <a:pt x="116" y="154"/>
                  <a:pt x="116" y="154"/>
                  <a:pt x="116" y="154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0" y="139"/>
                  <a:pt x="50" y="138"/>
                  <a:pt x="49" y="137"/>
                </a:cubicBezTo>
                <a:cubicBezTo>
                  <a:pt x="49" y="137"/>
                  <a:pt x="48" y="137"/>
                  <a:pt x="47" y="137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25" y="139"/>
                  <a:pt x="20" y="135"/>
                  <a:pt x="20" y="130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6"/>
                  <a:pt x="19" y="104"/>
                  <a:pt x="17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8" y="104"/>
                  <a:pt x="7" y="103"/>
                </a:cubicBezTo>
                <a:cubicBezTo>
                  <a:pt x="7" y="101"/>
                  <a:pt x="7" y="100"/>
                  <a:pt x="8" y="98"/>
                </a:cubicBezTo>
                <a:cubicBezTo>
                  <a:pt x="20" y="74"/>
                  <a:pt x="20" y="74"/>
                  <a:pt x="20" y="74"/>
                </a:cubicBezTo>
                <a:cubicBezTo>
                  <a:pt x="20" y="74"/>
                  <a:pt x="20" y="74"/>
                  <a:pt x="20" y="7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41"/>
                  <a:pt x="33" y="21"/>
                  <a:pt x="53" y="11"/>
                </a:cubicBezTo>
                <a:cubicBezTo>
                  <a:pt x="61" y="8"/>
                  <a:pt x="69" y="6"/>
                  <a:pt x="78" y="6"/>
                </a:cubicBezTo>
                <a:cubicBezTo>
                  <a:pt x="109" y="6"/>
                  <a:pt x="135" y="31"/>
                  <a:pt x="135" y="63"/>
                </a:cubicBezTo>
                <a:cubicBezTo>
                  <a:pt x="135" y="79"/>
                  <a:pt x="128" y="94"/>
                  <a:pt x="117" y="105"/>
                </a:cubicBezTo>
                <a:close/>
                <a:moveTo>
                  <a:pt x="78" y="23"/>
                </a:moveTo>
                <a:cubicBezTo>
                  <a:pt x="67" y="23"/>
                  <a:pt x="57" y="27"/>
                  <a:pt x="50" y="34"/>
                </a:cubicBezTo>
                <a:cubicBezTo>
                  <a:pt x="35" y="49"/>
                  <a:pt x="34" y="71"/>
                  <a:pt x="47" y="87"/>
                </a:cubicBezTo>
                <a:cubicBezTo>
                  <a:pt x="45" y="90"/>
                  <a:pt x="43" y="92"/>
                  <a:pt x="41" y="94"/>
                </a:cubicBezTo>
                <a:cubicBezTo>
                  <a:pt x="40" y="94"/>
                  <a:pt x="39" y="96"/>
                  <a:pt x="39" y="98"/>
                </a:cubicBezTo>
                <a:cubicBezTo>
                  <a:pt x="39" y="100"/>
                  <a:pt x="41" y="102"/>
                  <a:pt x="43" y="102"/>
                </a:cubicBezTo>
                <a:cubicBezTo>
                  <a:pt x="43" y="102"/>
                  <a:pt x="44" y="102"/>
                  <a:pt x="45" y="102"/>
                </a:cubicBezTo>
                <a:cubicBezTo>
                  <a:pt x="50" y="102"/>
                  <a:pt x="55" y="100"/>
                  <a:pt x="60" y="98"/>
                </a:cubicBezTo>
                <a:cubicBezTo>
                  <a:pt x="65" y="101"/>
                  <a:pt x="72" y="102"/>
                  <a:pt x="78" y="102"/>
                </a:cubicBezTo>
                <a:cubicBezTo>
                  <a:pt x="89" y="102"/>
                  <a:pt x="99" y="98"/>
                  <a:pt x="106" y="91"/>
                </a:cubicBezTo>
                <a:cubicBezTo>
                  <a:pt x="122" y="75"/>
                  <a:pt x="122" y="50"/>
                  <a:pt x="106" y="34"/>
                </a:cubicBezTo>
                <a:cubicBezTo>
                  <a:pt x="99" y="27"/>
                  <a:pt x="89" y="23"/>
                  <a:pt x="78" y="23"/>
                </a:cubicBezTo>
                <a:close/>
                <a:moveTo>
                  <a:pt x="102" y="86"/>
                </a:moveTo>
                <a:cubicBezTo>
                  <a:pt x="95" y="93"/>
                  <a:pt x="87" y="96"/>
                  <a:pt x="78" y="96"/>
                </a:cubicBezTo>
                <a:cubicBezTo>
                  <a:pt x="72" y="96"/>
                  <a:pt x="66" y="95"/>
                  <a:pt x="61" y="92"/>
                </a:cubicBezTo>
                <a:cubicBezTo>
                  <a:pt x="60" y="91"/>
                  <a:pt x="60" y="91"/>
                  <a:pt x="59" y="91"/>
                </a:cubicBezTo>
                <a:cubicBezTo>
                  <a:pt x="59" y="91"/>
                  <a:pt x="58" y="91"/>
                  <a:pt x="57" y="92"/>
                </a:cubicBezTo>
                <a:cubicBezTo>
                  <a:pt x="54" y="94"/>
                  <a:pt x="50" y="95"/>
                  <a:pt x="48" y="96"/>
                </a:cubicBezTo>
                <a:cubicBezTo>
                  <a:pt x="50" y="94"/>
                  <a:pt x="52" y="91"/>
                  <a:pt x="53" y="88"/>
                </a:cubicBezTo>
                <a:cubicBezTo>
                  <a:pt x="54" y="87"/>
                  <a:pt x="53" y="86"/>
                  <a:pt x="53" y="85"/>
                </a:cubicBezTo>
                <a:cubicBezTo>
                  <a:pt x="41" y="71"/>
                  <a:pt x="41" y="51"/>
                  <a:pt x="54" y="38"/>
                </a:cubicBezTo>
                <a:cubicBezTo>
                  <a:pt x="60" y="32"/>
                  <a:pt x="69" y="28"/>
                  <a:pt x="78" y="28"/>
                </a:cubicBezTo>
                <a:cubicBezTo>
                  <a:pt x="87" y="28"/>
                  <a:pt x="95" y="32"/>
                  <a:pt x="102" y="38"/>
                </a:cubicBezTo>
                <a:cubicBezTo>
                  <a:pt x="115" y="52"/>
                  <a:pt x="115" y="73"/>
                  <a:pt x="102" y="86"/>
                </a:cubicBezTo>
                <a:close/>
                <a:moveTo>
                  <a:pt x="78" y="59"/>
                </a:moveTo>
                <a:cubicBezTo>
                  <a:pt x="77" y="59"/>
                  <a:pt x="76" y="60"/>
                  <a:pt x="76" y="60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3"/>
                  <a:pt x="75" y="64"/>
                  <a:pt x="76" y="64"/>
                </a:cubicBezTo>
                <a:cubicBezTo>
                  <a:pt x="76" y="65"/>
                  <a:pt x="77" y="65"/>
                  <a:pt x="78" y="65"/>
                </a:cubicBezTo>
                <a:cubicBezTo>
                  <a:pt x="79" y="65"/>
                  <a:pt x="80" y="65"/>
                  <a:pt x="80" y="64"/>
                </a:cubicBezTo>
                <a:cubicBezTo>
                  <a:pt x="81" y="64"/>
                  <a:pt x="81" y="63"/>
                  <a:pt x="81" y="62"/>
                </a:cubicBezTo>
                <a:cubicBezTo>
                  <a:pt x="81" y="62"/>
                  <a:pt x="81" y="61"/>
                  <a:pt x="80" y="60"/>
                </a:cubicBezTo>
                <a:cubicBezTo>
                  <a:pt x="80" y="60"/>
                  <a:pt x="79" y="59"/>
                  <a:pt x="78" y="59"/>
                </a:cubicBezTo>
                <a:close/>
                <a:moveTo>
                  <a:pt x="89" y="59"/>
                </a:moveTo>
                <a:cubicBezTo>
                  <a:pt x="88" y="59"/>
                  <a:pt x="87" y="60"/>
                  <a:pt x="87" y="60"/>
                </a:cubicBezTo>
                <a:cubicBezTo>
                  <a:pt x="86" y="61"/>
                  <a:pt x="86" y="62"/>
                  <a:pt x="86" y="62"/>
                </a:cubicBezTo>
                <a:cubicBezTo>
                  <a:pt x="86" y="63"/>
                  <a:pt x="86" y="64"/>
                  <a:pt x="87" y="64"/>
                </a:cubicBezTo>
                <a:cubicBezTo>
                  <a:pt x="87" y="65"/>
                  <a:pt x="88" y="65"/>
                  <a:pt x="89" y="65"/>
                </a:cubicBezTo>
                <a:cubicBezTo>
                  <a:pt x="90" y="65"/>
                  <a:pt x="91" y="65"/>
                  <a:pt x="91" y="64"/>
                </a:cubicBezTo>
                <a:cubicBezTo>
                  <a:pt x="92" y="64"/>
                  <a:pt x="92" y="63"/>
                  <a:pt x="92" y="62"/>
                </a:cubicBezTo>
                <a:cubicBezTo>
                  <a:pt x="92" y="62"/>
                  <a:pt x="92" y="61"/>
                  <a:pt x="91" y="60"/>
                </a:cubicBezTo>
                <a:cubicBezTo>
                  <a:pt x="91" y="60"/>
                  <a:pt x="90" y="59"/>
                  <a:pt x="89" y="59"/>
                </a:cubicBezTo>
                <a:close/>
                <a:moveTo>
                  <a:pt x="67" y="59"/>
                </a:moveTo>
                <a:cubicBezTo>
                  <a:pt x="66" y="59"/>
                  <a:pt x="65" y="60"/>
                  <a:pt x="65" y="60"/>
                </a:cubicBezTo>
                <a:cubicBezTo>
                  <a:pt x="64" y="61"/>
                  <a:pt x="64" y="62"/>
                  <a:pt x="64" y="62"/>
                </a:cubicBezTo>
                <a:cubicBezTo>
                  <a:pt x="64" y="63"/>
                  <a:pt x="64" y="64"/>
                  <a:pt x="65" y="64"/>
                </a:cubicBezTo>
                <a:cubicBezTo>
                  <a:pt x="65" y="65"/>
                  <a:pt x="66" y="65"/>
                  <a:pt x="67" y="65"/>
                </a:cubicBezTo>
                <a:cubicBezTo>
                  <a:pt x="68" y="65"/>
                  <a:pt x="68" y="65"/>
                  <a:pt x="69" y="64"/>
                </a:cubicBezTo>
                <a:cubicBezTo>
                  <a:pt x="70" y="64"/>
                  <a:pt x="70" y="63"/>
                  <a:pt x="70" y="62"/>
                </a:cubicBezTo>
                <a:cubicBezTo>
                  <a:pt x="70" y="62"/>
                  <a:pt x="70" y="61"/>
                  <a:pt x="69" y="60"/>
                </a:cubicBezTo>
                <a:cubicBezTo>
                  <a:pt x="68" y="60"/>
                  <a:pt x="68" y="59"/>
                  <a:pt x="67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1274491" y="5053325"/>
            <a:ext cx="8450374" cy="8484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200" dirty="0">
                <a:solidFill>
                  <a:schemeClr val="tx2">
                    <a:lumMod val="7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通过上面的分析可以得出：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2">
                    <a:lumMod val="7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我们公司的核心中层可能并不清楚我们要做的是什么，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2">
                    <a:lumMod val="7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或者心里大概清楚，只是给别人表达的时候，并没有清晰的表达完成</a:t>
            </a:r>
            <a:r>
              <a:rPr lang="zh-CN" altLang="zh-CN" sz="1200" dirty="0" smtClean="0">
                <a:solidFill>
                  <a:schemeClr val="tx2">
                    <a:lumMod val="7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200" dirty="0">
              <a:solidFill>
                <a:schemeClr val="tx2">
                  <a:lumMod val="7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1274491" y="1476875"/>
            <a:ext cx="9771320" cy="3521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cxnSp>
        <p:nvCxnSpPr>
          <p:cNvPr id="21" name="Straight Connector 7"/>
          <p:cNvCxnSpPr/>
          <p:nvPr/>
        </p:nvCxnSpPr>
        <p:spPr>
          <a:xfrm>
            <a:off x="10758705" y="1677041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>
          <a:xfrm>
            <a:off x="1536938" y="2553365"/>
            <a:ext cx="9366910" cy="15686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可我们的中层人员，是否真正理解了呢？以一个事情举例子。咱们公司新来了一位运营总监，名字叫谢飞。我在和他沟通之前，是阿智、纯标和他沟通的。请注意，阿智是我们的技术总监，不得不说，算是我的铁杆粉丝了吧。而纯标是我们的产品总监。是公司的核心中层。结果，我在和谢飞沟通的时候，才发现他把我们公司要做的事情理解成了我们要做趣头条。在这种情况下，我紧急找马司令给谢飞</a:t>
            </a:r>
            <a:r>
              <a:rPr lang="zh-CN" altLang="en-US" sz="12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好好</a:t>
            </a:r>
            <a:endParaRPr lang="en-US" altLang="zh-CN" sz="1200" dirty="0" smtClean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讲</a:t>
            </a:r>
            <a:r>
              <a:rPr lang="zh-CN" altLang="en-US" sz="12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了我们要做什么。后面，他才真正明白我们要做什么</a:t>
            </a:r>
            <a:r>
              <a:rPr lang="zh-CN" altLang="en-US" sz="12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en-US" sz="12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但这件事，这点让我很</a:t>
            </a:r>
            <a:r>
              <a:rPr lang="zh-CN" altLang="en-US" sz="1200" b="1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诧异！</a:t>
            </a:r>
            <a:endParaRPr lang="zh-CN" altLang="en-US" sz="1200" b="1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536939" y="1607381"/>
            <a:ext cx="8709554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/>
              <a:t>示例说明：</a:t>
            </a:r>
            <a:endParaRPr lang="en-US" altLang="zh-CN" sz="1400" b="1" dirty="0" smtClean="0"/>
          </a:p>
          <a:p>
            <a:pPr>
              <a:lnSpc>
                <a:spcPct val="120000"/>
              </a:lnSpc>
            </a:pPr>
            <a:endParaRPr lang="en-US" altLang="zh-CN" sz="1400" b="1" dirty="0" smtClean="0"/>
          </a:p>
          <a:p>
            <a:pPr>
              <a:lnSpc>
                <a:spcPct val="120000"/>
              </a:lnSpc>
            </a:pPr>
            <a:r>
              <a:rPr lang="zh-CN" altLang="zh-CN" sz="1400" dirty="0" smtClean="0"/>
              <a:t>第一</a:t>
            </a:r>
            <a:r>
              <a:rPr lang="zh-CN" altLang="zh-CN" sz="1400" dirty="0"/>
              <a:t>条里说的目标，可大可小，大到公司的愿景，吃瓜这个平台最终产品形态。小到这次粽子节的一个活动。</a:t>
            </a:r>
          </a:p>
          <a:p>
            <a:pPr lvl="0">
              <a:lnSpc>
                <a:spcPct val="120000"/>
              </a:lnSpc>
            </a:pPr>
            <a:endParaRPr lang="zh-CN" altLang="zh-CN" sz="1400" b="1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537498" y="4076300"/>
            <a:ext cx="9395285" cy="70073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</a:t>
            </a:r>
            <a:r>
              <a:rPr lang="en-US" altLang="zh-CN" sz="12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) </a:t>
            </a:r>
            <a:r>
              <a:rPr lang="zh-CN" altLang="en-US" sz="12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</a:t>
            </a:r>
            <a:r>
              <a:rPr lang="zh-CN" altLang="en-US" sz="12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明确问过，阿智是否已经把我们的产品给表达清楚。阿智给我的答案是肯定的。说明，阿智认为自己已经把自己知道的表达出来了。</a:t>
            </a:r>
          </a:p>
          <a:p>
            <a:pPr lvl="0"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b</a:t>
            </a:r>
            <a:r>
              <a:rPr lang="en-US" altLang="zh-CN" sz="12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) </a:t>
            </a:r>
            <a:r>
              <a:rPr lang="zh-CN" altLang="en-US" sz="12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而</a:t>
            </a:r>
            <a:r>
              <a:rPr lang="zh-CN" altLang="en-US" sz="12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谢飞接触下来，是一个理解能力很强的人。</a:t>
            </a:r>
          </a:p>
        </p:txBody>
      </p:sp>
      <p:cxnSp>
        <p:nvCxnSpPr>
          <p:cNvPr id="27" name="Straight Connector 7"/>
          <p:cNvCxnSpPr/>
          <p:nvPr/>
        </p:nvCxnSpPr>
        <p:spPr>
          <a:xfrm rot="16200000">
            <a:off x="10758706" y="1677041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274491" y="6022262"/>
            <a:ext cx="9771320" cy="58993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2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同理</a:t>
            </a:r>
            <a:r>
              <a:rPr lang="zh-CN" altLang="zh-CN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，第二条、第三条、第四条。因为今天不是一个批判的会议，在这里，我就不一一举例了。</a:t>
            </a:r>
          </a:p>
          <a:p>
            <a:pPr algn="l"/>
            <a:r>
              <a:rPr lang="zh-CN" altLang="zh-CN" sz="12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在</a:t>
            </a:r>
            <a:r>
              <a:rPr lang="zh-CN" altLang="zh-CN" sz="1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这里要说的是，以上并不涉及到能力问题，而是作为总监，要明确自己的职责。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40503" y="450599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员工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— </a:t>
            </a:r>
            <a:r>
              <a:rPr lang="zh-CN" altLang="en-US" sz="2800" dirty="0" smtClean="0">
                <a:solidFill>
                  <a:schemeClr val="accent2"/>
                </a:solidFill>
              </a:rPr>
              <a:t>职责不明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18135" y="509556"/>
            <a:ext cx="2050552" cy="405307"/>
            <a:chOff x="1577682" y="1571101"/>
            <a:chExt cx="2050552" cy="405307"/>
          </a:xfrm>
        </p:grpSpPr>
        <p:sp>
          <p:nvSpPr>
            <p:cNvPr id="16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b="1" spc="300" dirty="0" smtClean="0">
                  <a:solidFill>
                    <a:schemeClr val="bg1"/>
                  </a:solidFill>
                </a:rPr>
                <a:t>中层人员</a:t>
              </a:r>
              <a:endParaRPr lang="zh-CN" altLang="zh-CN" sz="1600" b="1" spc="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5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24" y="1771858"/>
            <a:ext cx="864230" cy="7391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40503" y="450599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员工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— </a:t>
            </a:r>
            <a:r>
              <a:rPr lang="zh-CN" altLang="en-US" sz="2800" dirty="0" smtClean="0">
                <a:solidFill>
                  <a:schemeClr val="accent2"/>
                </a:solidFill>
              </a:rPr>
              <a:t>职责不明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418135" y="509556"/>
            <a:ext cx="2050552" cy="405307"/>
            <a:chOff x="1577682" y="1571101"/>
            <a:chExt cx="2050552" cy="405307"/>
          </a:xfrm>
        </p:grpSpPr>
        <p:sp>
          <p:nvSpPr>
            <p:cNvPr id="10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b="1" spc="300" dirty="0">
                  <a:solidFill>
                    <a:schemeClr val="bg1"/>
                  </a:solidFill>
                </a:rPr>
                <a:t>基</a:t>
              </a:r>
              <a:r>
                <a:rPr lang="zh-CN" altLang="en-US" sz="1600" b="1" spc="300" dirty="0" smtClean="0">
                  <a:solidFill>
                    <a:schemeClr val="bg1"/>
                  </a:solidFill>
                </a:rPr>
                <a:t>层人员</a:t>
              </a:r>
              <a:endParaRPr lang="zh-CN" altLang="zh-CN" sz="16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>
          <a:xfrm>
            <a:off x="3036988" y="1758466"/>
            <a:ext cx="6402413" cy="80846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dirty="0" smtClean="0">
                <a:solidFill>
                  <a:schemeClr val="accent1"/>
                </a:solidFill>
                <a:latin typeface="+mn-ea"/>
              </a:rPr>
              <a:t>2.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</a:rPr>
              <a:t>基层</a:t>
            </a:r>
            <a:r>
              <a:rPr lang="zh-CN" altLang="en-US" sz="1800" dirty="0">
                <a:solidFill>
                  <a:schemeClr val="accent1"/>
                </a:solidFill>
                <a:latin typeface="+mn-ea"/>
              </a:rPr>
              <a:t>人员：</a:t>
            </a:r>
            <a:endParaRPr lang="en-US" altLang="zh-CN" sz="1800" dirty="0">
              <a:solidFill>
                <a:schemeClr val="accent1"/>
              </a:solidFill>
              <a:latin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zh-CN" sz="1400" dirty="0" smtClean="0"/>
              <a:t>因为</a:t>
            </a:r>
            <a:r>
              <a:rPr lang="zh-CN" altLang="zh-CN" sz="1400" dirty="0"/>
              <a:t>涉及的部门较多，我在这里就不再举更多的例子，我只来说一个事情。</a:t>
            </a:r>
            <a:endParaRPr lang="en-US" altLang="zh-CN" sz="1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56907" y="3019121"/>
            <a:ext cx="8878187" cy="2797413"/>
            <a:chOff x="2083980" y="2859108"/>
            <a:chExt cx="8878187" cy="2797413"/>
          </a:xfrm>
        </p:grpSpPr>
        <p:sp>
          <p:nvSpPr>
            <p:cNvPr id="15" name="Rectangle 5"/>
            <p:cNvSpPr/>
            <p:nvPr/>
          </p:nvSpPr>
          <p:spPr>
            <a:xfrm>
              <a:off x="2083980" y="2859108"/>
              <a:ext cx="8878187" cy="279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2389085" y="3663405"/>
              <a:ext cx="8434862" cy="179916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dirty="0" err="1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Ios</a:t>
              </a:r>
              <a:r>
                <a:rPr lang="zh-CN" altLang="zh-CN" sz="1400" dirty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在开发</a:t>
              </a:r>
              <a:r>
                <a:rPr lang="en-US" altLang="zh-CN" sz="1400" dirty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IM</a:t>
              </a:r>
              <a:r>
                <a:rPr lang="zh-CN" altLang="zh-CN" sz="1400" dirty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模块的</a:t>
              </a:r>
              <a:r>
                <a:rPr lang="zh-CN" altLang="zh-CN" sz="1400" dirty="0" smtClean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时候</a:t>
              </a:r>
              <a:r>
                <a:rPr lang="zh-CN" altLang="en-US" sz="1400" dirty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，</a:t>
              </a:r>
              <a:r>
                <a:rPr lang="zh-CN" altLang="zh-CN" sz="1400" dirty="0" smtClean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在</a:t>
              </a:r>
              <a:r>
                <a:rPr lang="zh-CN" altLang="zh-CN" sz="1400" dirty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聊天页面，发送消息给对方，如果我此时立即返回聊天列表页，这个消息就发不出去了。也就是说，这个发送消息这个网络请求和页面进行绑定了，不在那个页面，就不发送消息。</a:t>
              </a:r>
              <a:endParaRPr lang="en-US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l"/>
              <a:r>
                <a:rPr lang="zh-CN" altLang="zh-CN" sz="1400" dirty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真是一个很奇葩的事情。</a:t>
              </a:r>
              <a:endParaRPr lang="en-US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l"/>
              <a:endParaRPr lang="en-US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rPr>
                <a:t>研发人员的职责，不是只做一个聊天页面发送消息，而是需要建立一个架构来做。</a:t>
              </a:r>
              <a:endPara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  <a:p>
              <a:pPr algn="l"/>
              <a:endPara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78FAE88E-3B1E-4B72-8FE2-CC2C520627F0}"/>
                </a:ext>
              </a:extLst>
            </p:cNvPr>
            <p:cNvSpPr/>
            <p:nvPr/>
          </p:nvSpPr>
          <p:spPr>
            <a:xfrm>
              <a:off x="2389299" y="3172670"/>
              <a:ext cx="7817957" cy="3443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 smtClean="0"/>
                <a:t>示例说明：</a:t>
              </a:r>
              <a:endParaRPr lang="en-US" altLang="zh-CN" sz="1400" b="1" dirty="0" smtClean="0"/>
            </a:p>
          </p:txBody>
        </p:sp>
        <p:cxnSp>
          <p:nvCxnSpPr>
            <p:cNvPr id="22" name="Straight Connector 7"/>
            <p:cNvCxnSpPr/>
            <p:nvPr/>
          </p:nvCxnSpPr>
          <p:spPr>
            <a:xfrm>
              <a:off x="10684279" y="3046936"/>
              <a:ext cx="1451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"/>
            <p:cNvCxnSpPr/>
            <p:nvPr/>
          </p:nvCxnSpPr>
          <p:spPr>
            <a:xfrm rot="16200000">
              <a:off x="10684280" y="3046936"/>
              <a:ext cx="1451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2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A228536-E06C-4246-9921-5981D42A0643}"/>
              </a:ext>
            </a:extLst>
          </p:cNvPr>
          <p:cNvSpPr txBox="1"/>
          <p:nvPr/>
        </p:nvSpPr>
        <p:spPr>
          <a:xfrm>
            <a:off x="874713" y="339846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现状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41B40FC-AF12-4F69-9B18-F1E03889576A}"/>
              </a:ext>
            </a:extLst>
          </p:cNvPr>
          <p:cNvSpPr txBox="1"/>
          <p:nvPr/>
        </p:nvSpPr>
        <p:spPr>
          <a:xfrm>
            <a:off x="874713" y="2482009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01</a:t>
            </a:r>
            <a:endParaRPr lang="zh-CN" altLang="en-US" sz="4000" b="1" dirty="0">
              <a:solidFill>
                <a:schemeClr val="accent1"/>
              </a:solidFill>
              <a:ea typeface="时尚中黑简体" panose="0101010401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172E9323-792A-4A30-8917-B3C88FBE79C9}"/>
              </a:ext>
            </a:extLst>
          </p:cNvPr>
          <p:cNvCxnSpPr>
            <a:cxnSpLocks/>
          </p:cNvCxnSpPr>
          <p:nvPr/>
        </p:nvCxnSpPr>
        <p:spPr>
          <a:xfrm>
            <a:off x="1014413" y="3294178"/>
            <a:ext cx="709987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员工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— </a:t>
            </a:r>
            <a:r>
              <a:rPr lang="zh-CN" altLang="en-US" sz="2800" dirty="0" smtClean="0">
                <a:solidFill>
                  <a:schemeClr val="accent2"/>
                </a:solidFill>
              </a:rPr>
              <a:t>专业不足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824213" y="1989558"/>
            <a:ext cx="5078898" cy="34410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zh-CN" sz="1400" dirty="0">
                <a:solidFill>
                  <a:schemeClr val="tx1"/>
                </a:solidFill>
              </a:rPr>
              <a:t>不管是中层或者是基层，我们都是需要专业能力的</a:t>
            </a:r>
            <a:r>
              <a:rPr lang="zh-CN" altLang="zh-CN" sz="1400" dirty="0" smtClean="0">
                <a:solidFill>
                  <a:schemeClr val="tx1"/>
                </a:solidFill>
              </a:rPr>
              <a:t>。</a:t>
            </a:r>
            <a:endParaRPr lang="zh-CN" altLang="zh-CN" sz="14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56254" y="3924597"/>
            <a:ext cx="7414817" cy="113778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</a:pPr>
            <a:r>
              <a:rPr lang="en-US" altLang="zh-CN" sz="1800" dirty="0" smtClean="0">
                <a:solidFill>
                  <a:schemeClr val="accent1"/>
                </a:solidFill>
                <a:latin typeface="+mn-ea"/>
              </a:rPr>
              <a:t>1.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</a:rPr>
              <a:t>中层人员</a:t>
            </a:r>
            <a:endParaRPr lang="en-US" altLang="zh-CN" sz="1800" dirty="0">
              <a:solidFill>
                <a:schemeClr val="accent1"/>
              </a:solidFill>
              <a:latin typeface="+mn-ea"/>
            </a:endParaRPr>
          </a:p>
          <a:p>
            <a:pPr lvl="0">
              <a:lnSpc>
                <a:spcPct val="200000"/>
              </a:lnSpc>
            </a:pPr>
            <a:r>
              <a: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在职责不明的第</a:t>
            </a:r>
            <a:r>
              <a:rPr lang="en-US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2</a:t>
            </a:r>
            <a:r>
              <a: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条是需要专业能力的，没有专业能力，给出的方案就会有后续的坑去填。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48" y="3003996"/>
            <a:ext cx="864229" cy="7391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418135" y="509556"/>
            <a:ext cx="2050552" cy="405307"/>
            <a:chOff x="1577682" y="1571101"/>
            <a:chExt cx="2050552" cy="405307"/>
          </a:xfrm>
        </p:grpSpPr>
        <p:sp>
          <p:nvSpPr>
            <p:cNvPr id="10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b="1" spc="300" dirty="0" smtClean="0">
                  <a:solidFill>
                    <a:schemeClr val="bg1"/>
                  </a:solidFill>
                </a:rPr>
                <a:t>中层人员</a:t>
              </a:r>
              <a:endParaRPr lang="zh-CN" altLang="zh-CN" sz="1600" b="1" spc="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3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78544" y="4079764"/>
            <a:ext cx="9414711" cy="1827809"/>
            <a:chOff x="1459288" y="1713233"/>
            <a:chExt cx="9414711" cy="1827809"/>
          </a:xfrm>
        </p:grpSpPr>
        <p:sp>
          <p:nvSpPr>
            <p:cNvPr id="10" name="Rectangle 5"/>
            <p:cNvSpPr/>
            <p:nvPr/>
          </p:nvSpPr>
          <p:spPr>
            <a:xfrm>
              <a:off x="1459288" y="1713233"/>
              <a:ext cx="9414711" cy="1827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  <p:cxnSp>
          <p:nvCxnSpPr>
            <p:cNvPr id="11" name="Straight Connector 7"/>
            <p:cNvCxnSpPr/>
            <p:nvPr/>
          </p:nvCxnSpPr>
          <p:spPr>
            <a:xfrm>
              <a:off x="10552336" y="1936948"/>
              <a:ext cx="1451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/>
            <p:cNvCxnSpPr/>
            <p:nvPr/>
          </p:nvCxnSpPr>
          <p:spPr>
            <a:xfrm rot="16200000">
              <a:off x="10552336" y="1936948"/>
              <a:ext cx="1451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5"/>
          <p:cNvSpPr/>
          <p:nvPr/>
        </p:nvSpPr>
        <p:spPr>
          <a:xfrm>
            <a:off x="1478543" y="1713233"/>
            <a:ext cx="9414711" cy="2029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cxnSp>
        <p:nvCxnSpPr>
          <p:cNvPr id="21" name="Straight Connector 7"/>
          <p:cNvCxnSpPr/>
          <p:nvPr/>
        </p:nvCxnSpPr>
        <p:spPr>
          <a:xfrm>
            <a:off x="10571591" y="1936948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"/>
          <p:cNvCxnSpPr/>
          <p:nvPr/>
        </p:nvCxnSpPr>
        <p:spPr>
          <a:xfrm rot="16200000">
            <a:off x="10571591" y="1936948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>
          <a:xfrm>
            <a:off x="1739636" y="4246571"/>
            <a:ext cx="8812700" cy="166100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示例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说明</a:t>
            </a:r>
            <a:r>
              <a:rPr lang="en-US" altLang="zh-CN" sz="1400" b="1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1400" b="1" dirty="0" smtClean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sz="1400" b="1" dirty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zh-CN" altLang="zh-CN" sz="14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以</a:t>
            </a:r>
            <a:r>
              <a:rPr lang="zh-CN" altLang="zh-CN" sz="14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这次唤醒业务为例，按照计划，研发给我的时间是一周。结果，三周过去了，我们还是没有搞定。这个事情，我又能怪罪谁呢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	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l"/>
            <a:r>
              <a:rPr lang="en-US" altLang="zh-CN" sz="1400" dirty="0"/>
              <a:t> </a:t>
            </a:r>
            <a:endParaRPr lang="zh-CN" altLang="zh-CN" sz="1400" dirty="0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715347" y="1936948"/>
            <a:ext cx="8892529" cy="18374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latin typeface="+mn-ea"/>
              </a:rPr>
              <a:t>示例说明</a:t>
            </a:r>
            <a:r>
              <a:rPr lang="en-US" altLang="zh-CN" sz="1400" b="1" dirty="0" smtClean="0">
                <a:latin typeface="+mn-ea"/>
              </a:rPr>
              <a:t>1</a:t>
            </a:r>
            <a:r>
              <a:rPr lang="zh-CN" altLang="en-US" sz="1400" b="1" dirty="0" smtClean="0">
                <a:latin typeface="+mn-ea"/>
              </a:rPr>
              <a:t>：</a:t>
            </a:r>
            <a:endParaRPr lang="en-US" altLang="zh-CN" sz="1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1400" b="1" dirty="0" smtClean="0"/>
          </a:p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以这次的粽子节活动为例。我想请问，纯标同学，不管从产品角度还是运营角度，我们是不是都要考虑用户的场景？我只问一个场景，如果是按照你们之前的设计，用户进入粽子活动的入口在哪里？有多少用户会知道要通过那个悬浮球点击进入，而如果有用户把那个悬浮球关闭了呢？我只拿这一个小事情举例子。</a:t>
            </a:r>
            <a:r>
              <a:rPr lang="en-US" altLang="zh-CN" sz="1400" dirty="0"/>
              <a:t>	</a:t>
            </a:r>
            <a:endParaRPr lang="zh-CN" altLang="zh-CN" sz="1400" dirty="0"/>
          </a:p>
          <a:p>
            <a:pPr lvl="0">
              <a:lnSpc>
                <a:spcPct val="120000"/>
              </a:lnSpc>
            </a:pPr>
            <a:endParaRPr lang="zh-CN" altLang="zh-CN" sz="1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+mn-ea"/>
              </a:rPr>
              <a:t>案例</a:t>
            </a:r>
            <a:endParaRPr lang="zh-CN" altLang="en-US" sz="2800" b="1" dirty="0">
              <a:solidFill>
                <a:schemeClr val="accent2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418135" y="509556"/>
            <a:ext cx="2050552" cy="405307"/>
            <a:chOff x="1577682" y="1571101"/>
            <a:chExt cx="2050552" cy="405307"/>
          </a:xfrm>
        </p:grpSpPr>
        <p:sp>
          <p:nvSpPr>
            <p:cNvPr id="20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b="1" spc="300" dirty="0" smtClean="0">
                  <a:solidFill>
                    <a:schemeClr val="bg1"/>
                  </a:solidFill>
                </a:rPr>
                <a:t>中层人员</a:t>
              </a:r>
              <a:endParaRPr lang="zh-CN" altLang="zh-CN" sz="1600" b="1" spc="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1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专业不足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图片 6" descr="Macintosh HD:Users:pengying:Downloads:IMG_172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43" y="1800442"/>
            <a:ext cx="2363733" cy="4306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Rectangle 5"/>
          <p:cNvSpPr/>
          <p:nvPr/>
        </p:nvSpPr>
        <p:spPr>
          <a:xfrm>
            <a:off x="1316823" y="3470485"/>
            <a:ext cx="6466210" cy="263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534950" y="3656882"/>
            <a:ext cx="5638359" cy="21175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/>
              <a:t>示例说明：</a:t>
            </a:r>
            <a:endParaRPr lang="en-US" altLang="zh-CN" sz="1400" b="1" dirty="0" smtClean="0"/>
          </a:p>
          <a:p>
            <a:pPr>
              <a:lnSpc>
                <a:spcPct val="120000"/>
              </a:lnSpc>
            </a:pPr>
            <a:endParaRPr lang="en-US" altLang="zh-CN" sz="1400" b="1" dirty="0" smtClean="0"/>
          </a:p>
          <a:p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在这里，我想问大家，这两个哪个好看一些。王芬同学，为什么方形好看一些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？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这里的头像是圆形的，那个加号是不规则的，如果中间再用圆弧会显得有点乱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r>
              <a:rPr lang="zh-CN" altLang="zh-CN" sz="1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你自己没有</a:t>
            </a:r>
            <a:r>
              <a:rPr lang="zh-CN" altLang="zh-CN" sz="1400" b="1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深度</a:t>
            </a:r>
            <a:r>
              <a:rPr lang="zh-CN" altLang="zh-CN" sz="1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用咱们的产品。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121776" y="568512"/>
            <a:ext cx="2050552" cy="405307"/>
            <a:chOff x="1577682" y="1571101"/>
            <a:chExt cx="2050552" cy="405307"/>
          </a:xfrm>
        </p:grpSpPr>
        <p:sp>
          <p:nvSpPr>
            <p:cNvPr id="11" name="Rectangle: Rounded Corners 54"/>
            <p:cNvSpPr/>
            <p:nvPr/>
          </p:nvSpPr>
          <p:spPr>
            <a:xfrm>
              <a:off x="1740503" y="1571101"/>
              <a:ext cx="1682379" cy="4053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7682" y="1604477"/>
              <a:ext cx="2050552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b="1" spc="300" dirty="0" smtClean="0">
                  <a:solidFill>
                    <a:schemeClr val="bg1"/>
                  </a:solidFill>
                </a:rPr>
                <a:t>基层人员</a:t>
              </a:r>
              <a:endParaRPr lang="zh-CN" altLang="zh-CN" sz="1600" b="1" spc="3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23" y="1771858"/>
            <a:ext cx="864230" cy="739144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443187" y="1758466"/>
            <a:ext cx="5563129" cy="134707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800" dirty="0" smtClean="0">
                <a:solidFill>
                  <a:schemeClr val="accent1"/>
                </a:solidFill>
                <a:latin typeface="+mn-ea"/>
              </a:rPr>
              <a:t>2.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</a:rPr>
              <a:t>基层</a:t>
            </a:r>
            <a:r>
              <a:rPr lang="zh-CN" altLang="en-US" sz="1800" dirty="0">
                <a:solidFill>
                  <a:schemeClr val="accent1"/>
                </a:solidFill>
                <a:latin typeface="+mn-ea"/>
              </a:rPr>
              <a:t>人员：</a:t>
            </a:r>
            <a:endParaRPr lang="en-US" altLang="zh-CN" sz="1800" dirty="0">
              <a:solidFill>
                <a:schemeClr val="accent1"/>
              </a:solidFill>
              <a:latin typeface="+mn-ea"/>
            </a:endParaRPr>
          </a:p>
          <a:p>
            <a:pPr lvl="0" algn="l"/>
            <a:r>
              <a:rPr lang="zh-CN" altLang="zh-CN" sz="1400" dirty="0">
                <a:latin typeface="+mn-ea"/>
              </a:rPr>
              <a:t>在这里，我只拿</a:t>
            </a:r>
            <a:r>
              <a:rPr lang="en-US" altLang="zh-CN" sz="1400" dirty="0">
                <a:latin typeface="+mn-ea"/>
              </a:rPr>
              <a:t>UI</a:t>
            </a:r>
            <a:r>
              <a:rPr lang="zh-CN" altLang="zh-CN" sz="1400" dirty="0">
                <a:latin typeface="+mn-ea"/>
              </a:rPr>
              <a:t>举例子。</a:t>
            </a:r>
          </a:p>
          <a:p>
            <a:pPr algn="l"/>
            <a:r>
              <a:rPr lang="zh-CN" altLang="zh-CN" sz="1400" dirty="0">
                <a:latin typeface="+mn-ea"/>
              </a:rPr>
              <a:t>这个搜索框，之前设计给出的是圆弧类型的，我让他们改成方形的。</a:t>
            </a:r>
          </a:p>
          <a:p>
            <a:pPr algn="l"/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</p:txBody>
      </p:sp>
      <p:cxnSp>
        <p:nvCxnSpPr>
          <p:cNvPr id="15" name="Straight Connector 7"/>
          <p:cNvCxnSpPr/>
          <p:nvPr/>
        </p:nvCxnSpPr>
        <p:spPr>
          <a:xfrm>
            <a:off x="7498783" y="3646248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"/>
          <p:cNvCxnSpPr/>
          <p:nvPr/>
        </p:nvCxnSpPr>
        <p:spPr>
          <a:xfrm rot="16200000">
            <a:off x="7498783" y="3646248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意识不强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052847" y="2861834"/>
            <a:ext cx="8086307" cy="158713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</a:t>
            </a:r>
            <a:r>
              <a:rPr lang="zh-CN" altLang="zh-CN" sz="20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这里</a:t>
            </a:r>
            <a:r>
              <a:rPr lang="zh-CN" altLang="zh-CN" sz="20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的意识说的是，</a:t>
            </a:r>
            <a:r>
              <a:rPr lang="zh-CN" altLang="zh-CN" sz="20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主人翁意识</a:t>
            </a:r>
            <a:r>
              <a:rPr lang="zh-CN" altLang="zh-CN" sz="20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。这个意识，它是虚无的东西，但又真实存在的东西。你信它，它就非常重要。你不信，它就是扯淡的。在这里，我举几个例子。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2307" y="1993508"/>
            <a:ext cx="529698" cy="149185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80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“</a:t>
            </a:r>
            <a:endParaRPr lang="zh-CN" altLang="zh-CN" sz="8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33744" y="4597594"/>
            <a:ext cx="529698" cy="149185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80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”</a:t>
            </a:r>
            <a:endParaRPr lang="zh-CN" altLang="zh-CN" sz="8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59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/>
          <p:nvPr/>
        </p:nvSpPr>
        <p:spPr>
          <a:xfrm>
            <a:off x="1405492" y="1814923"/>
            <a:ext cx="9414711" cy="3852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687848" y="2083278"/>
            <a:ext cx="8892529" cy="37764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latin typeface="+mn-ea"/>
              </a:rPr>
              <a:t>示例说明</a:t>
            </a:r>
            <a:r>
              <a:rPr lang="en-US" altLang="zh-CN" sz="1400" b="1" dirty="0">
                <a:latin typeface="+mn-ea"/>
              </a:rPr>
              <a:t>1 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pPr>
              <a:lnSpc>
                <a:spcPct val="120000"/>
              </a:lnSpc>
            </a:pPr>
            <a:endParaRPr lang="en-US" altLang="zh-CN" sz="1400" b="1" dirty="0" smtClean="0"/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2015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年的时候，爱加密刚从郑州搬到深圳，也引进了一些管理层。刚来深圳的前几个月，按照约定，爱加密交给他们去打理。当时爱加密生存的环境很差，结果几个月过去了，导致爱加密发展是内忧外患。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其中，一位管理层就找到我说，彭瀛，我觉得我在爱加密帮不上什么忙，我还是走吧。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我当时说了一句话：“如果爱加密是你的，你走得了吗？你还会走吗？”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他说，那他不会走，因为没得选。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我说，是的，爱加密出了问题，我不能走，我必须想尽一切办法去解决这些问题，因为我没得选。而你打工这么多年，该找一个平台，好好的去创业，把这个平台变成你自己的。打心里变成你自己的。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他听完认同。后来的事情，大家也都知道，爱加密走过了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15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年很艰难的时刻。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	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endParaRPr lang="zh-CN" altLang="zh-CN" sz="1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0531" y="2073074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7"/>
          <p:cNvCxnSpPr/>
          <p:nvPr/>
        </p:nvCxnSpPr>
        <p:spPr>
          <a:xfrm rot="16200000">
            <a:off x="10470531" y="2073074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案例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/>
          <p:nvPr/>
        </p:nvSpPr>
        <p:spPr>
          <a:xfrm>
            <a:off x="1405492" y="1819156"/>
            <a:ext cx="9414711" cy="3852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602784" y="2083278"/>
            <a:ext cx="9132355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+mn-ea"/>
              </a:rPr>
              <a:t>示例</a:t>
            </a:r>
            <a:r>
              <a:rPr lang="zh-CN" altLang="en-US" sz="1400" b="1" dirty="0" smtClean="0">
                <a:latin typeface="+mn-ea"/>
              </a:rPr>
              <a:t>说明</a:t>
            </a:r>
            <a:r>
              <a:rPr lang="en-US" altLang="zh-CN" sz="1400" b="1" dirty="0" smtClean="0">
                <a:latin typeface="+mn-ea"/>
              </a:rPr>
              <a:t>2 </a:t>
            </a:r>
            <a:r>
              <a:rPr lang="zh-CN" altLang="en-US" sz="1400" b="1" dirty="0" smtClean="0"/>
              <a:t>：</a:t>
            </a:r>
            <a:endParaRPr lang="en-US" altLang="zh-CN" sz="1400" b="1" dirty="0" smtClean="0"/>
          </a:p>
          <a:p>
            <a:pPr>
              <a:lnSpc>
                <a:spcPct val="150000"/>
              </a:lnSpc>
            </a:pPr>
            <a:endParaRPr lang="en-US" altLang="zh-CN" sz="1400" b="1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           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前段时间，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  <a:r>
              <a: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          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我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问纯标：你觉得咱们这个项目能够做成功吗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？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	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他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说：如实说，很难。以公司目前的团队情况，可能性不大。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	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我说：那既然如此，你为什么还在这里呢？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	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他说：主要两个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原因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公司选的方向，他认为是对的，下一代社交产品，确实是信息连接服务。</a:t>
            </a:r>
          </a:p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虽然，他认为公司做不成功，但他还是想看看公司到底能不能成功，也许是自己看走眼了，这家公司真的成功了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470531" y="2073074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7"/>
          <p:cNvCxnSpPr/>
          <p:nvPr/>
        </p:nvCxnSpPr>
        <p:spPr>
          <a:xfrm rot="16200000">
            <a:off x="10470531" y="2073074"/>
            <a:ext cx="145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案例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974774" y="2014162"/>
            <a:ext cx="10242453" cy="173486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纯标，很佛系。</a:t>
            </a: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</a:t>
            </a:r>
            <a:r>
              <a:rPr lang="zh-CN" altLang="zh-CN" sz="16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相信，同样的话，问阿智同样的话，他也应该会有同样的回答给我吧</a:t>
            </a:r>
            <a:r>
              <a:rPr lang="zh-CN" altLang="zh-CN" sz="16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600" dirty="0">
              <a:solidFill>
                <a:schemeClr val="tx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其实</a:t>
            </a:r>
            <a:r>
              <a:rPr lang="zh-CN" altLang="zh-CN" sz="16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，我也想再问问，如果全民是你的，你们还会有同样的想法吗？还会居身事外吗？</a:t>
            </a: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</a:t>
            </a:r>
            <a:r>
              <a:rPr lang="zh-CN" altLang="zh-CN" sz="1600" dirty="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很感谢，纯标很诚实，他敢于把真话表达给我。</a:t>
            </a:r>
          </a:p>
        </p:txBody>
      </p:sp>
      <p:sp>
        <p:nvSpPr>
          <p:cNvPr id="12" name="文本框 39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总结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189605" y="4378329"/>
            <a:ext cx="9812790" cy="41104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800" b="1" dirty="0">
                <a:solidFill>
                  <a:schemeClr val="tx1"/>
                </a:solidFill>
              </a:rPr>
              <a:t>如果，同样的问题，问在坐的各位呢？</a:t>
            </a:r>
            <a:endParaRPr lang="zh-CN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A228536-E06C-4246-9921-5981D42A0643}"/>
              </a:ext>
            </a:extLst>
          </p:cNvPr>
          <p:cNvSpPr txBox="1"/>
          <p:nvPr/>
        </p:nvSpPr>
        <p:spPr>
          <a:xfrm>
            <a:off x="874713" y="339846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怎么</a:t>
            </a: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做</a:t>
            </a:r>
            <a:endParaRPr lang="en-US" altLang="zh-CN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41B40FC-AF12-4F69-9B18-F1E03889576A}"/>
              </a:ext>
            </a:extLst>
          </p:cNvPr>
          <p:cNvSpPr txBox="1"/>
          <p:nvPr/>
        </p:nvSpPr>
        <p:spPr>
          <a:xfrm>
            <a:off x="874713" y="2482009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</a:t>
            </a:r>
            <a:r>
              <a:rPr lang="en-US" altLang="zh-CN" sz="4000" b="1" dirty="0" smtClean="0">
                <a:solidFill>
                  <a:schemeClr val="accent1"/>
                </a:solidFill>
                <a:ea typeface="时尚中黑简体" panose="01010104010101010101" pitchFamily="2" charset="-122"/>
              </a:rPr>
              <a:t>04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172E9323-792A-4A30-8917-B3C88FBE79C9}"/>
              </a:ext>
            </a:extLst>
          </p:cNvPr>
          <p:cNvCxnSpPr>
            <a:cxnSpLocks/>
          </p:cNvCxnSpPr>
          <p:nvPr/>
        </p:nvCxnSpPr>
        <p:spPr>
          <a:xfrm>
            <a:off x="1014413" y="3294178"/>
            <a:ext cx="709987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465065" y="584729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改变</a:t>
            </a:r>
            <a:endParaRPr lang="en-US" sz="42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805926" y="419100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2"/>
          <p:cNvSpPr/>
          <p:nvPr/>
        </p:nvSpPr>
        <p:spPr>
          <a:xfrm>
            <a:off x="6937614" y="2481127"/>
            <a:ext cx="3423983" cy="3737127"/>
          </a:xfrm>
          <a:prstGeom prst="roundRect">
            <a:avLst>
              <a:gd name="adj" fmla="val 1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9" name="Rounded Rectangle 69"/>
          <p:cNvSpPr/>
          <p:nvPr/>
        </p:nvSpPr>
        <p:spPr>
          <a:xfrm>
            <a:off x="1850013" y="2481127"/>
            <a:ext cx="3423983" cy="3737127"/>
          </a:xfrm>
          <a:prstGeom prst="roundRect">
            <a:avLst>
              <a:gd name="adj" fmla="val 1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TextBox 83"/>
          <p:cNvSpPr txBox="1"/>
          <p:nvPr/>
        </p:nvSpPr>
        <p:spPr>
          <a:xfrm>
            <a:off x="2871753" y="5451028"/>
            <a:ext cx="13805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2"/>
                </a:solidFill>
                <a:latin typeface="+mn-ea"/>
                <a:cs typeface="Poppins SemiBold" charset="0"/>
              </a:rPr>
              <a:t>BOSS</a:t>
            </a:r>
            <a:r>
              <a:rPr lang="zh-CN" altLang="en-US" sz="1600" b="1" dirty="0" smtClean="0">
                <a:solidFill>
                  <a:schemeClr val="tx2"/>
                </a:solidFill>
                <a:latin typeface="+mn-ea"/>
                <a:cs typeface="Poppins SemiBold" charset="0"/>
              </a:rPr>
              <a:t>的改变</a:t>
            </a:r>
            <a:endParaRPr lang="en-US" sz="1600" b="1" dirty="0">
              <a:solidFill>
                <a:schemeClr val="tx2"/>
              </a:solidFill>
              <a:latin typeface="+mn-ea"/>
              <a:cs typeface="Poppins SemiBold" charset="0"/>
            </a:endParaRPr>
          </a:p>
        </p:txBody>
      </p:sp>
      <p:sp>
        <p:nvSpPr>
          <p:cNvPr id="50" name="TextBox 83"/>
          <p:cNvSpPr txBox="1"/>
          <p:nvPr/>
        </p:nvSpPr>
        <p:spPr>
          <a:xfrm>
            <a:off x="8044311" y="5451028"/>
            <a:ext cx="121058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+mn-ea"/>
                <a:cs typeface="Poppins SemiBold" charset="0"/>
              </a:rPr>
              <a:t>员工</a:t>
            </a:r>
            <a:r>
              <a:rPr lang="zh-CN" altLang="en-US" sz="1600" b="1" dirty="0" smtClean="0">
                <a:solidFill>
                  <a:schemeClr val="tx2"/>
                </a:solidFill>
                <a:latin typeface="+mn-ea"/>
                <a:cs typeface="Poppins SemiBold" charset="0"/>
              </a:rPr>
              <a:t>的改变</a:t>
            </a:r>
            <a:endParaRPr lang="en-US" sz="1600" b="1" dirty="0">
              <a:solidFill>
                <a:schemeClr val="tx2"/>
              </a:solidFill>
              <a:latin typeface="+mn-ea"/>
              <a:cs typeface="Poppins SemiBold" charset="0"/>
            </a:endParaRPr>
          </a:p>
        </p:txBody>
      </p:sp>
      <p:sp>
        <p:nvSpPr>
          <p:cNvPr id="5" name="流程图: 联系 4"/>
          <p:cNvSpPr/>
          <p:nvPr/>
        </p:nvSpPr>
        <p:spPr>
          <a:xfrm>
            <a:off x="2731826" y="3226553"/>
            <a:ext cx="1660358" cy="166035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流程图: 联系 50"/>
          <p:cNvSpPr/>
          <p:nvPr/>
        </p:nvSpPr>
        <p:spPr>
          <a:xfrm>
            <a:off x="7819426" y="3226553"/>
            <a:ext cx="1660358" cy="166035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824">
            <a:extLst>
              <a:ext uri="{FF2B5EF4-FFF2-40B4-BE49-F238E27FC236}">
                <a16:creationId xmlns:a16="http://schemas.microsoft.com/office/drawing/2014/main" xmlns="" id="{CDE19C01-BCD9-44B6-9922-8F589A2D2684}"/>
              </a:ext>
            </a:extLst>
          </p:cNvPr>
          <p:cNvSpPr>
            <a:spLocks noEditPoints="1"/>
          </p:cNvSpPr>
          <p:nvPr/>
        </p:nvSpPr>
        <p:spPr bwMode="auto">
          <a:xfrm>
            <a:off x="8313027" y="3668717"/>
            <a:ext cx="673156" cy="776030"/>
          </a:xfrm>
          <a:custGeom>
            <a:avLst/>
            <a:gdLst>
              <a:gd name="T0" fmla="*/ 11 w 140"/>
              <a:gd name="T1" fmla="*/ 100 h 160"/>
              <a:gd name="T2" fmla="*/ 32 w 140"/>
              <a:gd name="T3" fmla="*/ 160 h 160"/>
              <a:gd name="T4" fmla="*/ 46 w 140"/>
              <a:gd name="T5" fmla="*/ 95 h 160"/>
              <a:gd name="T6" fmla="*/ 38 w 140"/>
              <a:gd name="T7" fmla="*/ 100 h 160"/>
              <a:gd name="T8" fmla="*/ 23 w 140"/>
              <a:gd name="T9" fmla="*/ 154 h 160"/>
              <a:gd name="T10" fmla="*/ 15 w 140"/>
              <a:gd name="T11" fmla="*/ 92 h 160"/>
              <a:gd name="T12" fmla="*/ 9 w 140"/>
              <a:gd name="T13" fmla="*/ 60 h 160"/>
              <a:gd name="T14" fmla="*/ 25 w 140"/>
              <a:gd name="T15" fmla="*/ 62 h 160"/>
              <a:gd name="T16" fmla="*/ 38 w 140"/>
              <a:gd name="T17" fmla="*/ 51 h 160"/>
              <a:gd name="T18" fmla="*/ 28 w 140"/>
              <a:gd name="T19" fmla="*/ 56 h 160"/>
              <a:gd name="T20" fmla="*/ 8 w 140"/>
              <a:gd name="T21" fmla="*/ 53 h 160"/>
              <a:gd name="T22" fmla="*/ 27 w 140"/>
              <a:gd name="T23" fmla="*/ 43 h 160"/>
              <a:gd name="T24" fmla="*/ 28 w 140"/>
              <a:gd name="T25" fmla="*/ 43 h 160"/>
              <a:gd name="T26" fmla="*/ 28 w 140"/>
              <a:gd name="T27" fmla="*/ 10 h 160"/>
              <a:gd name="T28" fmla="*/ 14 w 140"/>
              <a:gd name="T29" fmla="*/ 23 h 160"/>
              <a:gd name="T30" fmla="*/ 20 w 140"/>
              <a:gd name="T31" fmla="*/ 24 h 160"/>
              <a:gd name="T32" fmla="*/ 27 w 140"/>
              <a:gd name="T33" fmla="*/ 15 h 160"/>
              <a:gd name="T34" fmla="*/ 35 w 140"/>
              <a:gd name="T35" fmla="*/ 24 h 160"/>
              <a:gd name="T36" fmla="*/ 28 w 140"/>
              <a:gd name="T37" fmla="*/ 37 h 160"/>
              <a:gd name="T38" fmla="*/ 22 w 140"/>
              <a:gd name="T39" fmla="*/ 35 h 160"/>
              <a:gd name="T40" fmla="*/ 94 w 140"/>
              <a:gd name="T41" fmla="*/ 95 h 160"/>
              <a:gd name="T42" fmla="*/ 108 w 140"/>
              <a:gd name="T43" fmla="*/ 160 h 160"/>
              <a:gd name="T44" fmla="*/ 129 w 140"/>
              <a:gd name="T45" fmla="*/ 100 h 160"/>
              <a:gd name="T46" fmla="*/ 136 w 140"/>
              <a:gd name="T47" fmla="*/ 56 h 160"/>
              <a:gd name="T48" fmla="*/ 118 w 140"/>
              <a:gd name="T49" fmla="*/ 48 h 160"/>
              <a:gd name="T50" fmla="*/ 103 w 140"/>
              <a:gd name="T51" fmla="*/ 47 h 160"/>
              <a:gd name="T52" fmla="*/ 112 w 140"/>
              <a:gd name="T53" fmla="*/ 64 h 160"/>
              <a:gd name="T54" fmla="*/ 129 w 140"/>
              <a:gd name="T55" fmla="*/ 58 h 160"/>
              <a:gd name="T56" fmla="*/ 125 w 140"/>
              <a:gd name="T57" fmla="*/ 92 h 160"/>
              <a:gd name="T58" fmla="*/ 118 w 140"/>
              <a:gd name="T59" fmla="*/ 154 h 160"/>
              <a:gd name="T60" fmla="*/ 107 w 140"/>
              <a:gd name="T61" fmla="*/ 154 h 160"/>
              <a:gd name="T62" fmla="*/ 96 w 140"/>
              <a:gd name="T63" fmla="*/ 91 h 160"/>
              <a:gd name="T64" fmla="*/ 112 w 140"/>
              <a:gd name="T65" fmla="*/ 43 h 160"/>
              <a:gd name="T66" fmla="*/ 126 w 140"/>
              <a:gd name="T67" fmla="*/ 23 h 160"/>
              <a:gd name="T68" fmla="*/ 112 w 140"/>
              <a:gd name="T69" fmla="*/ 10 h 160"/>
              <a:gd name="T70" fmla="*/ 112 w 140"/>
              <a:gd name="T71" fmla="*/ 43 h 160"/>
              <a:gd name="T72" fmla="*/ 112 w 140"/>
              <a:gd name="T73" fmla="*/ 15 h 160"/>
              <a:gd name="T74" fmla="*/ 113 w 140"/>
              <a:gd name="T75" fmla="*/ 15 h 160"/>
              <a:gd name="T76" fmla="*/ 117 w 140"/>
              <a:gd name="T77" fmla="*/ 35 h 160"/>
              <a:gd name="T78" fmla="*/ 112 w 140"/>
              <a:gd name="T79" fmla="*/ 37 h 160"/>
              <a:gd name="T80" fmla="*/ 45 w 140"/>
              <a:gd name="T81" fmla="*/ 49 h 160"/>
              <a:gd name="T82" fmla="*/ 53 w 140"/>
              <a:gd name="T83" fmla="*/ 96 h 160"/>
              <a:gd name="T84" fmla="*/ 75 w 140"/>
              <a:gd name="T85" fmla="*/ 160 h 160"/>
              <a:gd name="T86" fmla="*/ 89 w 140"/>
              <a:gd name="T87" fmla="*/ 91 h 160"/>
              <a:gd name="T88" fmla="*/ 91 w 140"/>
              <a:gd name="T89" fmla="*/ 46 h 160"/>
              <a:gd name="T90" fmla="*/ 70 w 140"/>
              <a:gd name="T91" fmla="*/ 49 h 160"/>
              <a:gd name="T92" fmla="*/ 49 w 140"/>
              <a:gd name="T93" fmla="*/ 46 h 160"/>
              <a:gd name="T94" fmla="*/ 52 w 140"/>
              <a:gd name="T95" fmla="*/ 51 h 160"/>
              <a:gd name="T96" fmla="*/ 70 w 140"/>
              <a:gd name="T97" fmla="*/ 57 h 160"/>
              <a:gd name="T98" fmla="*/ 88 w 140"/>
              <a:gd name="T99" fmla="*/ 51 h 160"/>
              <a:gd name="T100" fmla="*/ 84 w 140"/>
              <a:gd name="T101" fmla="*/ 88 h 160"/>
              <a:gd name="T102" fmla="*/ 76 w 140"/>
              <a:gd name="T103" fmla="*/ 153 h 160"/>
              <a:gd name="T104" fmla="*/ 64 w 140"/>
              <a:gd name="T105" fmla="*/ 153 h 160"/>
              <a:gd name="T106" fmla="*/ 56 w 140"/>
              <a:gd name="T107" fmla="*/ 88 h 160"/>
              <a:gd name="T108" fmla="*/ 70 w 140"/>
              <a:gd name="T109" fmla="*/ 35 h 160"/>
              <a:gd name="T110" fmla="*/ 70 w 140"/>
              <a:gd name="T111" fmla="*/ 35 h 160"/>
              <a:gd name="T112" fmla="*/ 70 w 140"/>
              <a:gd name="T113" fmla="*/ 0 h 160"/>
              <a:gd name="T114" fmla="*/ 56 w 140"/>
              <a:gd name="T115" fmla="*/ 14 h 160"/>
              <a:gd name="T116" fmla="*/ 62 w 140"/>
              <a:gd name="T117" fmla="*/ 15 h 160"/>
              <a:gd name="T118" fmla="*/ 70 w 140"/>
              <a:gd name="T119" fmla="*/ 6 h 160"/>
              <a:gd name="T120" fmla="*/ 78 w 140"/>
              <a:gd name="T121" fmla="*/ 15 h 160"/>
              <a:gd name="T122" fmla="*/ 70 w 140"/>
              <a:gd name="T123" fmla="*/ 29 h 160"/>
              <a:gd name="T124" fmla="*/ 62 w 140"/>
              <a:gd name="T125" fmla="*/ 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160">
                <a:moveTo>
                  <a:pt x="4" y="81"/>
                </a:moveTo>
                <a:cubicBezTo>
                  <a:pt x="5" y="87"/>
                  <a:pt x="9" y="94"/>
                  <a:pt x="10" y="95"/>
                </a:cubicBezTo>
                <a:cubicBezTo>
                  <a:pt x="10" y="97"/>
                  <a:pt x="11" y="98"/>
                  <a:pt x="11" y="100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7" y="158"/>
                  <a:pt x="20" y="160"/>
                  <a:pt x="23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6" y="160"/>
                  <a:pt x="38" y="158"/>
                  <a:pt x="39" y="154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98"/>
                  <a:pt x="45" y="97"/>
                  <a:pt x="46" y="95"/>
                </a:cubicBezTo>
                <a:cubicBezTo>
                  <a:pt x="46" y="93"/>
                  <a:pt x="46" y="92"/>
                  <a:pt x="44" y="91"/>
                </a:cubicBezTo>
                <a:cubicBezTo>
                  <a:pt x="43" y="90"/>
                  <a:pt x="41" y="91"/>
                  <a:pt x="40" y="93"/>
                </a:cubicBezTo>
                <a:cubicBezTo>
                  <a:pt x="39" y="95"/>
                  <a:pt x="39" y="97"/>
                  <a:pt x="38" y="10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33" y="154"/>
                  <a:pt x="33" y="154"/>
                  <a:pt x="32" y="154"/>
                </a:cubicBezTo>
                <a:cubicBezTo>
                  <a:pt x="23" y="154"/>
                  <a:pt x="23" y="154"/>
                  <a:pt x="23" y="154"/>
                </a:cubicBezTo>
                <a:cubicBezTo>
                  <a:pt x="23" y="154"/>
                  <a:pt x="22" y="154"/>
                  <a:pt x="22" y="154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7" y="97"/>
                  <a:pt x="16" y="95"/>
                  <a:pt x="15" y="92"/>
                </a:cubicBezTo>
                <a:cubicBezTo>
                  <a:pt x="15" y="92"/>
                  <a:pt x="15" y="92"/>
                  <a:pt x="15" y="92"/>
                </a:cubicBezTo>
                <a:cubicBezTo>
                  <a:pt x="15" y="92"/>
                  <a:pt x="11" y="85"/>
                  <a:pt x="9" y="80"/>
                </a:cubicBezTo>
                <a:cubicBezTo>
                  <a:pt x="8" y="74"/>
                  <a:pt x="7" y="62"/>
                  <a:pt x="9" y="60"/>
                </a:cubicBezTo>
                <a:cubicBezTo>
                  <a:pt x="10" y="59"/>
                  <a:pt x="10" y="58"/>
                  <a:pt x="11" y="58"/>
                </a:cubicBezTo>
                <a:cubicBezTo>
                  <a:pt x="14" y="56"/>
                  <a:pt x="17" y="54"/>
                  <a:pt x="19" y="53"/>
                </a:cubicBezTo>
                <a:cubicBezTo>
                  <a:pt x="25" y="62"/>
                  <a:pt x="25" y="62"/>
                  <a:pt x="25" y="62"/>
                </a:cubicBezTo>
                <a:cubicBezTo>
                  <a:pt x="26" y="63"/>
                  <a:pt x="27" y="64"/>
                  <a:pt x="28" y="64"/>
                </a:cubicBezTo>
                <a:cubicBezTo>
                  <a:pt x="28" y="64"/>
                  <a:pt x="29" y="63"/>
                  <a:pt x="30" y="62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0"/>
                  <a:pt x="39" y="48"/>
                  <a:pt x="37" y="47"/>
                </a:cubicBezTo>
                <a:cubicBezTo>
                  <a:pt x="36" y="46"/>
                  <a:pt x="34" y="47"/>
                  <a:pt x="33" y="48"/>
                </a:cubicBezTo>
                <a:cubicBezTo>
                  <a:pt x="28" y="56"/>
                  <a:pt x="28" y="56"/>
                  <a:pt x="28" y="56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7"/>
                  <a:pt x="20" y="46"/>
                  <a:pt x="18" y="47"/>
                </a:cubicBezTo>
                <a:cubicBezTo>
                  <a:pt x="18" y="47"/>
                  <a:pt x="12" y="49"/>
                  <a:pt x="8" y="53"/>
                </a:cubicBezTo>
                <a:cubicBezTo>
                  <a:pt x="6" y="54"/>
                  <a:pt x="6" y="55"/>
                  <a:pt x="4" y="56"/>
                </a:cubicBezTo>
                <a:cubicBezTo>
                  <a:pt x="0" y="60"/>
                  <a:pt x="3" y="77"/>
                  <a:pt x="4" y="81"/>
                </a:cubicBezTo>
                <a:close/>
                <a:moveTo>
                  <a:pt x="27" y="43"/>
                </a:moveTo>
                <a:cubicBezTo>
                  <a:pt x="27" y="43"/>
                  <a:pt x="27" y="43"/>
                  <a:pt x="27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43"/>
                  <a:pt x="35" y="42"/>
                  <a:pt x="37" y="39"/>
                </a:cubicBezTo>
                <a:cubicBezTo>
                  <a:pt x="42" y="34"/>
                  <a:pt x="41" y="24"/>
                  <a:pt x="41" y="23"/>
                </a:cubicBezTo>
                <a:cubicBezTo>
                  <a:pt x="41" y="13"/>
                  <a:pt x="34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0"/>
                  <a:pt x="14" y="13"/>
                  <a:pt x="14" y="23"/>
                </a:cubicBezTo>
                <a:cubicBezTo>
                  <a:pt x="14" y="24"/>
                  <a:pt x="13" y="34"/>
                  <a:pt x="18" y="39"/>
                </a:cubicBezTo>
                <a:cubicBezTo>
                  <a:pt x="20" y="42"/>
                  <a:pt x="23" y="43"/>
                  <a:pt x="27" y="43"/>
                </a:cubicBezTo>
                <a:close/>
                <a:moveTo>
                  <a:pt x="20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20" y="17"/>
                  <a:pt x="25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5"/>
                  <a:pt x="35" y="17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6"/>
                  <a:pt x="35" y="32"/>
                  <a:pt x="33" y="35"/>
                </a:cubicBezTo>
                <a:cubicBezTo>
                  <a:pt x="31" y="36"/>
                  <a:pt x="30" y="37"/>
                  <a:pt x="28" y="37"/>
                </a:cubicBezTo>
                <a:cubicBezTo>
                  <a:pt x="28" y="37"/>
                  <a:pt x="28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5" y="37"/>
                  <a:pt x="24" y="36"/>
                  <a:pt x="22" y="35"/>
                </a:cubicBezTo>
                <a:cubicBezTo>
                  <a:pt x="20" y="32"/>
                  <a:pt x="20" y="26"/>
                  <a:pt x="20" y="24"/>
                </a:cubicBezTo>
                <a:close/>
                <a:moveTo>
                  <a:pt x="96" y="91"/>
                </a:moveTo>
                <a:cubicBezTo>
                  <a:pt x="94" y="92"/>
                  <a:pt x="94" y="93"/>
                  <a:pt x="94" y="95"/>
                </a:cubicBezTo>
                <a:cubicBezTo>
                  <a:pt x="95" y="97"/>
                  <a:pt x="96" y="98"/>
                  <a:pt x="96" y="100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2" y="158"/>
                  <a:pt x="104" y="160"/>
                  <a:pt x="108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20" y="160"/>
                  <a:pt x="123" y="158"/>
                  <a:pt x="123" y="154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98"/>
                  <a:pt x="130" y="97"/>
                  <a:pt x="130" y="95"/>
                </a:cubicBezTo>
                <a:cubicBezTo>
                  <a:pt x="131" y="94"/>
                  <a:pt x="135" y="87"/>
                  <a:pt x="136" y="81"/>
                </a:cubicBezTo>
                <a:cubicBezTo>
                  <a:pt x="137" y="77"/>
                  <a:pt x="140" y="60"/>
                  <a:pt x="136" y="56"/>
                </a:cubicBezTo>
                <a:cubicBezTo>
                  <a:pt x="134" y="55"/>
                  <a:pt x="134" y="54"/>
                  <a:pt x="132" y="53"/>
                </a:cubicBezTo>
                <a:cubicBezTo>
                  <a:pt x="128" y="49"/>
                  <a:pt x="122" y="47"/>
                  <a:pt x="122" y="47"/>
                </a:cubicBezTo>
                <a:cubicBezTo>
                  <a:pt x="120" y="46"/>
                  <a:pt x="119" y="47"/>
                  <a:pt x="118" y="48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6" y="47"/>
                  <a:pt x="104" y="46"/>
                  <a:pt x="103" y="47"/>
                </a:cubicBezTo>
                <a:cubicBezTo>
                  <a:pt x="101" y="48"/>
                  <a:pt x="101" y="50"/>
                  <a:pt x="102" y="51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1" y="63"/>
                  <a:pt x="111" y="64"/>
                  <a:pt x="112" y="64"/>
                </a:cubicBezTo>
                <a:cubicBezTo>
                  <a:pt x="113" y="64"/>
                  <a:pt x="114" y="63"/>
                  <a:pt x="115" y="62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3" y="54"/>
                  <a:pt x="126" y="56"/>
                  <a:pt x="129" y="58"/>
                </a:cubicBezTo>
                <a:cubicBezTo>
                  <a:pt x="130" y="58"/>
                  <a:pt x="130" y="59"/>
                  <a:pt x="131" y="60"/>
                </a:cubicBezTo>
                <a:cubicBezTo>
                  <a:pt x="132" y="62"/>
                  <a:pt x="132" y="74"/>
                  <a:pt x="131" y="80"/>
                </a:cubicBezTo>
                <a:cubicBezTo>
                  <a:pt x="129" y="85"/>
                  <a:pt x="125" y="92"/>
                  <a:pt x="125" y="92"/>
                </a:cubicBezTo>
                <a:cubicBezTo>
                  <a:pt x="125" y="92"/>
                  <a:pt x="125" y="92"/>
                  <a:pt x="125" y="93"/>
                </a:cubicBezTo>
                <a:cubicBezTo>
                  <a:pt x="124" y="95"/>
                  <a:pt x="123" y="97"/>
                  <a:pt x="123" y="100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17" y="154"/>
                  <a:pt x="117" y="154"/>
                  <a:pt x="117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7" y="154"/>
                  <a:pt x="107" y="154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1" y="97"/>
                  <a:pt x="101" y="95"/>
                  <a:pt x="100" y="93"/>
                </a:cubicBezTo>
                <a:cubicBezTo>
                  <a:pt x="99" y="91"/>
                  <a:pt x="97" y="90"/>
                  <a:pt x="96" y="91"/>
                </a:cubicBezTo>
                <a:close/>
                <a:moveTo>
                  <a:pt x="112" y="43"/>
                </a:moveTo>
                <a:cubicBezTo>
                  <a:pt x="112" y="43"/>
                  <a:pt x="112" y="43"/>
                  <a:pt x="112" y="43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6" y="43"/>
                  <a:pt x="120" y="42"/>
                  <a:pt x="122" y="39"/>
                </a:cubicBezTo>
                <a:cubicBezTo>
                  <a:pt x="127" y="34"/>
                  <a:pt x="126" y="24"/>
                  <a:pt x="126" y="23"/>
                </a:cubicBezTo>
                <a:cubicBezTo>
                  <a:pt x="126" y="13"/>
                  <a:pt x="119" y="10"/>
                  <a:pt x="113" y="10"/>
                </a:cubicBezTo>
                <a:cubicBezTo>
                  <a:pt x="113" y="10"/>
                  <a:pt x="112" y="10"/>
                  <a:pt x="112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6" y="10"/>
                  <a:pt x="99" y="13"/>
                  <a:pt x="99" y="23"/>
                </a:cubicBezTo>
                <a:cubicBezTo>
                  <a:pt x="99" y="24"/>
                  <a:pt x="98" y="34"/>
                  <a:pt x="103" y="39"/>
                </a:cubicBezTo>
                <a:cubicBezTo>
                  <a:pt x="105" y="42"/>
                  <a:pt x="108" y="43"/>
                  <a:pt x="112" y="43"/>
                </a:cubicBezTo>
                <a:close/>
                <a:moveTo>
                  <a:pt x="105" y="24"/>
                </a:moveTo>
                <a:cubicBezTo>
                  <a:pt x="105" y="24"/>
                  <a:pt x="105" y="24"/>
                  <a:pt x="105" y="24"/>
                </a:cubicBezTo>
                <a:cubicBezTo>
                  <a:pt x="105" y="17"/>
                  <a:pt x="109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5" y="15"/>
                  <a:pt x="120" y="17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6"/>
                  <a:pt x="120" y="32"/>
                  <a:pt x="117" y="35"/>
                </a:cubicBezTo>
                <a:cubicBezTo>
                  <a:pt x="116" y="36"/>
                  <a:pt x="115" y="37"/>
                  <a:pt x="112" y="3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0" y="37"/>
                  <a:pt x="108" y="36"/>
                  <a:pt x="107" y="35"/>
                </a:cubicBezTo>
                <a:cubicBezTo>
                  <a:pt x="104" y="32"/>
                  <a:pt x="104" y="26"/>
                  <a:pt x="105" y="24"/>
                </a:cubicBezTo>
                <a:close/>
                <a:moveTo>
                  <a:pt x="45" y="49"/>
                </a:moveTo>
                <a:cubicBezTo>
                  <a:pt x="41" y="54"/>
                  <a:pt x="43" y="72"/>
                  <a:pt x="45" y="76"/>
                </a:cubicBezTo>
                <a:cubicBezTo>
                  <a:pt x="46" y="82"/>
                  <a:pt x="50" y="90"/>
                  <a:pt x="51" y="91"/>
                </a:cubicBezTo>
                <a:cubicBezTo>
                  <a:pt x="52" y="93"/>
                  <a:pt x="52" y="94"/>
                  <a:pt x="53" y="96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9" y="157"/>
                  <a:pt x="62" y="160"/>
                  <a:pt x="65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8" y="160"/>
                  <a:pt x="81" y="157"/>
                  <a:pt x="82" y="154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94"/>
                  <a:pt x="88" y="93"/>
                  <a:pt x="89" y="91"/>
                </a:cubicBezTo>
                <a:cubicBezTo>
                  <a:pt x="90" y="90"/>
                  <a:pt x="94" y="82"/>
                  <a:pt x="95" y="76"/>
                </a:cubicBezTo>
                <a:cubicBezTo>
                  <a:pt x="97" y="72"/>
                  <a:pt x="99" y="54"/>
                  <a:pt x="95" y="49"/>
                </a:cubicBezTo>
                <a:cubicBezTo>
                  <a:pt x="93" y="48"/>
                  <a:pt x="93" y="47"/>
                  <a:pt x="91" y="46"/>
                </a:cubicBezTo>
                <a:cubicBezTo>
                  <a:pt x="86" y="42"/>
                  <a:pt x="80" y="40"/>
                  <a:pt x="80" y="40"/>
                </a:cubicBezTo>
                <a:cubicBezTo>
                  <a:pt x="78" y="39"/>
                  <a:pt x="77" y="40"/>
                  <a:pt x="76" y="41"/>
                </a:cubicBezTo>
                <a:cubicBezTo>
                  <a:pt x="70" y="49"/>
                  <a:pt x="70" y="49"/>
                  <a:pt x="70" y="49"/>
                </a:cubicBezTo>
                <a:cubicBezTo>
                  <a:pt x="64" y="41"/>
                  <a:pt x="64" y="41"/>
                  <a:pt x="64" y="41"/>
                </a:cubicBezTo>
                <a:cubicBezTo>
                  <a:pt x="63" y="40"/>
                  <a:pt x="62" y="39"/>
                  <a:pt x="60" y="40"/>
                </a:cubicBezTo>
                <a:cubicBezTo>
                  <a:pt x="60" y="40"/>
                  <a:pt x="54" y="42"/>
                  <a:pt x="49" y="46"/>
                </a:cubicBezTo>
                <a:cubicBezTo>
                  <a:pt x="47" y="47"/>
                  <a:pt x="47" y="48"/>
                  <a:pt x="45" y="49"/>
                </a:cubicBezTo>
                <a:close/>
                <a:moveTo>
                  <a:pt x="50" y="53"/>
                </a:moveTo>
                <a:cubicBezTo>
                  <a:pt x="51" y="52"/>
                  <a:pt x="51" y="52"/>
                  <a:pt x="52" y="51"/>
                </a:cubicBezTo>
                <a:cubicBezTo>
                  <a:pt x="55" y="49"/>
                  <a:pt x="58" y="47"/>
                  <a:pt x="60" y="4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7"/>
                  <a:pt x="70" y="57"/>
                </a:cubicBezTo>
                <a:cubicBezTo>
                  <a:pt x="71" y="57"/>
                  <a:pt x="72" y="57"/>
                  <a:pt x="72" y="56"/>
                </a:cubicBezTo>
                <a:cubicBezTo>
                  <a:pt x="79" y="46"/>
                  <a:pt x="79" y="46"/>
                  <a:pt x="79" y="46"/>
                </a:cubicBezTo>
                <a:cubicBezTo>
                  <a:pt x="82" y="47"/>
                  <a:pt x="85" y="49"/>
                  <a:pt x="88" y="51"/>
                </a:cubicBezTo>
                <a:cubicBezTo>
                  <a:pt x="89" y="52"/>
                  <a:pt x="89" y="52"/>
                  <a:pt x="90" y="53"/>
                </a:cubicBezTo>
                <a:cubicBezTo>
                  <a:pt x="92" y="56"/>
                  <a:pt x="91" y="69"/>
                  <a:pt x="90" y="75"/>
                </a:cubicBezTo>
                <a:cubicBezTo>
                  <a:pt x="88" y="80"/>
                  <a:pt x="84" y="88"/>
                  <a:pt x="84" y="88"/>
                </a:cubicBezTo>
                <a:cubicBezTo>
                  <a:pt x="84" y="88"/>
                  <a:pt x="84" y="88"/>
                  <a:pt x="83" y="88"/>
                </a:cubicBezTo>
                <a:cubicBezTo>
                  <a:pt x="82" y="91"/>
                  <a:pt x="82" y="93"/>
                  <a:pt x="82" y="96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76" y="154"/>
                  <a:pt x="75" y="154"/>
                  <a:pt x="75" y="154"/>
                </a:cubicBezTo>
                <a:cubicBezTo>
                  <a:pt x="65" y="154"/>
                  <a:pt x="65" y="154"/>
                  <a:pt x="65" y="154"/>
                </a:cubicBezTo>
                <a:cubicBezTo>
                  <a:pt x="65" y="154"/>
                  <a:pt x="64" y="154"/>
                  <a:pt x="64" y="153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3"/>
                  <a:pt x="57" y="91"/>
                  <a:pt x="56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88"/>
                  <a:pt x="52" y="80"/>
                  <a:pt x="50" y="75"/>
                </a:cubicBezTo>
                <a:cubicBezTo>
                  <a:pt x="49" y="69"/>
                  <a:pt x="48" y="56"/>
                  <a:pt x="50" y="53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4" y="35"/>
                  <a:pt x="78" y="34"/>
                  <a:pt x="80" y="31"/>
                </a:cubicBezTo>
                <a:cubicBezTo>
                  <a:pt x="85" y="25"/>
                  <a:pt x="84" y="16"/>
                  <a:pt x="84" y="14"/>
                </a:cubicBezTo>
                <a:cubicBezTo>
                  <a:pt x="84" y="4"/>
                  <a:pt x="76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4" y="0"/>
                  <a:pt x="56" y="4"/>
                  <a:pt x="56" y="14"/>
                </a:cubicBezTo>
                <a:cubicBezTo>
                  <a:pt x="56" y="16"/>
                  <a:pt x="55" y="25"/>
                  <a:pt x="60" y="31"/>
                </a:cubicBezTo>
                <a:cubicBezTo>
                  <a:pt x="62" y="34"/>
                  <a:pt x="66" y="35"/>
                  <a:pt x="70" y="35"/>
                </a:cubicBezTo>
                <a:close/>
                <a:moveTo>
                  <a:pt x="62" y="15"/>
                </a:moveTo>
                <a:cubicBezTo>
                  <a:pt x="62" y="15"/>
                  <a:pt x="62" y="15"/>
                  <a:pt x="62" y="15"/>
                </a:cubicBezTo>
                <a:cubicBezTo>
                  <a:pt x="62" y="7"/>
                  <a:pt x="67" y="6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6"/>
                  <a:pt x="78" y="7"/>
                  <a:pt x="78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9" y="17"/>
                  <a:pt x="79" y="24"/>
                  <a:pt x="76" y="27"/>
                </a:cubicBezTo>
                <a:cubicBezTo>
                  <a:pt x="74" y="29"/>
                  <a:pt x="72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68" y="29"/>
                  <a:pt x="66" y="29"/>
                  <a:pt x="64" y="27"/>
                </a:cubicBezTo>
                <a:cubicBezTo>
                  <a:pt x="61" y="24"/>
                  <a:pt x="61" y="17"/>
                  <a:pt x="62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9">
            <a:extLst>
              <a:ext uri="{FF2B5EF4-FFF2-40B4-BE49-F238E27FC236}">
                <a16:creationId xmlns:a16="http://schemas.microsoft.com/office/drawing/2014/main" xmlns="" id="{931816CF-B863-476F-B57F-4959E1C827D3}"/>
              </a:ext>
            </a:extLst>
          </p:cNvPr>
          <p:cNvSpPr>
            <a:spLocks noEditPoints="1"/>
          </p:cNvSpPr>
          <p:nvPr/>
        </p:nvSpPr>
        <p:spPr bwMode="auto">
          <a:xfrm>
            <a:off x="5863727" y="3601404"/>
            <a:ext cx="547688" cy="363538"/>
          </a:xfrm>
          <a:custGeom>
            <a:avLst/>
            <a:gdLst>
              <a:gd name="T0" fmla="*/ 2 w 160"/>
              <a:gd name="T1" fmla="*/ 56 h 105"/>
              <a:gd name="T2" fmla="*/ 24 w 160"/>
              <a:gd name="T3" fmla="*/ 63 h 105"/>
              <a:gd name="T4" fmla="*/ 43 w 160"/>
              <a:gd name="T5" fmla="*/ 14 h 105"/>
              <a:gd name="T6" fmla="*/ 56 w 160"/>
              <a:gd name="T7" fmla="*/ 14 h 105"/>
              <a:gd name="T8" fmla="*/ 66 w 160"/>
              <a:gd name="T9" fmla="*/ 13 h 105"/>
              <a:gd name="T10" fmla="*/ 101 w 160"/>
              <a:gd name="T11" fmla="*/ 29 h 105"/>
              <a:gd name="T12" fmla="*/ 77 w 160"/>
              <a:gd name="T13" fmla="*/ 24 h 105"/>
              <a:gd name="T14" fmla="*/ 73 w 160"/>
              <a:gd name="T15" fmla="*/ 26 h 105"/>
              <a:gd name="T16" fmla="*/ 46 w 160"/>
              <a:gd name="T17" fmla="*/ 39 h 105"/>
              <a:gd name="T18" fmla="*/ 44 w 160"/>
              <a:gd name="T19" fmla="*/ 45 h 105"/>
              <a:gd name="T20" fmla="*/ 67 w 160"/>
              <a:gd name="T21" fmla="*/ 44 h 105"/>
              <a:gd name="T22" fmla="*/ 92 w 160"/>
              <a:gd name="T23" fmla="*/ 36 h 105"/>
              <a:gd name="T24" fmla="*/ 110 w 160"/>
              <a:gd name="T25" fmla="*/ 23 h 105"/>
              <a:gd name="T26" fmla="*/ 68 w 160"/>
              <a:gd name="T27" fmla="*/ 7 h 105"/>
              <a:gd name="T28" fmla="*/ 53 w 160"/>
              <a:gd name="T29" fmla="*/ 8 h 105"/>
              <a:gd name="T30" fmla="*/ 42 w 160"/>
              <a:gd name="T31" fmla="*/ 8 h 105"/>
              <a:gd name="T32" fmla="*/ 21 w 160"/>
              <a:gd name="T33" fmla="*/ 0 h 105"/>
              <a:gd name="T34" fmla="*/ 0 w 160"/>
              <a:gd name="T35" fmla="*/ 52 h 105"/>
              <a:gd name="T36" fmla="*/ 22 w 160"/>
              <a:gd name="T37" fmla="*/ 7 h 105"/>
              <a:gd name="T38" fmla="*/ 22 w 160"/>
              <a:gd name="T39" fmla="*/ 56 h 105"/>
              <a:gd name="T40" fmla="*/ 22 w 160"/>
              <a:gd name="T41" fmla="*/ 7 h 105"/>
              <a:gd name="T42" fmla="*/ 42 w 160"/>
              <a:gd name="T43" fmla="*/ 90 h 105"/>
              <a:gd name="T44" fmla="*/ 49 w 160"/>
              <a:gd name="T45" fmla="*/ 98 h 105"/>
              <a:gd name="T46" fmla="*/ 56 w 160"/>
              <a:gd name="T47" fmla="*/ 98 h 105"/>
              <a:gd name="T48" fmla="*/ 58 w 160"/>
              <a:gd name="T49" fmla="*/ 100 h 105"/>
              <a:gd name="T50" fmla="*/ 67 w 160"/>
              <a:gd name="T51" fmla="*/ 105 h 105"/>
              <a:gd name="T52" fmla="*/ 108 w 160"/>
              <a:gd name="T53" fmla="*/ 86 h 105"/>
              <a:gd name="T54" fmla="*/ 139 w 160"/>
              <a:gd name="T55" fmla="*/ 63 h 105"/>
              <a:gd name="T56" fmla="*/ 160 w 160"/>
              <a:gd name="T57" fmla="*/ 50 h 105"/>
              <a:gd name="T58" fmla="*/ 135 w 160"/>
              <a:gd name="T59" fmla="*/ 0 h 105"/>
              <a:gd name="T60" fmla="*/ 113 w 160"/>
              <a:gd name="T61" fmla="*/ 10 h 105"/>
              <a:gd name="T62" fmla="*/ 133 w 160"/>
              <a:gd name="T63" fmla="*/ 60 h 105"/>
              <a:gd name="T64" fmla="*/ 105 w 160"/>
              <a:gd name="T65" fmla="*/ 80 h 105"/>
              <a:gd name="T66" fmla="*/ 66 w 160"/>
              <a:gd name="T67" fmla="*/ 99 h 105"/>
              <a:gd name="T68" fmla="*/ 64 w 160"/>
              <a:gd name="T69" fmla="*/ 95 h 105"/>
              <a:gd name="T70" fmla="*/ 86 w 160"/>
              <a:gd name="T71" fmla="*/ 83 h 105"/>
              <a:gd name="T72" fmla="*/ 84 w 160"/>
              <a:gd name="T73" fmla="*/ 77 h 105"/>
              <a:gd name="T74" fmla="*/ 63 w 160"/>
              <a:gd name="T75" fmla="*/ 87 h 105"/>
              <a:gd name="T76" fmla="*/ 51 w 160"/>
              <a:gd name="T77" fmla="*/ 92 h 105"/>
              <a:gd name="T78" fmla="*/ 49 w 160"/>
              <a:gd name="T79" fmla="*/ 89 h 105"/>
              <a:gd name="T80" fmla="*/ 80 w 160"/>
              <a:gd name="T81" fmla="*/ 72 h 105"/>
              <a:gd name="T82" fmla="*/ 77 w 160"/>
              <a:gd name="T83" fmla="*/ 66 h 105"/>
              <a:gd name="T84" fmla="*/ 40 w 160"/>
              <a:gd name="T85" fmla="*/ 81 h 105"/>
              <a:gd name="T86" fmla="*/ 41 w 160"/>
              <a:gd name="T87" fmla="*/ 77 h 105"/>
              <a:gd name="T88" fmla="*/ 54 w 160"/>
              <a:gd name="T89" fmla="*/ 71 h 105"/>
              <a:gd name="T90" fmla="*/ 73 w 160"/>
              <a:gd name="T91" fmla="*/ 58 h 105"/>
              <a:gd name="T92" fmla="*/ 42 w 160"/>
              <a:gd name="T93" fmla="*/ 70 h 105"/>
              <a:gd name="T94" fmla="*/ 39 w 160"/>
              <a:gd name="T95" fmla="*/ 64 h 105"/>
              <a:gd name="T96" fmla="*/ 55 w 160"/>
              <a:gd name="T97" fmla="*/ 53 h 105"/>
              <a:gd name="T98" fmla="*/ 36 w 160"/>
              <a:gd name="T99" fmla="*/ 59 h 105"/>
              <a:gd name="T100" fmla="*/ 35 w 160"/>
              <a:gd name="T101" fmla="*/ 75 h 105"/>
              <a:gd name="T102" fmla="*/ 119 w 160"/>
              <a:gd name="T103" fmla="*/ 15 h 105"/>
              <a:gd name="T104" fmla="*/ 153 w 160"/>
              <a:gd name="T105" fmla="*/ 49 h 105"/>
              <a:gd name="T106" fmla="*/ 119 w 160"/>
              <a:gd name="T107" fmla="*/ 1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05">
                <a:moveTo>
                  <a:pt x="0" y="55"/>
                </a:moveTo>
                <a:cubicBezTo>
                  <a:pt x="1" y="55"/>
                  <a:pt x="1" y="56"/>
                  <a:pt x="2" y="56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4" y="63"/>
                </a:cubicBezTo>
                <a:cubicBezTo>
                  <a:pt x="25" y="63"/>
                  <a:pt x="26" y="63"/>
                  <a:pt x="27" y="61"/>
                </a:cubicBezTo>
                <a:cubicBezTo>
                  <a:pt x="43" y="14"/>
                  <a:pt x="43" y="14"/>
                  <a:pt x="43" y="14"/>
                </a:cubicBezTo>
                <a:cubicBezTo>
                  <a:pt x="44" y="15"/>
                  <a:pt x="44" y="15"/>
                  <a:pt x="44" y="15"/>
                </a:cubicBezTo>
                <a:cubicBezTo>
                  <a:pt x="48" y="16"/>
                  <a:pt x="52" y="16"/>
                  <a:pt x="56" y="14"/>
                </a:cubicBezTo>
                <a:cubicBezTo>
                  <a:pt x="58" y="13"/>
                  <a:pt x="58" y="13"/>
                  <a:pt x="58" y="13"/>
                </a:cubicBezTo>
                <a:cubicBezTo>
                  <a:pt x="61" y="12"/>
                  <a:pt x="63" y="12"/>
                  <a:pt x="66" y="13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3" y="27"/>
                  <a:pt x="102" y="29"/>
                  <a:pt x="101" y="29"/>
                </a:cubicBezTo>
                <a:cubicBezTo>
                  <a:pt x="99" y="31"/>
                  <a:pt x="97" y="31"/>
                  <a:pt x="94" y="29"/>
                </a:cubicBezTo>
                <a:cubicBezTo>
                  <a:pt x="77" y="24"/>
                  <a:pt x="77" y="24"/>
                  <a:pt x="77" y="24"/>
                </a:cubicBezTo>
                <a:cubicBezTo>
                  <a:pt x="76" y="23"/>
                  <a:pt x="75" y="24"/>
                  <a:pt x="75" y="24"/>
                </a:cubicBezTo>
                <a:cubicBezTo>
                  <a:pt x="74" y="24"/>
                  <a:pt x="73" y="25"/>
                  <a:pt x="73" y="26"/>
                </a:cubicBezTo>
                <a:cubicBezTo>
                  <a:pt x="73" y="26"/>
                  <a:pt x="71" y="35"/>
                  <a:pt x="63" y="39"/>
                </a:cubicBezTo>
                <a:cubicBezTo>
                  <a:pt x="59" y="41"/>
                  <a:pt x="53" y="41"/>
                  <a:pt x="46" y="39"/>
                </a:cubicBezTo>
                <a:cubicBezTo>
                  <a:pt x="45" y="38"/>
                  <a:pt x="43" y="39"/>
                  <a:pt x="42" y="41"/>
                </a:cubicBezTo>
                <a:cubicBezTo>
                  <a:pt x="42" y="43"/>
                  <a:pt x="43" y="44"/>
                  <a:pt x="44" y="45"/>
                </a:cubicBezTo>
                <a:cubicBezTo>
                  <a:pt x="48" y="46"/>
                  <a:pt x="52" y="47"/>
                  <a:pt x="55" y="47"/>
                </a:cubicBezTo>
                <a:cubicBezTo>
                  <a:pt x="59" y="47"/>
                  <a:pt x="63" y="46"/>
                  <a:pt x="67" y="44"/>
                </a:cubicBezTo>
                <a:cubicBezTo>
                  <a:pt x="73" y="41"/>
                  <a:pt x="77" y="35"/>
                  <a:pt x="78" y="31"/>
                </a:cubicBezTo>
                <a:cubicBezTo>
                  <a:pt x="92" y="36"/>
                  <a:pt x="92" y="36"/>
                  <a:pt x="92" y="36"/>
                </a:cubicBezTo>
                <a:cubicBezTo>
                  <a:pt x="97" y="37"/>
                  <a:pt x="101" y="37"/>
                  <a:pt x="104" y="35"/>
                </a:cubicBezTo>
                <a:cubicBezTo>
                  <a:pt x="110" y="31"/>
                  <a:pt x="110" y="24"/>
                  <a:pt x="110" y="23"/>
                </a:cubicBezTo>
                <a:cubicBezTo>
                  <a:pt x="110" y="22"/>
                  <a:pt x="109" y="21"/>
                  <a:pt x="108" y="20"/>
                </a:cubicBezTo>
                <a:cubicBezTo>
                  <a:pt x="68" y="7"/>
                  <a:pt x="68" y="7"/>
                  <a:pt x="68" y="7"/>
                </a:cubicBezTo>
                <a:cubicBezTo>
                  <a:pt x="64" y="5"/>
                  <a:pt x="59" y="5"/>
                  <a:pt x="55" y="7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9"/>
                  <a:pt x="48" y="10"/>
                  <a:pt x="46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7"/>
                  <a:pt x="42" y="7"/>
                  <a:pt x="42" y="7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8" y="1"/>
                  <a:pt x="17" y="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0" y="54"/>
                  <a:pt x="0" y="55"/>
                </a:cubicBezTo>
                <a:close/>
                <a:moveTo>
                  <a:pt x="22" y="7"/>
                </a:moveTo>
                <a:cubicBezTo>
                  <a:pt x="37" y="12"/>
                  <a:pt x="37" y="12"/>
                  <a:pt x="37" y="12"/>
                </a:cubicBezTo>
                <a:cubicBezTo>
                  <a:pt x="22" y="56"/>
                  <a:pt x="22" y="56"/>
                  <a:pt x="22" y="56"/>
                </a:cubicBezTo>
                <a:cubicBezTo>
                  <a:pt x="7" y="51"/>
                  <a:pt x="7" y="51"/>
                  <a:pt x="7" y="51"/>
                </a:cubicBezTo>
                <a:lnTo>
                  <a:pt x="22" y="7"/>
                </a:lnTo>
                <a:close/>
                <a:moveTo>
                  <a:pt x="34" y="84"/>
                </a:moveTo>
                <a:cubicBezTo>
                  <a:pt x="36" y="88"/>
                  <a:pt x="39" y="89"/>
                  <a:pt x="42" y="90"/>
                </a:cubicBezTo>
                <a:cubicBezTo>
                  <a:pt x="42" y="91"/>
                  <a:pt x="43" y="92"/>
                  <a:pt x="43" y="94"/>
                </a:cubicBezTo>
                <a:cubicBezTo>
                  <a:pt x="44" y="96"/>
                  <a:pt x="46" y="98"/>
                  <a:pt x="49" y="98"/>
                </a:cubicBezTo>
                <a:cubicBezTo>
                  <a:pt x="50" y="99"/>
                  <a:pt x="51" y="99"/>
                  <a:pt x="52" y="99"/>
                </a:cubicBezTo>
                <a:cubicBezTo>
                  <a:pt x="53" y="99"/>
                  <a:pt x="55" y="99"/>
                  <a:pt x="56" y="98"/>
                </a:cubicBezTo>
                <a:cubicBezTo>
                  <a:pt x="58" y="97"/>
                  <a:pt x="58" y="97"/>
                  <a:pt x="58" y="97"/>
                </a:cubicBezTo>
                <a:cubicBezTo>
                  <a:pt x="58" y="98"/>
                  <a:pt x="58" y="99"/>
                  <a:pt x="58" y="100"/>
                </a:cubicBezTo>
                <a:cubicBezTo>
                  <a:pt x="60" y="102"/>
                  <a:pt x="61" y="104"/>
                  <a:pt x="64" y="105"/>
                </a:cubicBezTo>
                <a:cubicBezTo>
                  <a:pt x="65" y="105"/>
                  <a:pt x="66" y="105"/>
                  <a:pt x="67" y="105"/>
                </a:cubicBezTo>
                <a:cubicBezTo>
                  <a:pt x="68" y="105"/>
                  <a:pt x="70" y="105"/>
                  <a:pt x="71" y="104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16" y="82"/>
                  <a:pt x="124" y="77"/>
                  <a:pt x="131" y="71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58" y="54"/>
                  <a:pt x="158" y="54"/>
                  <a:pt x="158" y="54"/>
                </a:cubicBezTo>
                <a:cubicBezTo>
                  <a:pt x="160" y="53"/>
                  <a:pt x="160" y="51"/>
                  <a:pt x="160" y="50"/>
                </a:cubicBezTo>
                <a:cubicBezTo>
                  <a:pt x="137" y="2"/>
                  <a:pt x="137" y="2"/>
                  <a:pt x="137" y="2"/>
                </a:cubicBezTo>
                <a:cubicBezTo>
                  <a:pt x="136" y="1"/>
                  <a:pt x="136" y="1"/>
                  <a:pt x="135" y="0"/>
                </a:cubicBezTo>
                <a:cubicBezTo>
                  <a:pt x="134" y="0"/>
                  <a:pt x="133" y="0"/>
                  <a:pt x="132" y="1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1" y="11"/>
                  <a:pt x="111" y="13"/>
                  <a:pt x="111" y="14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20" y="72"/>
                  <a:pt x="113" y="77"/>
                  <a:pt x="105" y="80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99"/>
                  <a:pt x="67" y="99"/>
                  <a:pt x="66" y="99"/>
                </a:cubicBezTo>
                <a:cubicBezTo>
                  <a:pt x="65" y="99"/>
                  <a:pt x="65" y="98"/>
                  <a:pt x="64" y="97"/>
                </a:cubicBezTo>
                <a:cubicBezTo>
                  <a:pt x="64" y="97"/>
                  <a:pt x="64" y="96"/>
                  <a:pt x="64" y="95"/>
                </a:cubicBezTo>
                <a:cubicBezTo>
                  <a:pt x="64" y="94"/>
                  <a:pt x="65" y="94"/>
                  <a:pt x="66" y="93"/>
                </a:cubicBezTo>
                <a:cubicBezTo>
                  <a:pt x="86" y="83"/>
                  <a:pt x="86" y="83"/>
                  <a:pt x="86" y="83"/>
                </a:cubicBezTo>
                <a:cubicBezTo>
                  <a:pt x="88" y="82"/>
                  <a:pt x="89" y="80"/>
                  <a:pt x="88" y="79"/>
                </a:cubicBezTo>
                <a:cubicBezTo>
                  <a:pt x="87" y="77"/>
                  <a:pt x="85" y="77"/>
                  <a:pt x="84" y="77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53" y="92"/>
                  <a:pt x="53" y="92"/>
                  <a:pt x="53" y="92"/>
                </a:cubicBezTo>
                <a:cubicBezTo>
                  <a:pt x="52" y="93"/>
                  <a:pt x="51" y="93"/>
                  <a:pt x="51" y="92"/>
                </a:cubicBezTo>
                <a:cubicBezTo>
                  <a:pt x="50" y="92"/>
                  <a:pt x="49" y="92"/>
                  <a:pt x="49" y="91"/>
                </a:cubicBezTo>
                <a:cubicBezTo>
                  <a:pt x="49" y="90"/>
                  <a:pt x="49" y="89"/>
                  <a:pt x="49" y="89"/>
                </a:cubicBezTo>
                <a:cubicBezTo>
                  <a:pt x="49" y="88"/>
                  <a:pt x="50" y="87"/>
                  <a:pt x="50" y="87"/>
                </a:cubicBezTo>
                <a:cubicBezTo>
                  <a:pt x="80" y="72"/>
                  <a:pt x="80" y="72"/>
                  <a:pt x="80" y="72"/>
                </a:cubicBezTo>
                <a:cubicBezTo>
                  <a:pt x="82" y="71"/>
                  <a:pt x="82" y="70"/>
                  <a:pt x="82" y="68"/>
                </a:cubicBezTo>
                <a:cubicBezTo>
                  <a:pt x="81" y="66"/>
                  <a:pt x="79" y="66"/>
                  <a:pt x="77" y="66"/>
                </a:cubicBezTo>
                <a:cubicBezTo>
                  <a:pt x="44" y="83"/>
                  <a:pt x="44" y="83"/>
                  <a:pt x="44" y="83"/>
                </a:cubicBezTo>
                <a:cubicBezTo>
                  <a:pt x="42" y="84"/>
                  <a:pt x="41" y="83"/>
                  <a:pt x="40" y="81"/>
                </a:cubicBezTo>
                <a:cubicBezTo>
                  <a:pt x="39" y="81"/>
                  <a:pt x="39" y="80"/>
                  <a:pt x="40" y="79"/>
                </a:cubicBezTo>
                <a:cubicBezTo>
                  <a:pt x="40" y="78"/>
                  <a:pt x="40" y="78"/>
                  <a:pt x="41" y="77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72" y="63"/>
                  <a:pt x="72" y="63"/>
                  <a:pt x="72" y="63"/>
                </a:cubicBezTo>
                <a:cubicBezTo>
                  <a:pt x="73" y="62"/>
                  <a:pt x="74" y="60"/>
                  <a:pt x="73" y="58"/>
                </a:cubicBezTo>
                <a:cubicBezTo>
                  <a:pt x="72" y="57"/>
                  <a:pt x="70" y="56"/>
                  <a:pt x="69" y="57"/>
                </a:cubicBezTo>
                <a:cubicBezTo>
                  <a:pt x="42" y="70"/>
                  <a:pt x="42" y="70"/>
                  <a:pt x="42" y="70"/>
                </a:cubicBezTo>
                <a:cubicBezTo>
                  <a:pt x="40" y="71"/>
                  <a:pt x="39" y="70"/>
                  <a:pt x="38" y="68"/>
                </a:cubicBezTo>
                <a:cubicBezTo>
                  <a:pt x="37" y="67"/>
                  <a:pt x="38" y="65"/>
                  <a:pt x="39" y="64"/>
                </a:cubicBezTo>
                <a:cubicBezTo>
                  <a:pt x="53" y="57"/>
                  <a:pt x="53" y="57"/>
                  <a:pt x="53" y="57"/>
                </a:cubicBezTo>
                <a:cubicBezTo>
                  <a:pt x="55" y="57"/>
                  <a:pt x="56" y="55"/>
                  <a:pt x="55" y="53"/>
                </a:cubicBezTo>
                <a:cubicBezTo>
                  <a:pt x="54" y="52"/>
                  <a:pt x="52" y="51"/>
                  <a:pt x="51" y="52"/>
                </a:cubicBezTo>
                <a:cubicBezTo>
                  <a:pt x="36" y="59"/>
                  <a:pt x="36" y="59"/>
                  <a:pt x="36" y="59"/>
                </a:cubicBezTo>
                <a:cubicBezTo>
                  <a:pt x="32" y="61"/>
                  <a:pt x="30" y="67"/>
                  <a:pt x="32" y="71"/>
                </a:cubicBezTo>
                <a:cubicBezTo>
                  <a:pt x="33" y="73"/>
                  <a:pt x="34" y="74"/>
                  <a:pt x="35" y="75"/>
                </a:cubicBezTo>
                <a:cubicBezTo>
                  <a:pt x="33" y="77"/>
                  <a:pt x="32" y="81"/>
                  <a:pt x="34" y="84"/>
                </a:cubicBezTo>
                <a:close/>
                <a:moveTo>
                  <a:pt x="119" y="15"/>
                </a:moveTo>
                <a:cubicBezTo>
                  <a:pt x="132" y="8"/>
                  <a:pt x="132" y="8"/>
                  <a:pt x="132" y="8"/>
                </a:cubicBezTo>
                <a:cubicBezTo>
                  <a:pt x="153" y="49"/>
                  <a:pt x="153" y="49"/>
                  <a:pt x="153" y="49"/>
                </a:cubicBezTo>
                <a:cubicBezTo>
                  <a:pt x="139" y="56"/>
                  <a:pt x="139" y="56"/>
                  <a:pt x="139" y="56"/>
                </a:cubicBezTo>
                <a:lnTo>
                  <a:pt x="119" y="15"/>
                </a:lnTo>
                <a:close/>
              </a:path>
            </a:pathLst>
          </a:custGeom>
          <a:solidFill>
            <a:srgbClr val="2C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ight Arrow 2"/>
          <p:cNvSpPr/>
          <p:nvPr/>
        </p:nvSpPr>
        <p:spPr>
          <a:xfrm>
            <a:off x="5858345" y="4187513"/>
            <a:ext cx="774875" cy="38381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7" name="Right Arrow 2"/>
          <p:cNvSpPr/>
          <p:nvPr/>
        </p:nvSpPr>
        <p:spPr>
          <a:xfrm flipH="1">
            <a:off x="5632267" y="4187513"/>
            <a:ext cx="774875" cy="38381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113309" y="1446170"/>
            <a:ext cx="9812790" cy="8300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800" dirty="0">
                <a:latin typeface="等线 Light" panose="02010600030101010101" pitchFamily="2" charset="-122"/>
                <a:ea typeface="等线 Light" panose="02010600030101010101" pitchFamily="2" charset="-122"/>
              </a:rPr>
              <a:t>所以，接下来，我们需要改变。</a:t>
            </a:r>
          </a:p>
          <a:p>
            <a:r>
              <a:rPr lang="zh-CN" altLang="zh-CN" sz="1800" dirty="0">
                <a:latin typeface="等线 Light" panose="02010600030101010101" pitchFamily="2" charset="-122"/>
                <a:ea typeface="等线 Light" panose="02010600030101010101" pitchFamily="2" charset="-122"/>
              </a:rPr>
              <a:t>我、你们，咱们都需要改变。</a:t>
            </a:r>
          </a:p>
        </p:txBody>
      </p:sp>
      <p:sp>
        <p:nvSpPr>
          <p:cNvPr id="17" name="Freeform 853">
            <a:extLst>
              <a:ext uri="{FF2B5EF4-FFF2-40B4-BE49-F238E27FC236}">
                <a16:creationId xmlns="" xmlns:a16="http://schemas.microsoft.com/office/drawing/2014/main" id="{ACCB6C15-A8D9-4E6F-8045-2882BF8224D8}"/>
              </a:ext>
            </a:extLst>
          </p:cNvPr>
          <p:cNvSpPr>
            <a:spLocks noEditPoints="1"/>
          </p:cNvSpPr>
          <p:nvPr/>
        </p:nvSpPr>
        <p:spPr bwMode="auto">
          <a:xfrm>
            <a:off x="3263903" y="3667512"/>
            <a:ext cx="596204" cy="778440"/>
          </a:xfrm>
          <a:custGeom>
            <a:avLst/>
            <a:gdLst>
              <a:gd name="T0" fmla="*/ 6 w 123"/>
              <a:gd name="T1" fmla="*/ 129 h 160"/>
              <a:gd name="T2" fmla="*/ 9 w 123"/>
              <a:gd name="T3" fmla="*/ 106 h 160"/>
              <a:gd name="T4" fmla="*/ 45 w 123"/>
              <a:gd name="T5" fmla="*/ 81 h 160"/>
              <a:gd name="T6" fmla="*/ 44 w 123"/>
              <a:gd name="T7" fmla="*/ 55 h 160"/>
              <a:gd name="T8" fmla="*/ 40 w 123"/>
              <a:gd name="T9" fmla="*/ 25 h 160"/>
              <a:gd name="T10" fmla="*/ 64 w 123"/>
              <a:gd name="T11" fmla="*/ 6 h 160"/>
              <a:gd name="T12" fmla="*/ 83 w 123"/>
              <a:gd name="T13" fmla="*/ 49 h 160"/>
              <a:gd name="T14" fmla="*/ 78 w 123"/>
              <a:gd name="T15" fmla="*/ 58 h 160"/>
              <a:gd name="T16" fmla="*/ 80 w 123"/>
              <a:gd name="T17" fmla="*/ 84 h 160"/>
              <a:gd name="T18" fmla="*/ 117 w 123"/>
              <a:gd name="T19" fmla="*/ 113 h 160"/>
              <a:gd name="T20" fmla="*/ 120 w 123"/>
              <a:gd name="T21" fmla="*/ 132 h 160"/>
              <a:gd name="T22" fmla="*/ 123 w 123"/>
              <a:gd name="T23" fmla="*/ 113 h 160"/>
              <a:gd name="T24" fmla="*/ 84 w 123"/>
              <a:gd name="T25" fmla="*/ 80 h 160"/>
              <a:gd name="T26" fmla="*/ 89 w 123"/>
              <a:gd name="T27" fmla="*/ 49 h 160"/>
              <a:gd name="T28" fmla="*/ 64 w 123"/>
              <a:gd name="T29" fmla="*/ 0 h 160"/>
              <a:gd name="T30" fmla="*/ 34 w 123"/>
              <a:gd name="T31" fmla="*/ 25 h 160"/>
              <a:gd name="T32" fmla="*/ 39 w 123"/>
              <a:gd name="T33" fmla="*/ 59 h 160"/>
              <a:gd name="T34" fmla="*/ 5 w 123"/>
              <a:gd name="T35" fmla="*/ 101 h 160"/>
              <a:gd name="T36" fmla="*/ 0 w 123"/>
              <a:gd name="T37" fmla="*/ 129 h 160"/>
              <a:gd name="T38" fmla="*/ 69 w 123"/>
              <a:gd name="T39" fmla="*/ 84 h 160"/>
              <a:gd name="T40" fmla="*/ 65 w 123"/>
              <a:gd name="T41" fmla="*/ 91 h 160"/>
              <a:gd name="T42" fmla="*/ 61 w 123"/>
              <a:gd name="T43" fmla="*/ 92 h 160"/>
              <a:gd name="T44" fmla="*/ 53 w 123"/>
              <a:gd name="T45" fmla="*/ 84 h 160"/>
              <a:gd name="T46" fmla="*/ 53 w 123"/>
              <a:gd name="T47" fmla="*/ 94 h 160"/>
              <a:gd name="T48" fmla="*/ 51 w 123"/>
              <a:gd name="T49" fmla="*/ 152 h 160"/>
              <a:gd name="T50" fmla="*/ 61 w 123"/>
              <a:gd name="T51" fmla="*/ 160 h 160"/>
              <a:gd name="T52" fmla="*/ 71 w 123"/>
              <a:gd name="T53" fmla="*/ 152 h 160"/>
              <a:gd name="T54" fmla="*/ 69 w 123"/>
              <a:gd name="T55" fmla="*/ 95 h 160"/>
              <a:gd name="T56" fmla="*/ 69 w 123"/>
              <a:gd name="T57" fmla="*/ 84 h 160"/>
              <a:gd name="T58" fmla="*/ 56 w 123"/>
              <a:gd name="T59" fmla="*/ 149 h 160"/>
              <a:gd name="T60" fmla="*/ 61 w 123"/>
              <a:gd name="T61" fmla="*/ 98 h 160"/>
              <a:gd name="T62" fmla="*/ 66 w 123"/>
              <a:gd name="T63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3" h="160">
                <a:moveTo>
                  <a:pt x="3" y="132"/>
                </a:move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8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51"/>
                  <a:pt x="81" y="54"/>
                  <a:pt x="79" y="55"/>
                </a:cubicBez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0" y="84"/>
                </a:cubicBezTo>
                <a:cubicBezTo>
                  <a:pt x="83" y="86"/>
                  <a:pt x="99" y="94"/>
                  <a:pt x="114" y="106"/>
                </a:cubicBezTo>
                <a:cubicBezTo>
                  <a:pt x="116" y="108"/>
                  <a:pt x="117" y="110"/>
                  <a:pt x="117" y="113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31"/>
                  <a:pt x="118" y="132"/>
                  <a:pt x="120" y="132"/>
                </a:cubicBezTo>
                <a:cubicBezTo>
                  <a:pt x="121" y="132"/>
                  <a:pt x="123" y="131"/>
                  <a:pt x="123" y="129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23" y="108"/>
                  <a:pt x="121" y="104"/>
                  <a:pt x="117" y="101"/>
                </a:cubicBezTo>
                <a:cubicBezTo>
                  <a:pt x="104" y="90"/>
                  <a:pt x="89" y="82"/>
                  <a:pt x="84" y="80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9" y="53"/>
                  <a:pt x="89" y="49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11"/>
                  <a:pt x="78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9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/>
          <p:nvPr/>
        </p:nvSpPr>
        <p:spPr>
          <a:xfrm>
            <a:off x="1424765" y="2336353"/>
            <a:ext cx="9342471" cy="4005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改变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532706" y="1495376"/>
            <a:ext cx="9126588" cy="51145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dirty="0"/>
              <a:t>在这里，我想给大家表达一个逻辑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2776292" y="2336352"/>
            <a:ext cx="8334264" cy="46166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34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单纯靠工资，你在深圳是买不了房的，更发不了财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>
              <a:lnSpc>
                <a:spcPct val="34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要想发财买房，你唯有靠股权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>
              <a:lnSpc>
                <a:spcPct val="34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如果你不看好公司的未来，股权一点点价值都没有，拥有还不如丢掉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>
              <a:lnSpc>
                <a:spcPct val="34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如果拥有，对应的公司成功，你的股权才有价值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>
              <a:lnSpc>
                <a:spcPct val="34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只有公司的每一部分都做好，公司才做好。而你也是公司的一部分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</a:p>
          <a:p>
            <a:pPr>
              <a:lnSpc>
                <a:spcPct val="340000"/>
              </a:lnSpc>
            </a:pP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24" name="Group 19"/>
          <p:cNvGrpSpPr/>
          <p:nvPr/>
        </p:nvGrpSpPr>
        <p:grpSpPr>
          <a:xfrm>
            <a:off x="2000352" y="5594647"/>
            <a:ext cx="649356" cy="393033"/>
            <a:chOff x="7991061" y="972253"/>
            <a:chExt cx="649356" cy="393033"/>
          </a:xfrm>
        </p:grpSpPr>
        <p:sp>
          <p:nvSpPr>
            <p:cNvPr id="26" name="Rectangle 22"/>
            <p:cNvSpPr/>
            <p:nvPr/>
          </p:nvSpPr>
          <p:spPr>
            <a:xfrm>
              <a:off x="8197537" y="1040678"/>
              <a:ext cx="376619" cy="3246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27" name="Rectangle 23"/>
            <p:cNvSpPr/>
            <p:nvPr/>
          </p:nvSpPr>
          <p:spPr>
            <a:xfrm>
              <a:off x="8267286" y="972253"/>
              <a:ext cx="373131" cy="324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5</a:t>
              </a:r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cxnSp>
          <p:nvCxnSpPr>
            <p:cNvPr id="28" name="Straight Connector 24"/>
            <p:cNvCxnSpPr/>
            <p:nvPr/>
          </p:nvCxnSpPr>
          <p:spPr>
            <a:xfrm>
              <a:off x="7991061" y="1134557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2000352" y="2691648"/>
            <a:ext cx="649356" cy="393033"/>
            <a:chOff x="7991061" y="972253"/>
            <a:chExt cx="649356" cy="393033"/>
          </a:xfrm>
        </p:grpSpPr>
        <p:sp>
          <p:nvSpPr>
            <p:cNvPr id="7" name="Rectangle 22"/>
            <p:cNvSpPr/>
            <p:nvPr/>
          </p:nvSpPr>
          <p:spPr>
            <a:xfrm>
              <a:off x="8197537" y="1040678"/>
              <a:ext cx="376619" cy="3246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10" name="Rectangle 23"/>
            <p:cNvSpPr/>
            <p:nvPr/>
          </p:nvSpPr>
          <p:spPr>
            <a:xfrm>
              <a:off x="8267286" y="972253"/>
              <a:ext cx="373131" cy="324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smtClean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1</a:t>
              </a:r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cxnSp>
          <p:nvCxnSpPr>
            <p:cNvPr id="11" name="Straight Connector 24"/>
            <p:cNvCxnSpPr/>
            <p:nvPr/>
          </p:nvCxnSpPr>
          <p:spPr>
            <a:xfrm>
              <a:off x="7991061" y="1134557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9"/>
          <p:cNvGrpSpPr/>
          <p:nvPr/>
        </p:nvGrpSpPr>
        <p:grpSpPr>
          <a:xfrm>
            <a:off x="2000352" y="3417398"/>
            <a:ext cx="649356" cy="393033"/>
            <a:chOff x="7991061" y="972253"/>
            <a:chExt cx="649356" cy="393033"/>
          </a:xfrm>
        </p:grpSpPr>
        <p:sp>
          <p:nvSpPr>
            <p:cNvPr id="13" name="Rectangle 22"/>
            <p:cNvSpPr/>
            <p:nvPr/>
          </p:nvSpPr>
          <p:spPr>
            <a:xfrm>
              <a:off x="8197537" y="1040678"/>
              <a:ext cx="376619" cy="3246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8267286" y="972253"/>
              <a:ext cx="373131" cy="324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2</a:t>
              </a:r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cxnSp>
          <p:nvCxnSpPr>
            <p:cNvPr id="15" name="Straight Connector 24"/>
            <p:cNvCxnSpPr/>
            <p:nvPr/>
          </p:nvCxnSpPr>
          <p:spPr>
            <a:xfrm>
              <a:off x="7991061" y="1134557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9"/>
          <p:cNvGrpSpPr/>
          <p:nvPr/>
        </p:nvGrpSpPr>
        <p:grpSpPr>
          <a:xfrm>
            <a:off x="2000352" y="4143148"/>
            <a:ext cx="649356" cy="393033"/>
            <a:chOff x="7991061" y="972253"/>
            <a:chExt cx="649356" cy="393033"/>
          </a:xfrm>
        </p:grpSpPr>
        <p:sp>
          <p:nvSpPr>
            <p:cNvPr id="17" name="Rectangle 22"/>
            <p:cNvSpPr/>
            <p:nvPr/>
          </p:nvSpPr>
          <p:spPr>
            <a:xfrm>
              <a:off x="8197537" y="1040678"/>
              <a:ext cx="376619" cy="3246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18" name="Rectangle 23"/>
            <p:cNvSpPr/>
            <p:nvPr/>
          </p:nvSpPr>
          <p:spPr>
            <a:xfrm>
              <a:off x="8267286" y="972253"/>
              <a:ext cx="373131" cy="324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3</a:t>
              </a:r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cxnSp>
          <p:nvCxnSpPr>
            <p:cNvPr id="19" name="Straight Connector 24"/>
            <p:cNvCxnSpPr/>
            <p:nvPr/>
          </p:nvCxnSpPr>
          <p:spPr>
            <a:xfrm>
              <a:off x="7991061" y="1134557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000352" y="4868898"/>
            <a:ext cx="649356" cy="393033"/>
            <a:chOff x="7991061" y="972253"/>
            <a:chExt cx="649356" cy="393033"/>
          </a:xfrm>
        </p:grpSpPr>
        <p:sp>
          <p:nvSpPr>
            <p:cNvPr id="21" name="Rectangle 22"/>
            <p:cNvSpPr/>
            <p:nvPr/>
          </p:nvSpPr>
          <p:spPr>
            <a:xfrm>
              <a:off x="8197537" y="1040678"/>
              <a:ext cx="376619" cy="3246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22" name="Rectangle 23"/>
            <p:cNvSpPr/>
            <p:nvPr/>
          </p:nvSpPr>
          <p:spPr>
            <a:xfrm>
              <a:off x="8267286" y="972253"/>
              <a:ext cx="373131" cy="324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4</a:t>
              </a:r>
              <a:endParaRPr lang="en-US" sz="1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cxnSp>
          <p:nvCxnSpPr>
            <p:cNvPr id="23" name="Straight Connector 24"/>
            <p:cNvCxnSpPr/>
            <p:nvPr/>
          </p:nvCxnSpPr>
          <p:spPr>
            <a:xfrm>
              <a:off x="7991061" y="1134557"/>
              <a:ext cx="39624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6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22737" y="3110170"/>
            <a:ext cx="1037952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4000" dirty="0"/>
              <a:t>产品改了，为什么一定要改产品定位？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现状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actuality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6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740503" y="4505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 smtClean="0">
                <a:solidFill>
                  <a:schemeClr val="accent2"/>
                </a:solidFill>
              </a:rPr>
              <a:t>改变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1452079" y="2556824"/>
            <a:ext cx="9287842" cy="3570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868648" y="2768636"/>
            <a:ext cx="8334264" cy="30931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你工作就该得到相应的工作报酬。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因为你的付出，公司得到了成长，那么你就该得到公司成长对应收益的这一部分。而且这部分回报，远远大于工资的回报。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 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+mn-ea"/>
              </a:rPr>
              <a:t>但，这一切的根源在于，你的付出和得到的是否对等。因为有</a:t>
            </a:r>
            <a:r>
              <a:rPr lang="zh-CN" altLang="zh-CN" sz="1600" dirty="0" smtClean="0">
                <a:latin typeface="+mn-ea"/>
              </a:rPr>
              <a:t>可能</a:t>
            </a:r>
            <a:r>
              <a:rPr lang="zh-CN" altLang="en-US" sz="1600" dirty="0" smtClean="0">
                <a:latin typeface="+mn-ea"/>
              </a:rPr>
              <a:t>：</a:t>
            </a:r>
            <a:endParaRPr lang="en-US" altLang="zh-CN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zh-CN" sz="16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你仅仅是一个混子，你日复一日、年复一年的混。你一如既往的混。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你骨子里一直以来就没有那种血性，你没有渴望着做成一件事。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你也许曾经有血性，但你现在泯灭了。你来这里养老了。</a:t>
            </a:r>
          </a:p>
        </p:txBody>
      </p:sp>
      <p:sp>
        <p:nvSpPr>
          <p:cNvPr id="2" name="矩形 1"/>
          <p:cNvSpPr/>
          <p:nvPr/>
        </p:nvSpPr>
        <p:spPr>
          <a:xfrm>
            <a:off x="1452079" y="1527621"/>
            <a:ext cx="928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2"/>
                </a:solidFill>
              </a:rPr>
              <a:t>如果你在一家你认为注定会倒闭的公司里面进行工作，那真是浪费你的时间，浪费你的生命</a:t>
            </a:r>
            <a:r>
              <a:rPr lang="zh-CN" altLang="zh-CN" sz="1600" dirty="0" smtClean="0">
                <a:solidFill>
                  <a:schemeClr val="tx2"/>
                </a:solidFill>
              </a:rPr>
              <a:t>。</a:t>
            </a:r>
            <a:endParaRPr lang="en-US" altLang="zh-CN" sz="16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</a:rPr>
              <a:t>原因如下：</a:t>
            </a:r>
            <a:endParaRPr lang="zh-CN" altLang="zh-CN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1452078" y="2505695"/>
            <a:ext cx="9287842" cy="3873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0" rIns="251999" bIns="28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40503" y="6030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 smtClean="0">
                <a:solidFill>
                  <a:schemeClr val="accent2"/>
                </a:solidFill>
              </a:rPr>
              <a:t>改变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532706" y="1548381"/>
            <a:ext cx="9126588" cy="51145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dirty="0"/>
              <a:t>因为以上的原因，导致了什么样的结果呢？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641769" y="2688642"/>
            <a:ext cx="890846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</a:pPr>
            <a:r>
              <a:rPr lang="en-US" altLang="zh-CN" sz="1200" dirty="0" smtClean="0">
                <a:latin typeface="+mn-ea"/>
              </a:rPr>
              <a:t>1</a:t>
            </a:r>
            <a:r>
              <a:rPr lang="zh-CN" altLang="en-US" sz="1200" dirty="0" smtClean="0">
                <a:latin typeface="+mn-ea"/>
              </a:rPr>
              <a:t>、</a:t>
            </a:r>
            <a:r>
              <a:rPr lang="zh-CN" altLang="zh-CN" sz="1200" dirty="0" smtClean="0">
                <a:latin typeface="+mn-ea"/>
              </a:rPr>
              <a:t>今天</a:t>
            </a:r>
            <a:r>
              <a:rPr lang="zh-CN" altLang="zh-CN" sz="1200" dirty="0">
                <a:latin typeface="+mn-ea"/>
              </a:rPr>
              <a:t>，我彭瀛顶着巨额的费用花销，这些都是巨额的债务，并没有让你们承担一分钱的风险。</a:t>
            </a:r>
          </a:p>
          <a:p>
            <a:pPr lvl="0">
              <a:lnSpc>
                <a:spcPct val="200000"/>
              </a:lnSpc>
            </a:pPr>
            <a:r>
              <a:rPr lang="en-US" altLang="zh-CN" sz="1200" dirty="0" smtClean="0">
                <a:latin typeface="+mn-ea"/>
              </a:rPr>
              <a:t>2</a:t>
            </a:r>
            <a:r>
              <a:rPr lang="zh-CN" altLang="en-US" sz="1200" dirty="0" smtClean="0">
                <a:latin typeface="+mn-ea"/>
              </a:rPr>
              <a:t>、</a:t>
            </a:r>
            <a:r>
              <a:rPr lang="zh-CN" altLang="zh-CN" sz="1200" dirty="0" smtClean="0">
                <a:latin typeface="+mn-ea"/>
              </a:rPr>
              <a:t>我</a:t>
            </a:r>
            <a:r>
              <a:rPr lang="zh-CN" altLang="zh-CN" sz="1200" dirty="0">
                <a:latin typeface="+mn-ea"/>
              </a:rPr>
              <a:t>要把公司的股权送给你们</a:t>
            </a:r>
            <a:r>
              <a:rPr lang="zh-CN" altLang="zh-CN" sz="1200" dirty="0" smtClean="0">
                <a:latin typeface="+mn-ea"/>
              </a:rPr>
              <a:t>。</a:t>
            </a:r>
            <a:endParaRPr lang="zh-CN" altLang="zh-CN" sz="1200" dirty="0"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641769" y="3656797"/>
            <a:ext cx="8908461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但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，你们又有多少人会激情澎湃？</a:t>
            </a: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也许会有人说，承诺给我们的六天制，还没给我们呢。</a:t>
            </a: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是的，我说过，我们一定要改成六天制，我们到现在并没有兑现。</a:t>
            </a: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但在过完年的时候，我就明确表达过，我们公司所欠下大家的时间，等公司融资完成以后，会把欠给大家的工资补给大家。就是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20%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比例的工资。在这里说明以下，我们不是每个人补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20%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，而是按照贡献度补给大家。补多少的权利，我们给了项目经理</a:t>
            </a:r>
            <a:r>
              <a:rPr lang="zh-CN" altLang="zh-CN" sz="12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2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1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比如，我们所有人的工资总共每个月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300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万。那么我们每个月都该补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60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万。</a:t>
            </a:r>
          </a:p>
          <a:p>
            <a:pPr lvl="0">
              <a:lnSpc>
                <a:spcPct val="150000"/>
              </a:lnSpc>
            </a:pP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而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60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万，我们并没有每个人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20%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，有的人高于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20%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，有的人低于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20%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，原因是贡献度不同。</a:t>
            </a: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这个事情，扯远了。我们回归正题。</a:t>
            </a:r>
          </a:p>
        </p:txBody>
      </p:sp>
    </p:spTree>
    <p:extLst>
      <p:ext uri="{BB962C8B-B14F-4D97-AF65-F5344CB8AC3E}">
        <p14:creationId xmlns:p14="http://schemas.microsoft.com/office/powerpoint/2010/main" val="21252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608598" y="1726478"/>
            <a:ext cx="897480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我们继续说，主人翁意识的事情</a:t>
            </a:r>
            <a:r>
              <a:rPr lang="zh-CN" altLang="zh-CN" sz="1600" dirty="0" smtClean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。这个</a:t>
            </a:r>
            <a:r>
              <a:rPr lang="zh-CN" altLang="zh-CN" sz="1600" dirty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项目，很庞大，非常复杂。要想做成功，要面对很多困难，</a:t>
            </a:r>
            <a:r>
              <a:rPr lang="zh-CN" altLang="zh-CN" sz="1600" dirty="0" smtClean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要解决</a:t>
            </a:r>
            <a:r>
              <a:rPr lang="zh-CN" altLang="zh-CN" sz="1600" dirty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很多问题</a:t>
            </a:r>
            <a:r>
              <a:rPr lang="zh-CN" altLang="zh-CN" sz="1600" dirty="0" smtClean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。所以，</a:t>
            </a:r>
            <a:r>
              <a:rPr lang="en-US" altLang="zh-CN" sz="1600" dirty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 </a:t>
            </a:r>
            <a:r>
              <a:rPr lang="zh-CN" altLang="zh-CN" sz="1600" dirty="0" smtClean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我们</a:t>
            </a:r>
            <a:r>
              <a:rPr lang="zh-CN" altLang="zh-CN" sz="1600" dirty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的团队，必须是以下三个要求的</a:t>
            </a:r>
            <a:r>
              <a:rPr lang="zh-CN" altLang="zh-CN" sz="1600" dirty="0" smtClean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团队</a:t>
            </a:r>
            <a:r>
              <a:rPr lang="zh-CN" altLang="en-US" sz="1600" dirty="0" smtClean="0">
                <a:solidFill>
                  <a:schemeClr val="tx2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：</a:t>
            </a:r>
            <a:endParaRPr lang="zh-CN" altLang="zh-CN" sz="1600" dirty="0">
              <a:solidFill>
                <a:schemeClr val="tx2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0503" y="6030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改变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107" name="Oval 23"/>
          <p:cNvSpPr/>
          <p:nvPr/>
        </p:nvSpPr>
        <p:spPr>
          <a:xfrm>
            <a:off x="2491420" y="3429824"/>
            <a:ext cx="1369279" cy="1369279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Oval 24"/>
          <p:cNvSpPr/>
          <p:nvPr/>
        </p:nvSpPr>
        <p:spPr>
          <a:xfrm>
            <a:off x="8207318" y="3429824"/>
            <a:ext cx="1369279" cy="1369279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9" name="Oval 22"/>
          <p:cNvSpPr/>
          <p:nvPr/>
        </p:nvSpPr>
        <p:spPr>
          <a:xfrm>
            <a:off x="5346941" y="3429824"/>
            <a:ext cx="1369279" cy="1369279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10" name="Straight Connector 20"/>
          <p:cNvCxnSpPr/>
          <p:nvPr/>
        </p:nvCxnSpPr>
        <p:spPr>
          <a:xfrm>
            <a:off x="3827869" y="4014359"/>
            <a:ext cx="46330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3"/>
          <p:cNvSpPr/>
          <p:nvPr/>
        </p:nvSpPr>
        <p:spPr>
          <a:xfrm>
            <a:off x="2550123" y="3342721"/>
            <a:ext cx="1369279" cy="136927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2" name="Oval 4"/>
          <p:cNvSpPr/>
          <p:nvPr/>
        </p:nvSpPr>
        <p:spPr>
          <a:xfrm>
            <a:off x="3034195" y="3142153"/>
            <a:ext cx="401136" cy="4011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smtClean="0">
                <a:solidFill>
                  <a:srgbClr val="FFFFFF"/>
                </a:solidFill>
              </a:rPr>
              <a:t>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3" name="TextBox 7"/>
          <p:cNvSpPr txBox="1"/>
          <p:nvPr/>
        </p:nvSpPr>
        <p:spPr>
          <a:xfrm>
            <a:off x="2191483" y="5394807"/>
            <a:ext cx="218373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zh-CN" altLang="zh-CN" sz="1000" dirty="0">
                <a:solidFill>
                  <a:schemeClr val="accent1"/>
                </a:solidFill>
                <a:latin typeface="+mn-ea"/>
              </a:rPr>
              <a:t>对我们的项目必须有深度的理解</a:t>
            </a:r>
          </a:p>
        </p:txBody>
      </p:sp>
      <p:sp>
        <p:nvSpPr>
          <p:cNvPr id="114" name="TextBox 8"/>
          <p:cNvSpPr txBox="1"/>
          <p:nvPr/>
        </p:nvSpPr>
        <p:spPr>
          <a:xfrm>
            <a:off x="2924275" y="5019026"/>
            <a:ext cx="71814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  <a:cs typeface="Open Sans" charset="0"/>
              </a:rPr>
              <a:t>高度理解</a:t>
            </a:r>
            <a:endParaRPr lang="en-US" sz="1400" b="1" dirty="0">
              <a:latin typeface="+mn-ea"/>
              <a:cs typeface="Open Sans" charset="0"/>
            </a:endParaRPr>
          </a:p>
        </p:txBody>
      </p:sp>
      <p:cxnSp>
        <p:nvCxnSpPr>
          <p:cNvPr id="115" name="Straight Connector 9"/>
          <p:cNvCxnSpPr/>
          <p:nvPr/>
        </p:nvCxnSpPr>
        <p:spPr>
          <a:xfrm>
            <a:off x="3234763" y="4504820"/>
            <a:ext cx="0" cy="45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0"/>
          <p:cNvSpPr/>
          <p:nvPr/>
        </p:nvSpPr>
        <p:spPr>
          <a:xfrm>
            <a:off x="5408898" y="3342721"/>
            <a:ext cx="1369279" cy="136927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7" name="Oval 11"/>
          <p:cNvSpPr/>
          <p:nvPr/>
        </p:nvSpPr>
        <p:spPr>
          <a:xfrm>
            <a:off x="5892970" y="3142153"/>
            <a:ext cx="401136" cy="40113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8" name="TextBox 12"/>
          <p:cNvSpPr txBox="1"/>
          <p:nvPr/>
        </p:nvSpPr>
        <p:spPr>
          <a:xfrm>
            <a:off x="5050258" y="5394807"/>
            <a:ext cx="218373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zh-CN" altLang="zh-CN" sz="1000" dirty="0">
                <a:solidFill>
                  <a:schemeClr val="accent1"/>
                </a:solidFill>
                <a:latin typeface="+mn-ea"/>
              </a:rPr>
              <a:t>对我们的项目必须有高度的认同</a:t>
            </a:r>
          </a:p>
        </p:txBody>
      </p:sp>
      <p:sp>
        <p:nvSpPr>
          <p:cNvPr id="119" name="TextBox 13"/>
          <p:cNvSpPr txBox="1"/>
          <p:nvPr/>
        </p:nvSpPr>
        <p:spPr>
          <a:xfrm>
            <a:off x="5783051" y="5019026"/>
            <a:ext cx="71814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+mn-ea"/>
                <a:cs typeface="Open Sans" charset="0"/>
              </a:rPr>
              <a:t>高度认同</a:t>
            </a:r>
            <a:endParaRPr lang="en-US" sz="1400" b="1" dirty="0">
              <a:latin typeface="+mn-ea"/>
              <a:cs typeface="Open Sans" charset="0"/>
            </a:endParaRPr>
          </a:p>
        </p:txBody>
      </p:sp>
      <p:cxnSp>
        <p:nvCxnSpPr>
          <p:cNvPr id="120" name="Straight Connector 14"/>
          <p:cNvCxnSpPr/>
          <p:nvPr/>
        </p:nvCxnSpPr>
        <p:spPr>
          <a:xfrm>
            <a:off x="6093538" y="4504820"/>
            <a:ext cx="0" cy="45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5"/>
          <p:cNvSpPr/>
          <p:nvPr/>
        </p:nvSpPr>
        <p:spPr>
          <a:xfrm>
            <a:off x="8272214" y="3342721"/>
            <a:ext cx="1369279" cy="136927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2" name="Oval 16"/>
          <p:cNvSpPr/>
          <p:nvPr/>
        </p:nvSpPr>
        <p:spPr>
          <a:xfrm>
            <a:off x="8756286" y="3142153"/>
            <a:ext cx="401136" cy="401136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3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3" name="TextBox 17"/>
          <p:cNvSpPr txBox="1"/>
          <p:nvPr/>
        </p:nvSpPr>
        <p:spPr>
          <a:xfrm>
            <a:off x="7865180" y="5394807"/>
            <a:ext cx="218373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zh-CN" altLang="zh-CN" sz="1000" dirty="0">
                <a:solidFill>
                  <a:schemeClr val="accent1"/>
                </a:solidFill>
                <a:latin typeface="+mn-ea"/>
              </a:rPr>
              <a:t>为我们的项目，愿意</a:t>
            </a:r>
            <a:r>
              <a:rPr lang="en-US" altLang="zh-CN" sz="1000" dirty="0">
                <a:solidFill>
                  <a:schemeClr val="accent1"/>
                </a:solidFill>
                <a:latin typeface="+mn-ea"/>
              </a:rPr>
              <a:t>100%</a:t>
            </a:r>
            <a:r>
              <a:rPr lang="zh-CN" altLang="zh-CN" sz="1000" dirty="0">
                <a:solidFill>
                  <a:schemeClr val="accent1"/>
                </a:solidFill>
                <a:latin typeface="+mn-ea"/>
              </a:rPr>
              <a:t>的付出</a:t>
            </a:r>
          </a:p>
          <a:p>
            <a:pPr algn="ctr"/>
            <a:r>
              <a:rPr lang="en-US" altLang="zh-CN" sz="1000" dirty="0">
                <a:solidFill>
                  <a:schemeClr val="accent1"/>
                </a:solidFill>
                <a:latin typeface="+mn-ea"/>
              </a:rPr>
              <a:t>	</a:t>
            </a:r>
            <a:endParaRPr lang="zh-CN" altLang="zh-CN" sz="10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24" name="TextBox 18"/>
          <p:cNvSpPr txBox="1"/>
          <p:nvPr/>
        </p:nvSpPr>
        <p:spPr>
          <a:xfrm>
            <a:off x="8576638" y="5019026"/>
            <a:ext cx="85760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b="1" dirty="0" smtClean="0">
                <a:latin typeface="+mn-ea"/>
                <a:cs typeface="Open Sans" charset="0"/>
              </a:rPr>
              <a:t>100</a:t>
            </a:r>
            <a:r>
              <a:rPr lang="en-US" altLang="zh-CN" sz="1400" b="1" dirty="0" smtClean="0">
                <a:latin typeface="+mn-ea"/>
                <a:cs typeface="Open Sans" charset="0"/>
              </a:rPr>
              <a:t>%</a:t>
            </a:r>
            <a:r>
              <a:rPr lang="zh-CN" altLang="en-US" sz="1400" b="1" dirty="0" smtClean="0">
                <a:latin typeface="+mn-ea"/>
                <a:cs typeface="Open Sans" charset="0"/>
              </a:rPr>
              <a:t>付出</a:t>
            </a:r>
            <a:endParaRPr lang="en-US" sz="1400" b="1" dirty="0">
              <a:latin typeface="+mn-ea"/>
              <a:cs typeface="Open Sans" charset="0"/>
            </a:endParaRPr>
          </a:p>
        </p:txBody>
      </p:sp>
      <p:cxnSp>
        <p:nvCxnSpPr>
          <p:cNvPr id="125" name="Straight Connector 19"/>
          <p:cNvCxnSpPr/>
          <p:nvPr/>
        </p:nvCxnSpPr>
        <p:spPr>
          <a:xfrm>
            <a:off x="8956853" y="4504820"/>
            <a:ext cx="0" cy="45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reeform 26">
            <a:extLst>
              <a:ext uri="{FF2B5EF4-FFF2-40B4-BE49-F238E27FC236}">
                <a16:creationId xmlns:a16="http://schemas.microsoft.com/office/drawing/2014/main" xmlns="" id="{9C079C16-0C3B-4B80-907A-9D2F5E9B2E58}"/>
              </a:ext>
            </a:extLst>
          </p:cNvPr>
          <p:cNvSpPr>
            <a:spLocks noEditPoints="1"/>
          </p:cNvSpPr>
          <p:nvPr/>
        </p:nvSpPr>
        <p:spPr bwMode="auto">
          <a:xfrm>
            <a:off x="8733390" y="3814547"/>
            <a:ext cx="473075" cy="476250"/>
          </a:xfrm>
          <a:custGeom>
            <a:avLst/>
            <a:gdLst>
              <a:gd name="T0" fmla="*/ 269 w 300"/>
              <a:gd name="T1" fmla="*/ 0 h 300"/>
              <a:gd name="T2" fmla="*/ 32 w 300"/>
              <a:gd name="T3" fmla="*/ 0 h 300"/>
              <a:gd name="T4" fmla="*/ 0 w 300"/>
              <a:gd name="T5" fmla="*/ 32 h 300"/>
              <a:gd name="T6" fmla="*/ 0 w 300"/>
              <a:gd name="T7" fmla="*/ 269 h 300"/>
              <a:gd name="T8" fmla="*/ 32 w 300"/>
              <a:gd name="T9" fmla="*/ 300 h 300"/>
              <a:gd name="T10" fmla="*/ 269 w 300"/>
              <a:gd name="T11" fmla="*/ 300 h 300"/>
              <a:gd name="T12" fmla="*/ 300 w 300"/>
              <a:gd name="T13" fmla="*/ 269 h 300"/>
              <a:gd name="T14" fmla="*/ 300 w 300"/>
              <a:gd name="T15" fmla="*/ 32 h 300"/>
              <a:gd name="T16" fmla="*/ 269 w 300"/>
              <a:gd name="T17" fmla="*/ 0 h 300"/>
              <a:gd name="T18" fmla="*/ 285 w 300"/>
              <a:gd name="T19" fmla="*/ 269 h 300"/>
              <a:gd name="T20" fmla="*/ 269 w 300"/>
              <a:gd name="T21" fmla="*/ 285 h 300"/>
              <a:gd name="T22" fmla="*/ 32 w 300"/>
              <a:gd name="T23" fmla="*/ 285 h 300"/>
              <a:gd name="T24" fmla="*/ 15 w 300"/>
              <a:gd name="T25" fmla="*/ 269 h 300"/>
              <a:gd name="T26" fmla="*/ 15 w 300"/>
              <a:gd name="T27" fmla="*/ 32 h 300"/>
              <a:gd name="T28" fmla="*/ 32 w 300"/>
              <a:gd name="T29" fmla="*/ 15 h 300"/>
              <a:gd name="T30" fmla="*/ 269 w 300"/>
              <a:gd name="T31" fmla="*/ 15 h 300"/>
              <a:gd name="T32" fmla="*/ 285 w 300"/>
              <a:gd name="T33" fmla="*/ 32 h 300"/>
              <a:gd name="T34" fmla="*/ 285 w 300"/>
              <a:gd name="T35" fmla="*/ 269 h 300"/>
              <a:gd name="T36" fmla="*/ 182 w 300"/>
              <a:gd name="T37" fmla="*/ 86 h 300"/>
              <a:gd name="T38" fmla="*/ 150 w 300"/>
              <a:gd name="T39" fmla="*/ 98 h 300"/>
              <a:gd name="T40" fmla="*/ 118 w 300"/>
              <a:gd name="T41" fmla="*/ 86 h 300"/>
              <a:gd name="T42" fmla="*/ 83 w 300"/>
              <a:gd name="T43" fmla="*/ 101 h 300"/>
              <a:gd name="T44" fmla="*/ 69 w 300"/>
              <a:gd name="T45" fmla="*/ 135 h 300"/>
              <a:gd name="T46" fmla="*/ 83 w 300"/>
              <a:gd name="T47" fmla="*/ 170 h 300"/>
              <a:gd name="T48" fmla="*/ 140 w 300"/>
              <a:gd name="T49" fmla="*/ 227 h 300"/>
              <a:gd name="T50" fmla="*/ 150 w 300"/>
              <a:gd name="T51" fmla="*/ 231 h 300"/>
              <a:gd name="T52" fmla="*/ 160 w 300"/>
              <a:gd name="T53" fmla="*/ 227 h 300"/>
              <a:gd name="T54" fmla="*/ 217 w 300"/>
              <a:gd name="T55" fmla="*/ 170 h 300"/>
              <a:gd name="T56" fmla="*/ 231 w 300"/>
              <a:gd name="T57" fmla="*/ 136 h 300"/>
              <a:gd name="T58" fmla="*/ 217 w 300"/>
              <a:gd name="T59" fmla="*/ 101 h 300"/>
              <a:gd name="T60" fmla="*/ 182 w 300"/>
              <a:gd name="T61" fmla="*/ 86 h 300"/>
              <a:gd name="T62" fmla="*/ 206 w 300"/>
              <a:gd name="T63" fmla="*/ 160 h 300"/>
              <a:gd name="T64" fmla="*/ 150 w 300"/>
              <a:gd name="T65" fmla="*/ 216 h 300"/>
              <a:gd name="T66" fmla="*/ 94 w 300"/>
              <a:gd name="T67" fmla="*/ 160 h 300"/>
              <a:gd name="T68" fmla="*/ 84 w 300"/>
              <a:gd name="T69" fmla="*/ 135 h 300"/>
              <a:gd name="T70" fmla="*/ 94 w 300"/>
              <a:gd name="T71" fmla="*/ 111 h 300"/>
              <a:gd name="T72" fmla="*/ 118 w 300"/>
              <a:gd name="T73" fmla="*/ 101 h 300"/>
              <a:gd name="T74" fmla="*/ 142 w 300"/>
              <a:gd name="T75" fmla="*/ 111 h 300"/>
              <a:gd name="T76" fmla="*/ 145 w 300"/>
              <a:gd name="T77" fmla="*/ 114 h 300"/>
              <a:gd name="T78" fmla="*/ 155 w 300"/>
              <a:gd name="T79" fmla="*/ 114 h 300"/>
              <a:gd name="T80" fmla="*/ 158 w 300"/>
              <a:gd name="T81" fmla="*/ 111 h 300"/>
              <a:gd name="T82" fmla="*/ 182 w 300"/>
              <a:gd name="T83" fmla="*/ 101 h 300"/>
              <a:gd name="T84" fmla="*/ 206 w 300"/>
              <a:gd name="T85" fmla="*/ 111 h 300"/>
              <a:gd name="T86" fmla="*/ 216 w 300"/>
              <a:gd name="T87" fmla="*/ 136 h 300"/>
              <a:gd name="T88" fmla="*/ 206 w 300"/>
              <a:gd name="T89" fmla="*/ 16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0" h="300">
                <a:moveTo>
                  <a:pt x="269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6"/>
                  <a:pt x="14" y="300"/>
                  <a:pt x="32" y="300"/>
                </a:cubicBezTo>
                <a:cubicBezTo>
                  <a:pt x="269" y="300"/>
                  <a:pt x="269" y="300"/>
                  <a:pt x="269" y="300"/>
                </a:cubicBezTo>
                <a:cubicBezTo>
                  <a:pt x="286" y="300"/>
                  <a:pt x="300" y="286"/>
                  <a:pt x="300" y="269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0" y="14"/>
                  <a:pt x="286" y="0"/>
                  <a:pt x="269" y="0"/>
                </a:cubicBezTo>
                <a:moveTo>
                  <a:pt x="285" y="269"/>
                </a:moveTo>
                <a:cubicBezTo>
                  <a:pt x="285" y="278"/>
                  <a:pt x="278" y="285"/>
                  <a:pt x="269" y="285"/>
                </a:cubicBezTo>
                <a:cubicBezTo>
                  <a:pt x="32" y="285"/>
                  <a:pt x="32" y="285"/>
                  <a:pt x="32" y="285"/>
                </a:cubicBezTo>
                <a:cubicBezTo>
                  <a:pt x="23" y="285"/>
                  <a:pt x="15" y="278"/>
                  <a:pt x="15" y="269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23"/>
                  <a:pt x="23" y="15"/>
                  <a:pt x="32" y="15"/>
                </a:cubicBezTo>
                <a:cubicBezTo>
                  <a:pt x="269" y="15"/>
                  <a:pt x="269" y="15"/>
                  <a:pt x="269" y="15"/>
                </a:cubicBezTo>
                <a:cubicBezTo>
                  <a:pt x="278" y="15"/>
                  <a:pt x="285" y="23"/>
                  <a:pt x="285" y="32"/>
                </a:cubicBezTo>
                <a:lnTo>
                  <a:pt x="285" y="269"/>
                </a:lnTo>
                <a:close/>
                <a:moveTo>
                  <a:pt x="182" y="86"/>
                </a:moveTo>
                <a:cubicBezTo>
                  <a:pt x="170" y="86"/>
                  <a:pt x="159" y="90"/>
                  <a:pt x="150" y="98"/>
                </a:cubicBezTo>
                <a:cubicBezTo>
                  <a:pt x="141" y="90"/>
                  <a:pt x="130" y="86"/>
                  <a:pt x="118" y="86"/>
                </a:cubicBezTo>
                <a:cubicBezTo>
                  <a:pt x="105" y="86"/>
                  <a:pt x="93" y="91"/>
                  <a:pt x="83" y="101"/>
                </a:cubicBezTo>
                <a:cubicBezTo>
                  <a:pt x="74" y="110"/>
                  <a:pt x="69" y="122"/>
                  <a:pt x="69" y="135"/>
                </a:cubicBezTo>
                <a:cubicBezTo>
                  <a:pt x="69" y="149"/>
                  <a:pt x="74" y="161"/>
                  <a:pt x="83" y="170"/>
                </a:cubicBezTo>
                <a:cubicBezTo>
                  <a:pt x="140" y="227"/>
                  <a:pt x="140" y="227"/>
                  <a:pt x="140" y="227"/>
                </a:cubicBezTo>
                <a:cubicBezTo>
                  <a:pt x="143" y="230"/>
                  <a:pt x="146" y="231"/>
                  <a:pt x="150" y="231"/>
                </a:cubicBezTo>
                <a:cubicBezTo>
                  <a:pt x="154" y="231"/>
                  <a:pt x="157" y="230"/>
                  <a:pt x="160" y="227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226" y="161"/>
                  <a:pt x="231" y="149"/>
                  <a:pt x="231" y="136"/>
                </a:cubicBezTo>
                <a:cubicBezTo>
                  <a:pt x="231" y="122"/>
                  <a:pt x="226" y="110"/>
                  <a:pt x="217" y="101"/>
                </a:cubicBezTo>
                <a:cubicBezTo>
                  <a:pt x="208" y="91"/>
                  <a:pt x="195" y="86"/>
                  <a:pt x="182" y="86"/>
                </a:cubicBezTo>
                <a:moveTo>
                  <a:pt x="206" y="160"/>
                </a:moveTo>
                <a:cubicBezTo>
                  <a:pt x="150" y="216"/>
                  <a:pt x="150" y="216"/>
                  <a:pt x="150" y="216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88" y="153"/>
                  <a:pt x="84" y="145"/>
                  <a:pt x="84" y="135"/>
                </a:cubicBezTo>
                <a:cubicBezTo>
                  <a:pt x="84" y="126"/>
                  <a:pt x="88" y="118"/>
                  <a:pt x="94" y="111"/>
                </a:cubicBezTo>
                <a:cubicBezTo>
                  <a:pt x="100" y="105"/>
                  <a:pt x="109" y="101"/>
                  <a:pt x="118" y="101"/>
                </a:cubicBezTo>
                <a:cubicBezTo>
                  <a:pt x="127" y="101"/>
                  <a:pt x="136" y="105"/>
                  <a:pt x="142" y="111"/>
                </a:cubicBezTo>
                <a:cubicBezTo>
                  <a:pt x="145" y="114"/>
                  <a:pt x="145" y="114"/>
                  <a:pt x="145" y="114"/>
                </a:cubicBezTo>
                <a:cubicBezTo>
                  <a:pt x="148" y="116"/>
                  <a:pt x="152" y="116"/>
                  <a:pt x="155" y="114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64" y="105"/>
                  <a:pt x="173" y="101"/>
                  <a:pt x="182" y="101"/>
                </a:cubicBezTo>
                <a:cubicBezTo>
                  <a:pt x="191" y="101"/>
                  <a:pt x="200" y="105"/>
                  <a:pt x="206" y="111"/>
                </a:cubicBezTo>
                <a:cubicBezTo>
                  <a:pt x="213" y="118"/>
                  <a:pt x="216" y="126"/>
                  <a:pt x="216" y="136"/>
                </a:cubicBezTo>
                <a:cubicBezTo>
                  <a:pt x="216" y="145"/>
                  <a:pt x="213" y="153"/>
                  <a:pt x="206" y="1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801"/>
          <p:cNvSpPr>
            <a:spLocks noEditPoints="1"/>
          </p:cNvSpPr>
          <p:nvPr/>
        </p:nvSpPr>
        <p:spPr bwMode="auto">
          <a:xfrm>
            <a:off x="5845071" y="3751337"/>
            <a:ext cx="506889" cy="501029"/>
          </a:xfrm>
          <a:custGeom>
            <a:avLst/>
            <a:gdLst>
              <a:gd name="T0" fmla="*/ 94 w 161"/>
              <a:gd name="T1" fmla="*/ 7 h 158"/>
              <a:gd name="T2" fmla="*/ 71 w 161"/>
              <a:gd name="T3" fmla="*/ 4 h 158"/>
              <a:gd name="T4" fmla="*/ 69 w 161"/>
              <a:gd name="T5" fmla="*/ 7 h 158"/>
              <a:gd name="T6" fmla="*/ 69 w 161"/>
              <a:gd name="T7" fmla="*/ 35 h 158"/>
              <a:gd name="T8" fmla="*/ 56 w 161"/>
              <a:gd name="T9" fmla="*/ 60 h 158"/>
              <a:gd name="T10" fmla="*/ 41 w 161"/>
              <a:gd name="T11" fmla="*/ 67 h 158"/>
              <a:gd name="T12" fmla="*/ 41 w 161"/>
              <a:gd name="T13" fmla="*/ 67 h 158"/>
              <a:gd name="T14" fmla="*/ 40 w 161"/>
              <a:gd name="T15" fmla="*/ 67 h 158"/>
              <a:gd name="T16" fmla="*/ 35 w 161"/>
              <a:gd name="T17" fmla="*/ 65 h 158"/>
              <a:gd name="T18" fmla="*/ 6 w 161"/>
              <a:gd name="T19" fmla="*/ 65 h 158"/>
              <a:gd name="T20" fmla="*/ 0 w 161"/>
              <a:gd name="T21" fmla="*/ 70 h 158"/>
              <a:gd name="T22" fmla="*/ 0 w 161"/>
              <a:gd name="T23" fmla="*/ 149 h 158"/>
              <a:gd name="T24" fmla="*/ 6 w 161"/>
              <a:gd name="T25" fmla="*/ 155 h 158"/>
              <a:gd name="T26" fmla="*/ 35 w 161"/>
              <a:gd name="T27" fmla="*/ 155 h 158"/>
              <a:gd name="T28" fmla="*/ 40 w 161"/>
              <a:gd name="T29" fmla="*/ 151 h 158"/>
              <a:gd name="T30" fmla="*/ 56 w 161"/>
              <a:gd name="T31" fmla="*/ 158 h 158"/>
              <a:gd name="T32" fmla="*/ 125 w 161"/>
              <a:gd name="T33" fmla="*/ 158 h 158"/>
              <a:gd name="T34" fmla="*/ 151 w 161"/>
              <a:gd name="T35" fmla="*/ 136 h 158"/>
              <a:gd name="T36" fmla="*/ 160 w 161"/>
              <a:gd name="T37" fmla="*/ 80 h 158"/>
              <a:gd name="T38" fmla="*/ 151 w 161"/>
              <a:gd name="T39" fmla="*/ 59 h 158"/>
              <a:gd name="T40" fmla="*/ 139 w 161"/>
              <a:gd name="T41" fmla="*/ 55 h 158"/>
              <a:gd name="T42" fmla="*/ 103 w 161"/>
              <a:gd name="T43" fmla="*/ 55 h 158"/>
              <a:gd name="T44" fmla="*/ 103 w 161"/>
              <a:gd name="T45" fmla="*/ 29 h 158"/>
              <a:gd name="T46" fmla="*/ 94 w 161"/>
              <a:gd name="T47" fmla="*/ 7 h 158"/>
              <a:gd name="T48" fmla="*/ 34 w 161"/>
              <a:gd name="T49" fmla="*/ 149 h 158"/>
              <a:gd name="T50" fmla="*/ 6 w 161"/>
              <a:gd name="T51" fmla="*/ 149 h 158"/>
              <a:gd name="T52" fmla="*/ 6 w 161"/>
              <a:gd name="T53" fmla="*/ 71 h 158"/>
              <a:gd name="T54" fmla="*/ 34 w 161"/>
              <a:gd name="T55" fmla="*/ 71 h 158"/>
              <a:gd name="T56" fmla="*/ 34 w 161"/>
              <a:gd name="T57" fmla="*/ 149 h 158"/>
              <a:gd name="T58" fmla="*/ 139 w 161"/>
              <a:gd name="T59" fmla="*/ 61 h 158"/>
              <a:gd name="T60" fmla="*/ 148 w 161"/>
              <a:gd name="T61" fmla="*/ 64 h 158"/>
              <a:gd name="T62" fmla="*/ 154 w 161"/>
              <a:gd name="T63" fmla="*/ 79 h 158"/>
              <a:gd name="T64" fmla="*/ 145 w 161"/>
              <a:gd name="T65" fmla="*/ 136 h 158"/>
              <a:gd name="T66" fmla="*/ 145 w 161"/>
              <a:gd name="T67" fmla="*/ 136 h 158"/>
              <a:gd name="T68" fmla="*/ 125 w 161"/>
              <a:gd name="T69" fmla="*/ 152 h 158"/>
              <a:gd name="T70" fmla="*/ 56 w 161"/>
              <a:gd name="T71" fmla="*/ 152 h 158"/>
              <a:gd name="T72" fmla="*/ 40 w 161"/>
              <a:gd name="T73" fmla="*/ 136 h 158"/>
              <a:gd name="T74" fmla="*/ 40 w 161"/>
              <a:gd name="T75" fmla="*/ 73 h 158"/>
              <a:gd name="T76" fmla="*/ 43 w 161"/>
              <a:gd name="T77" fmla="*/ 72 h 158"/>
              <a:gd name="T78" fmla="*/ 59 w 161"/>
              <a:gd name="T79" fmla="*/ 65 h 158"/>
              <a:gd name="T80" fmla="*/ 75 w 161"/>
              <a:gd name="T81" fmla="*/ 35 h 158"/>
              <a:gd name="T82" fmla="*/ 75 w 161"/>
              <a:gd name="T83" fmla="*/ 10 h 158"/>
              <a:gd name="T84" fmla="*/ 90 w 161"/>
              <a:gd name="T85" fmla="*/ 12 h 158"/>
              <a:gd name="T86" fmla="*/ 97 w 161"/>
              <a:gd name="T87" fmla="*/ 29 h 158"/>
              <a:gd name="T88" fmla="*/ 97 w 161"/>
              <a:gd name="T89" fmla="*/ 58 h 158"/>
              <a:gd name="T90" fmla="*/ 100 w 161"/>
              <a:gd name="T91" fmla="*/ 61 h 158"/>
              <a:gd name="T92" fmla="*/ 139 w 161"/>
              <a:gd name="T93" fmla="*/ 6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1" h="158">
                <a:moveTo>
                  <a:pt x="94" y="7"/>
                </a:moveTo>
                <a:cubicBezTo>
                  <a:pt x="85" y="0"/>
                  <a:pt x="72" y="4"/>
                  <a:pt x="71" y="4"/>
                </a:cubicBezTo>
                <a:cubicBezTo>
                  <a:pt x="70" y="5"/>
                  <a:pt x="69" y="6"/>
                  <a:pt x="69" y="7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45"/>
                  <a:pt x="65" y="53"/>
                  <a:pt x="56" y="60"/>
                </a:cubicBezTo>
                <a:cubicBezTo>
                  <a:pt x="49" y="65"/>
                  <a:pt x="41" y="67"/>
                  <a:pt x="41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39" y="66"/>
                  <a:pt x="37" y="65"/>
                  <a:pt x="35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3" y="65"/>
                  <a:pt x="0" y="67"/>
                  <a:pt x="0" y="70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3"/>
                  <a:pt x="3" y="155"/>
                  <a:pt x="6" y="155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37" y="155"/>
                  <a:pt x="40" y="153"/>
                  <a:pt x="40" y="151"/>
                </a:cubicBezTo>
                <a:cubicBezTo>
                  <a:pt x="44" y="155"/>
                  <a:pt x="50" y="158"/>
                  <a:pt x="56" y="158"/>
                </a:cubicBezTo>
                <a:cubicBezTo>
                  <a:pt x="125" y="158"/>
                  <a:pt x="125" y="158"/>
                  <a:pt x="125" y="158"/>
                </a:cubicBezTo>
                <a:cubicBezTo>
                  <a:pt x="140" y="158"/>
                  <a:pt x="149" y="150"/>
                  <a:pt x="151" y="136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1" y="72"/>
                  <a:pt x="158" y="64"/>
                  <a:pt x="151" y="59"/>
                </a:cubicBezTo>
                <a:cubicBezTo>
                  <a:pt x="148" y="57"/>
                  <a:pt x="143" y="55"/>
                  <a:pt x="139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19"/>
                  <a:pt x="100" y="11"/>
                  <a:pt x="94" y="7"/>
                </a:cubicBezTo>
                <a:close/>
                <a:moveTo>
                  <a:pt x="34" y="149"/>
                </a:moveTo>
                <a:cubicBezTo>
                  <a:pt x="6" y="149"/>
                  <a:pt x="6" y="149"/>
                  <a:pt x="6" y="149"/>
                </a:cubicBezTo>
                <a:cubicBezTo>
                  <a:pt x="6" y="71"/>
                  <a:pt x="6" y="71"/>
                  <a:pt x="6" y="71"/>
                </a:cubicBezTo>
                <a:cubicBezTo>
                  <a:pt x="34" y="71"/>
                  <a:pt x="34" y="71"/>
                  <a:pt x="34" y="71"/>
                </a:cubicBezTo>
                <a:lnTo>
                  <a:pt x="34" y="149"/>
                </a:lnTo>
                <a:close/>
                <a:moveTo>
                  <a:pt x="139" y="61"/>
                </a:moveTo>
                <a:cubicBezTo>
                  <a:pt x="142" y="61"/>
                  <a:pt x="145" y="62"/>
                  <a:pt x="148" y="64"/>
                </a:cubicBezTo>
                <a:cubicBezTo>
                  <a:pt x="152" y="67"/>
                  <a:pt x="155" y="73"/>
                  <a:pt x="154" y="79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43" y="149"/>
                  <a:pt x="133" y="152"/>
                  <a:pt x="125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47" y="152"/>
                  <a:pt x="40" y="145"/>
                  <a:pt x="40" y="136"/>
                </a:cubicBezTo>
                <a:cubicBezTo>
                  <a:pt x="40" y="73"/>
                  <a:pt x="40" y="73"/>
                  <a:pt x="40" y="73"/>
                </a:cubicBezTo>
                <a:cubicBezTo>
                  <a:pt x="43" y="72"/>
                  <a:pt x="43" y="72"/>
                  <a:pt x="43" y="72"/>
                </a:cubicBezTo>
                <a:cubicBezTo>
                  <a:pt x="44" y="72"/>
                  <a:pt x="51" y="70"/>
                  <a:pt x="59" y="65"/>
                </a:cubicBezTo>
                <a:cubicBezTo>
                  <a:pt x="69" y="57"/>
                  <a:pt x="75" y="47"/>
                  <a:pt x="75" y="35"/>
                </a:cubicBezTo>
                <a:cubicBezTo>
                  <a:pt x="75" y="10"/>
                  <a:pt x="75" y="10"/>
                  <a:pt x="75" y="10"/>
                </a:cubicBezTo>
                <a:cubicBezTo>
                  <a:pt x="79" y="9"/>
                  <a:pt x="85" y="8"/>
                  <a:pt x="90" y="12"/>
                </a:cubicBezTo>
                <a:cubicBezTo>
                  <a:pt x="95" y="15"/>
                  <a:pt x="97" y="21"/>
                  <a:pt x="97" y="29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60"/>
                  <a:pt x="98" y="61"/>
                  <a:pt x="100" y="61"/>
                </a:cubicBezTo>
                <a:cubicBezTo>
                  <a:pt x="139" y="61"/>
                  <a:pt x="139" y="61"/>
                  <a:pt x="139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1" name="Freeform 82"/>
          <p:cNvSpPr>
            <a:spLocks noEditPoints="1"/>
          </p:cNvSpPr>
          <p:nvPr/>
        </p:nvSpPr>
        <p:spPr bwMode="auto">
          <a:xfrm>
            <a:off x="2975329" y="3738134"/>
            <a:ext cx="490538" cy="552450"/>
          </a:xfrm>
          <a:custGeom>
            <a:avLst/>
            <a:gdLst>
              <a:gd name="T0" fmla="*/ 143 w 143"/>
              <a:gd name="T1" fmla="*/ 45 h 160"/>
              <a:gd name="T2" fmla="*/ 129 w 143"/>
              <a:gd name="T3" fmla="*/ 29 h 160"/>
              <a:gd name="T4" fmla="*/ 126 w 143"/>
              <a:gd name="T5" fmla="*/ 12 h 160"/>
              <a:gd name="T6" fmla="*/ 114 w 143"/>
              <a:gd name="T7" fmla="*/ 14 h 160"/>
              <a:gd name="T8" fmla="*/ 98 w 143"/>
              <a:gd name="T9" fmla="*/ 0 h 160"/>
              <a:gd name="T10" fmla="*/ 85 w 143"/>
              <a:gd name="T11" fmla="*/ 10 h 160"/>
              <a:gd name="T12" fmla="*/ 68 w 143"/>
              <a:gd name="T13" fmla="*/ 10 h 160"/>
              <a:gd name="T14" fmla="*/ 59 w 143"/>
              <a:gd name="T15" fmla="*/ 26 h 160"/>
              <a:gd name="T16" fmla="*/ 54 w 143"/>
              <a:gd name="T17" fmla="*/ 38 h 160"/>
              <a:gd name="T18" fmla="*/ 54 w 143"/>
              <a:gd name="T19" fmla="*/ 58 h 160"/>
              <a:gd name="T20" fmla="*/ 59 w 143"/>
              <a:gd name="T21" fmla="*/ 70 h 160"/>
              <a:gd name="T22" fmla="*/ 68 w 143"/>
              <a:gd name="T23" fmla="*/ 86 h 160"/>
              <a:gd name="T24" fmla="*/ 85 w 143"/>
              <a:gd name="T25" fmla="*/ 85 h 160"/>
              <a:gd name="T26" fmla="*/ 98 w 143"/>
              <a:gd name="T27" fmla="*/ 96 h 160"/>
              <a:gd name="T28" fmla="*/ 114 w 143"/>
              <a:gd name="T29" fmla="*/ 82 h 160"/>
              <a:gd name="T30" fmla="*/ 126 w 143"/>
              <a:gd name="T31" fmla="*/ 84 h 160"/>
              <a:gd name="T32" fmla="*/ 129 w 143"/>
              <a:gd name="T33" fmla="*/ 67 h 160"/>
              <a:gd name="T34" fmla="*/ 127 w 143"/>
              <a:gd name="T35" fmla="*/ 54 h 160"/>
              <a:gd name="T36" fmla="*/ 126 w 143"/>
              <a:gd name="T37" fmla="*/ 74 h 160"/>
              <a:gd name="T38" fmla="*/ 121 w 143"/>
              <a:gd name="T39" fmla="*/ 79 h 160"/>
              <a:gd name="T40" fmla="*/ 113 w 143"/>
              <a:gd name="T41" fmla="*/ 75 h 160"/>
              <a:gd name="T42" fmla="*/ 99 w 143"/>
              <a:gd name="T43" fmla="*/ 89 h 160"/>
              <a:gd name="T44" fmla="*/ 91 w 143"/>
              <a:gd name="T45" fmla="*/ 89 h 160"/>
              <a:gd name="T46" fmla="*/ 77 w 143"/>
              <a:gd name="T47" fmla="*/ 75 h 160"/>
              <a:gd name="T48" fmla="*/ 69 w 143"/>
              <a:gd name="T49" fmla="*/ 79 h 160"/>
              <a:gd name="T50" fmla="*/ 63 w 143"/>
              <a:gd name="T51" fmla="*/ 75 h 160"/>
              <a:gd name="T52" fmla="*/ 68 w 143"/>
              <a:gd name="T53" fmla="*/ 66 h 160"/>
              <a:gd name="T54" fmla="*/ 54 w 143"/>
              <a:gd name="T55" fmla="*/ 52 h 160"/>
              <a:gd name="T56" fmla="*/ 54 w 143"/>
              <a:gd name="T57" fmla="*/ 44 h 160"/>
              <a:gd name="T58" fmla="*/ 68 w 143"/>
              <a:gd name="T59" fmla="*/ 30 h 160"/>
              <a:gd name="T60" fmla="*/ 63 w 143"/>
              <a:gd name="T61" fmla="*/ 21 h 160"/>
              <a:gd name="T62" fmla="*/ 69 w 143"/>
              <a:gd name="T63" fmla="*/ 16 h 160"/>
              <a:gd name="T64" fmla="*/ 89 w 143"/>
              <a:gd name="T65" fmla="*/ 16 h 160"/>
              <a:gd name="T66" fmla="*/ 92 w 143"/>
              <a:gd name="T67" fmla="*/ 6 h 160"/>
              <a:gd name="T68" fmla="*/ 99 w 143"/>
              <a:gd name="T69" fmla="*/ 13 h 160"/>
              <a:gd name="T70" fmla="*/ 117 w 143"/>
              <a:gd name="T71" fmla="*/ 20 h 160"/>
              <a:gd name="T72" fmla="*/ 122 w 143"/>
              <a:gd name="T73" fmla="*/ 16 h 160"/>
              <a:gd name="T74" fmla="*/ 122 w 143"/>
              <a:gd name="T75" fmla="*/ 26 h 160"/>
              <a:gd name="T76" fmla="*/ 130 w 143"/>
              <a:gd name="T77" fmla="*/ 44 h 160"/>
              <a:gd name="T78" fmla="*/ 136 w 143"/>
              <a:gd name="T79" fmla="*/ 51 h 160"/>
              <a:gd name="T80" fmla="*/ 127 w 143"/>
              <a:gd name="T81" fmla="*/ 54 h 160"/>
              <a:gd name="T82" fmla="*/ 95 w 143"/>
              <a:gd name="T83" fmla="*/ 68 h 160"/>
              <a:gd name="T84" fmla="*/ 95 w 143"/>
              <a:gd name="T85" fmla="*/ 62 h 160"/>
              <a:gd name="T86" fmla="*/ 109 w 143"/>
              <a:gd name="T87" fmla="*/ 48 h 160"/>
              <a:gd name="T88" fmla="*/ 37 w 143"/>
              <a:gd name="T89" fmla="*/ 146 h 160"/>
              <a:gd name="T90" fmla="*/ 100 w 143"/>
              <a:gd name="T91" fmla="*/ 160 h 160"/>
              <a:gd name="T92" fmla="*/ 117 w 143"/>
              <a:gd name="T93" fmla="*/ 94 h 160"/>
              <a:gd name="T94" fmla="*/ 98 w 143"/>
              <a:gd name="T95" fmla="*/ 112 h 160"/>
              <a:gd name="T96" fmla="*/ 43 w 143"/>
              <a:gd name="T97" fmla="*/ 154 h 160"/>
              <a:gd name="T98" fmla="*/ 39 w 143"/>
              <a:gd name="T99" fmla="*/ 139 h 160"/>
              <a:gd name="T100" fmla="*/ 18 w 143"/>
              <a:gd name="T101" fmla="*/ 115 h 160"/>
              <a:gd name="T102" fmla="*/ 7 w 143"/>
              <a:gd name="T103" fmla="*/ 110 h 160"/>
              <a:gd name="T104" fmla="*/ 18 w 143"/>
              <a:gd name="T105" fmla="*/ 86 h 160"/>
              <a:gd name="T106" fmla="*/ 50 w 143"/>
              <a:gd name="T107" fmla="*/ 32 h 160"/>
              <a:gd name="T108" fmla="*/ 43 w 143"/>
              <a:gd name="T109" fmla="*/ 28 h 160"/>
              <a:gd name="T110" fmla="*/ 1 w 143"/>
              <a:gd name="T111" fmla="*/ 104 h 160"/>
              <a:gd name="T112" fmla="*/ 11 w 143"/>
              <a:gd name="T113" fmla="*/ 118 h 160"/>
              <a:gd name="T114" fmla="*/ 26 w 143"/>
              <a:gd name="T115" fmla="*/ 1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60">
                <a:moveTo>
                  <a:pt x="136" y="58"/>
                </a:moveTo>
                <a:cubicBezTo>
                  <a:pt x="140" y="58"/>
                  <a:pt x="143" y="55"/>
                  <a:pt x="143" y="51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43" y="41"/>
                  <a:pt x="140" y="38"/>
                  <a:pt x="136" y="38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4"/>
                  <a:pt x="130" y="31"/>
                  <a:pt x="129" y="29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4" y="23"/>
                  <a:pt x="134" y="19"/>
                  <a:pt x="131" y="16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5" y="10"/>
                  <a:pt x="123" y="10"/>
                  <a:pt x="121" y="10"/>
                </a:cubicBezTo>
                <a:cubicBezTo>
                  <a:pt x="120" y="10"/>
                  <a:pt x="118" y="10"/>
                  <a:pt x="116" y="12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1" y="12"/>
                  <a:pt x="108" y="11"/>
                  <a:pt x="105" y="10"/>
                </a:cubicBezTo>
                <a:cubicBezTo>
                  <a:pt x="105" y="7"/>
                  <a:pt x="105" y="7"/>
                  <a:pt x="105" y="7"/>
                </a:cubicBezTo>
                <a:cubicBezTo>
                  <a:pt x="105" y="3"/>
                  <a:pt x="102" y="0"/>
                  <a:pt x="9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8" y="0"/>
                  <a:pt x="85" y="3"/>
                  <a:pt x="85" y="7"/>
                </a:cubicBezTo>
                <a:cubicBezTo>
                  <a:pt x="85" y="10"/>
                  <a:pt x="85" y="10"/>
                  <a:pt x="85" y="10"/>
                </a:cubicBezTo>
                <a:cubicBezTo>
                  <a:pt x="81" y="11"/>
                  <a:pt x="78" y="12"/>
                  <a:pt x="76" y="14"/>
                </a:cubicBezTo>
                <a:cubicBezTo>
                  <a:pt x="73" y="12"/>
                  <a:pt x="73" y="12"/>
                  <a:pt x="73" y="12"/>
                </a:cubicBezTo>
                <a:cubicBezTo>
                  <a:pt x="72" y="10"/>
                  <a:pt x="70" y="10"/>
                  <a:pt x="68" y="10"/>
                </a:cubicBezTo>
                <a:cubicBezTo>
                  <a:pt x="66" y="10"/>
                  <a:pt x="65" y="10"/>
                  <a:pt x="63" y="12"/>
                </a:cubicBezTo>
                <a:cubicBezTo>
                  <a:pt x="59" y="16"/>
                  <a:pt x="59" y="16"/>
                  <a:pt x="59" y="16"/>
                </a:cubicBezTo>
                <a:cubicBezTo>
                  <a:pt x="56" y="19"/>
                  <a:pt x="56" y="23"/>
                  <a:pt x="59" y="26"/>
                </a:cubicBezTo>
                <a:cubicBezTo>
                  <a:pt x="61" y="29"/>
                  <a:pt x="61" y="29"/>
                  <a:pt x="61" y="29"/>
                </a:cubicBezTo>
                <a:cubicBezTo>
                  <a:pt x="59" y="31"/>
                  <a:pt x="58" y="34"/>
                  <a:pt x="5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0" y="38"/>
                  <a:pt x="47" y="41"/>
                  <a:pt x="47" y="45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5"/>
                  <a:pt x="50" y="58"/>
                  <a:pt x="54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8" y="61"/>
                  <a:pt x="59" y="64"/>
                  <a:pt x="61" y="67"/>
                </a:cubicBezTo>
                <a:cubicBezTo>
                  <a:pt x="59" y="70"/>
                  <a:pt x="59" y="70"/>
                  <a:pt x="59" y="70"/>
                </a:cubicBezTo>
                <a:cubicBezTo>
                  <a:pt x="56" y="72"/>
                  <a:pt x="56" y="77"/>
                  <a:pt x="59" y="79"/>
                </a:cubicBezTo>
                <a:cubicBezTo>
                  <a:pt x="63" y="84"/>
                  <a:pt x="63" y="84"/>
                  <a:pt x="63" y="84"/>
                </a:cubicBezTo>
                <a:cubicBezTo>
                  <a:pt x="65" y="85"/>
                  <a:pt x="66" y="86"/>
                  <a:pt x="68" y="86"/>
                </a:cubicBezTo>
                <a:cubicBezTo>
                  <a:pt x="70" y="86"/>
                  <a:pt x="72" y="85"/>
                  <a:pt x="73" y="84"/>
                </a:cubicBezTo>
                <a:cubicBezTo>
                  <a:pt x="76" y="82"/>
                  <a:pt x="76" y="82"/>
                  <a:pt x="76" y="82"/>
                </a:cubicBezTo>
                <a:cubicBezTo>
                  <a:pt x="78" y="83"/>
                  <a:pt x="81" y="85"/>
                  <a:pt x="85" y="85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93"/>
                  <a:pt x="88" y="96"/>
                  <a:pt x="92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02" y="96"/>
                  <a:pt x="105" y="93"/>
                  <a:pt x="105" y="8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8" y="85"/>
                  <a:pt x="111" y="83"/>
                  <a:pt x="114" y="82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8" y="85"/>
                  <a:pt x="120" y="86"/>
                  <a:pt x="121" y="86"/>
                </a:cubicBezTo>
                <a:cubicBezTo>
                  <a:pt x="123" y="86"/>
                  <a:pt x="125" y="85"/>
                  <a:pt x="126" y="84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4" y="77"/>
                  <a:pt x="134" y="72"/>
                  <a:pt x="131" y="70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30" y="64"/>
                  <a:pt x="131" y="61"/>
                  <a:pt x="132" y="58"/>
                </a:cubicBezTo>
                <a:cubicBezTo>
                  <a:pt x="136" y="58"/>
                  <a:pt x="136" y="58"/>
                  <a:pt x="136" y="58"/>
                </a:cubicBezTo>
                <a:close/>
                <a:moveTo>
                  <a:pt x="127" y="54"/>
                </a:moveTo>
                <a:cubicBezTo>
                  <a:pt x="126" y="58"/>
                  <a:pt x="124" y="62"/>
                  <a:pt x="122" y="66"/>
                </a:cubicBezTo>
                <a:cubicBezTo>
                  <a:pt x="121" y="67"/>
                  <a:pt x="121" y="69"/>
                  <a:pt x="122" y="70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7" y="74"/>
                  <a:pt x="127" y="75"/>
                  <a:pt x="126" y="75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79"/>
                  <a:pt x="122" y="79"/>
                  <a:pt x="121" y="79"/>
                </a:cubicBezTo>
                <a:cubicBezTo>
                  <a:pt x="121" y="79"/>
                  <a:pt x="121" y="79"/>
                  <a:pt x="121" y="7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6" y="74"/>
                  <a:pt x="114" y="74"/>
                  <a:pt x="113" y="75"/>
                </a:cubicBezTo>
                <a:cubicBezTo>
                  <a:pt x="109" y="77"/>
                  <a:pt x="105" y="79"/>
                  <a:pt x="101" y="80"/>
                </a:cubicBezTo>
                <a:cubicBezTo>
                  <a:pt x="100" y="80"/>
                  <a:pt x="99" y="81"/>
                  <a:pt x="99" y="83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8" y="89"/>
                  <a:pt x="98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1"/>
                  <a:pt x="90" y="80"/>
                  <a:pt x="88" y="80"/>
                </a:cubicBezTo>
                <a:cubicBezTo>
                  <a:pt x="84" y="79"/>
                  <a:pt x="80" y="77"/>
                  <a:pt x="77" y="75"/>
                </a:cubicBezTo>
                <a:cubicBezTo>
                  <a:pt x="76" y="74"/>
                  <a:pt x="76" y="74"/>
                  <a:pt x="75" y="74"/>
                </a:cubicBezTo>
                <a:cubicBezTo>
                  <a:pt x="74" y="74"/>
                  <a:pt x="73" y="75"/>
                  <a:pt x="73" y="7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5"/>
                  <a:pt x="63" y="74"/>
                  <a:pt x="63" y="74"/>
                </a:cubicBezTo>
                <a:cubicBezTo>
                  <a:pt x="68" y="70"/>
                  <a:pt x="68" y="70"/>
                  <a:pt x="68" y="70"/>
                </a:cubicBezTo>
                <a:cubicBezTo>
                  <a:pt x="69" y="69"/>
                  <a:pt x="69" y="67"/>
                  <a:pt x="68" y="66"/>
                </a:cubicBezTo>
                <a:cubicBezTo>
                  <a:pt x="66" y="62"/>
                  <a:pt x="64" y="58"/>
                  <a:pt x="63" y="54"/>
                </a:cubicBezTo>
                <a:cubicBezTo>
                  <a:pt x="63" y="53"/>
                  <a:pt x="61" y="52"/>
                  <a:pt x="60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4" y="51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44"/>
                  <a:pt x="54" y="44"/>
                  <a:pt x="54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1" y="44"/>
                  <a:pt x="63" y="43"/>
                  <a:pt x="63" y="41"/>
                </a:cubicBezTo>
                <a:cubicBezTo>
                  <a:pt x="64" y="37"/>
                  <a:pt x="66" y="33"/>
                  <a:pt x="68" y="30"/>
                </a:cubicBezTo>
                <a:cubicBezTo>
                  <a:pt x="69" y="29"/>
                  <a:pt x="69" y="27"/>
                  <a:pt x="68" y="26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1"/>
                  <a:pt x="63" y="21"/>
                  <a:pt x="63" y="21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9" y="16"/>
                  <a:pt x="69" y="16"/>
                </a:cubicBezTo>
                <a:cubicBezTo>
                  <a:pt x="73" y="20"/>
                  <a:pt x="73" y="20"/>
                  <a:pt x="73" y="20"/>
                </a:cubicBezTo>
                <a:cubicBezTo>
                  <a:pt x="74" y="21"/>
                  <a:pt x="76" y="22"/>
                  <a:pt x="77" y="21"/>
                </a:cubicBezTo>
                <a:cubicBezTo>
                  <a:pt x="80" y="18"/>
                  <a:pt x="84" y="17"/>
                  <a:pt x="89" y="16"/>
                </a:cubicBezTo>
                <a:cubicBezTo>
                  <a:pt x="90" y="16"/>
                  <a:pt x="91" y="14"/>
                  <a:pt x="91" y="13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7"/>
                  <a:pt x="91" y="6"/>
                  <a:pt x="92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9" y="7"/>
                  <a:pt x="99" y="7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4"/>
                  <a:pt x="100" y="16"/>
                  <a:pt x="101" y="16"/>
                </a:cubicBezTo>
                <a:cubicBezTo>
                  <a:pt x="105" y="17"/>
                  <a:pt x="109" y="18"/>
                  <a:pt x="113" y="21"/>
                </a:cubicBezTo>
                <a:cubicBezTo>
                  <a:pt x="114" y="22"/>
                  <a:pt x="116" y="22"/>
                  <a:pt x="117" y="2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1" y="16"/>
                  <a:pt x="122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7" y="21"/>
                  <a:pt x="127" y="21"/>
                  <a:pt x="126" y="22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21" y="27"/>
                  <a:pt x="121" y="29"/>
                  <a:pt x="122" y="30"/>
                </a:cubicBezTo>
                <a:cubicBezTo>
                  <a:pt x="124" y="33"/>
                  <a:pt x="126" y="37"/>
                  <a:pt x="127" y="42"/>
                </a:cubicBezTo>
                <a:cubicBezTo>
                  <a:pt x="127" y="43"/>
                  <a:pt x="128" y="44"/>
                  <a:pt x="130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1"/>
                  <a:pt x="136" y="52"/>
                  <a:pt x="136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8" y="52"/>
                  <a:pt x="127" y="53"/>
                  <a:pt x="127" y="54"/>
                </a:cubicBezTo>
                <a:close/>
                <a:moveTo>
                  <a:pt x="95" y="27"/>
                </a:moveTo>
                <a:cubicBezTo>
                  <a:pt x="84" y="27"/>
                  <a:pt x="74" y="37"/>
                  <a:pt x="74" y="48"/>
                </a:cubicBezTo>
                <a:cubicBezTo>
                  <a:pt x="74" y="59"/>
                  <a:pt x="84" y="68"/>
                  <a:pt x="95" y="68"/>
                </a:cubicBezTo>
                <a:cubicBezTo>
                  <a:pt x="106" y="68"/>
                  <a:pt x="115" y="59"/>
                  <a:pt x="115" y="48"/>
                </a:cubicBezTo>
                <a:cubicBezTo>
                  <a:pt x="115" y="37"/>
                  <a:pt x="106" y="27"/>
                  <a:pt x="95" y="27"/>
                </a:cubicBezTo>
                <a:close/>
                <a:moveTo>
                  <a:pt x="95" y="62"/>
                </a:moveTo>
                <a:cubicBezTo>
                  <a:pt x="87" y="62"/>
                  <a:pt x="81" y="55"/>
                  <a:pt x="81" y="48"/>
                </a:cubicBezTo>
                <a:cubicBezTo>
                  <a:pt x="81" y="40"/>
                  <a:pt x="87" y="34"/>
                  <a:pt x="95" y="34"/>
                </a:cubicBezTo>
                <a:cubicBezTo>
                  <a:pt x="103" y="34"/>
                  <a:pt x="109" y="40"/>
                  <a:pt x="109" y="48"/>
                </a:cubicBezTo>
                <a:cubicBezTo>
                  <a:pt x="109" y="55"/>
                  <a:pt x="103" y="62"/>
                  <a:pt x="95" y="62"/>
                </a:cubicBezTo>
                <a:close/>
                <a:moveTo>
                  <a:pt x="26" y="147"/>
                </a:moveTo>
                <a:cubicBezTo>
                  <a:pt x="37" y="146"/>
                  <a:pt x="37" y="146"/>
                  <a:pt x="37" y="146"/>
                </a:cubicBezTo>
                <a:cubicBezTo>
                  <a:pt x="37" y="157"/>
                  <a:pt x="37" y="157"/>
                  <a:pt x="37" y="157"/>
                </a:cubicBezTo>
                <a:cubicBezTo>
                  <a:pt x="37" y="159"/>
                  <a:pt x="38" y="160"/>
                  <a:pt x="40" y="160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102" y="160"/>
                  <a:pt x="103" y="159"/>
                  <a:pt x="103" y="157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9" y="110"/>
                  <a:pt x="114" y="103"/>
                  <a:pt x="117" y="94"/>
                </a:cubicBezTo>
                <a:cubicBezTo>
                  <a:pt x="117" y="93"/>
                  <a:pt x="117" y="91"/>
                  <a:pt x="115" y="90"/>
                </a:cubicBezTo>
                <a:cubicBezTo>
                  <a:pt x="113" y="90"/>
                  <a:pt x="111" y="91"/>
                  <a:pt x="111" y="92"/>
                </a:cubicBezTo>
                <a:cubicBezTo>
                  <a:pt x="108" y="100"/>
                  <a:pt x="104" y="107"/>
                  <a:pt x="98" y="112"/>
                </a:cubicBezTo>
                <a:cubicBezTo>
                  <a:pt x="97" y="113"/>
                  <a:pt x="97" y="114"/>
                  <a:pt x="97" y="115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43" y="142"/>
                  <a:pt x="43" y="142"/>
                  <a:pt x="43" y="142"/>
                </a:cubicBezTo>
                <a:cubicBezTo>
                  <a:pt x="43" y="141"/>
                  <a:pt x="43" y="140"/>
                  <a:pt x="42" y="140"/>
                </a:cubicBezTo>
                <a:cubicBezTo>
                  <a:pt x="41" y="139"/>
                  <a:pt x="40" y="139"/>
                  <a:pt x="39" y="139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1" y="141"/>
                  <a:pt x="18" y="138"/>
                  <a:pt x="18" y="133"/>
                </a:cubicBezTo>
                <a:cubicBezTo>
                  <a:pt x="18" y="115"/>
                  <a:pt x="18" y="115"/>
                  <a:pt x="18" y="115"/>
                </a:cubicBezTo>
                <a:cubicBezTo>
                  <a:pt x="18" y="113"/>
                  <a:pt x="16" y="111"/>
                  <a:pt x="15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8" y="111"/>
                  <a:pt x="7" y="111"/>
                  <a:pt x="7" y="110"/>
                </a:cubicBezTo>
                <a:cubicBezTo>
                  <a:pt x="6" y="110"/>
                  <a:pt x="6" y="108"/>
                  <a:pt x="7" y="10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6"/>
                  <a:pt x="18" y="86"/>
                </a:cubicBezTo>
                <a:cubicBezTo>
                  <a:pt x="18" y="77"/>
                  <a:pt x="18" y="77"/>
                  <a:pt x="18" y="77"/>
                </a:cubicBezTo>
                <a:cubicBezTo>
                  <a:pt x="18" y="59"/>
                  <a:pt x="29" y="42"/>
                  <a:pt x="45" y="34"/>
                </a:cubicBezTo>
                <a:cubicBezTo>
                  <a:pt x="47" y="34"/>
                  <a:pt x="49" y="33"/>
                  <a:pt x="50" y="32"/>
                </a:cubicBezTo>
                <a:cubicBezTo>
                  <a:pt x="52" y="32"/>
                  <a:pt x="53" y="30"/>
                  <a:pt x="52" y="28"/>
                </a:cubicBezTo>
                <a:cubicBezTo>
                  <a:pt x="52" y="27"/>
                  <a:pt x="50" y="26"/>
                  <a:pt x="48" y="26"/>
                </a:cubicBezTo>
                <a:cubicBezTo>
                  <a:pt x="46" y="27"/>
                  <a:pt x="44" y="28"/>
                  <a:pt x="43" y="28"/>
                </a:cubicBezTo>
                <a:cubicBezTo>
                  <a:pt x="24" y="37"/>
                  <a:pt x="11" y="57"/>
                  <a:pt x="11" y="77"/>
                </a:cubicBezTo>
                <a:cubicBezTo>
                  <a:pt x="11" y="85"/>
                  <a:pt x="11" y="85"/>
                  <a:pt x="11" y="85"/>
                </a:cubicBezTo>
                <a:cubicBezTo>
                  <a:pt x="1" y="104"/>
                  <a:pt x="1" y="104"/>
                  <a:pt x="1" y="104"/>
                </a:cubicBezTo>
                <a:cubicBezTo>
                  <a:pt x="0" y="107"/>
                  <a:pt x="0" y="111"/>
                  <a:pt x="1" y="114"/>
                </a:cubicBezTo>
                <a:cubicBezTo>
                  <a:pt x="3" y="116"/>
                  <a:pt x="6" y="118"/>
                  <a:pt x="10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11" y="141"/>
                  <a:pt x="18" y="147"/>
                  <a:pt x="25" y="147"/>
                </a:cubicBezTo>
                <a:cubicBezTo>
                  <a:pt x="25" y="147"/>
                  <a:pt x="26" y="147"/>
                  <a:pt x="26" y="147"/>
                </a:cubicBezTo>
                <a:close/>
              </a:path>
            </a:pathLst>
          </a:custGeom>
          <a:solidFill>
            <a:srgbClr val="2C2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3862369" y="3077973"/>
            <a:ext cx="6875813" cy="18004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zh-CN" altLang="zh-CN" b="1" dirty="0" smtClean="0">
                <a:solidFill>
                  <a:schemeClr val="accent1"/>
                </a:solidFill>
              </a:rPr>
              <a:t>对</a:t>
            </a:r>
            <a:r>
              <a:rPr lang="zh-CN" altLang="zh-CN" b="1" dirty="0">
                <a:solidFill>
                  <a:schemeClr val="accent1"/>
                </a:solidFill>
              </a:rPr>
              <a:t>我们的项目必须有深度的</a:t>
            </a:r>
            <a:r>
              <a:rPr lang="zh-CN" altLang="zh-CN" b="1" dirty="0" smtClean="0">
                <a:solidFill>
                  <a:schemeClr val="accent1"/>
                </a:solidFill>
              </a:rPr>
              <a:t>理解</a:t>
            </a:r>
            <a:r>
              <a:rPr lang="zh-CN" altLang="en-US" b="1" dirty="0" smtClean="0">
                <a:solidFill>
                  <a:schemeClr val="accent1"/>
                </a:solidFill>
              </a:rPr>
              <a:t>！</a:t>
            </a:r>
            <a:endParaRPr lang="en-US" altLang="zh-CN" b="1" dirty="0" smtClean="0">
              <a:solidFill>
                <a:schemeClr val="accent1"/>
              </a:solidFill>
            </a:endParaRPr>
          </a:p>
          <a:p>
            <a:pPr lvl="0"/>
            <a:endParaRPr lang="zh-CN" altLang="zh-CN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不管</a:t>
            </a:r>
            <a:r>
              <a:rPr lang="zh-CN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你是哪个部门的，是研发部，还是产品部，还是运营部，甚至是职能部门，如果你不理解这个项目，那么，请你离开</a:t>
            </a:r>
            <a:r>
              <a:rPr lang="zh-CN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6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0503" y="6030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改变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08450" y="2370651"/>
            <a:ext cx="1427982" cy="2184650"/>
            <a:chOff x="2491420" y="3142153"/>
            <a:chExt cx="1427982" cy="2184650"/>
          </a:xfrm>
        </p:grpSpPr>
        <p:sp>
          <p:nvSpPr>
            <p:cNvPr id="5" name="Oval 23"/>
            <p:cNvSpPr/>
            <p:nvPr/>
          </p:nvSpPr>
          <p:spPr>
            <a:xfrm>
              <a:off x="2491420" y="3429824"/>
              <a:ext cx="1369279" cy="1369279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3"/>
            <p:cNvSpPr/>
            <p:nvPr/>
          </p:nvSpPr>
          <p:spPr>
            <a:xfrm>
              <a:off x="2550123" y="3342721"/>
              <a:ext cx="1369279" cy="13692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3034195" y="3142153"/>
              <a:ext cx="401136" cy="401136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smtClean="0">
                  <a:solidFill>
                    <a:srgbClr val="FFFFFF"/>
                  </a:solidFill>
                </a:rPr>
                <a:t>1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24275" y="5019026"/>
              <a:ext cx="718146" cy="307777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zh-CN" altLang="en-US" sz="1400" b="1" dirty="0" smtClean="0">
                  <a:latin typeface="+mn-ea"/>
                  <a:cs typeface="Open Sans" charset="0"/>
                </a:rPr>
                <a:t>高度理解</a:t>
              </a:r>
              <a:endParaRPr lang="en-US" sz="1400" b="1" dirty="0">
                <a:latin typeface="+mn-ea"/>
                <a:cs typeface="Open Sans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34763" y="4504820"/>
              <a:ext cx="0" cy="458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82"/>
            <p:cNvSpPr>
              <a:spLocks noEditPoints="1"/>
            </p:cNvSpPr>
            <p:nvPr/>
          </p:nvSpPr>
          <p:spPr bwMode="auto">
            <a:xfrm>
              <a:off x="2975329" y="3738134"/>
              <a:ext cx="490538" cy="552450"/>
            </a:xfrm>
            <a:custGeom>
              <a:avLst/>
              <a:gdLst>
                <a:gd name="T0" fmla="*/ 143 w 143"/>
                <a:gd name="T1" fmla="*/ 45 h 160"/>
                <a:gd name="T2" fmla="*/ 129 w 143"/>
                <a:gd name="T3" fmla="*/ 29 h 160"/>
                <a:gd name="T4" fmla="*/ 126 w 143"/>
                <a:gd name="T5" fmla="*/ 12 h 160"/>
                <a:gd name="T6" fmla="*/ 114 w 143"/>
                <a:gd name="T7" fmla="*/ 14 h 160"/>
                <a:gd name="T8" fmla="*/ 98 w 143"/>
                <a:gd name="T9" fmla="*/ 0 h 160"/>
                <a:gd name="T10" fmla="*/ 85 w 143"/>
                <a:gd name="T11" fmla="*/ 10 h 160"/>
                <a:gd name="T12" fmla="*/ 68 w 143"/>
                <a:gd name="T13" fmla="*/ 10 h 160"/>
                <a:gd name="T14" fmla="*/ 59 w 143"/>
                <a:gd name="T15" fmla="*/ 26 h 160"/>
                <a:gd name="T16" fmla="*/ 54 w 143"/>
                <a:gd name="T17" fmla="*/ 38 h 160"/>
                <a:gd name="T18" fmla="*/ 54 w 143"/>
                <a:gd name="T19" fmla="*/ 58 h 160"/>
                <a:gd name="T20" fmla="*/ 59 w 143"/>
                <a:gd name="T21" fmla="*/ 70 h 160"/>
                <a:gd name="T22" fmla="*/ 68 w 143"/>
                <a:gd name="T23" fmla="*/ 86 h 160"/>
                <a:gd name="T24" fmla="*/ 85 w 143"/>
                <a:gd name="T25" fmla="*/ 85 h 160"/>
                <a:gd name="T26" fmla="*/ 98 w 143"/>
                <a:gd name="T27" fmla="*/ 96 h 160"/>
                <a:gd name="T28" fmla="*/ 114 w 143"/>
                <a:gd name="T29" fmla="*/ 82 h 160"/>
                <a:gd name="T30" fmla="*/ 126 w 143"/>
                <a:gd name="T31" fmla="*/ 84 h 160"/>
                <a:gd name="T32" fmla="*/ 129 w 143"/>
                <a:gd name="T33" fmla="*/ 67 h 160"/>
                <a:gd name="T34" fmla="*/ 127 w 143"/>
                <a:gd name="T35" fmla="*/ 54 h 160"/>
                <a:gd name="T36" fmla="*/ 126 w 143"/>
                <a:gd name="T37" fmla="*/ 74 h 160"/>
                <a:gd name="T38" fmla="*/ 121 w 143"/>
                <a:gd name="T39" fmla="*/ 79 h 160"/>
                <a:gd name="T40" fmla="*/ 113 w 143"/>
                <a:gd name="T41" fmla="*/ 75 h 160"/>
                <a:gd name="T42" fmla="*/ 99 w 143"/>
                <a:gd name="T43" fmla="*/ 89 h 160"/>
                <a:gd name="T44" fmla="*/ 91 w 143"/>
                <a:gd name="T45" fmla="*/ 89 h 160"/>
                <a:gd name="T46" fmla="*/ 77 w 143"/>
                <a:gd name="T47" fmla="*/ 75 h 160"/>
                <a:gd name="T48" fmla="*/ 69 w 143"/>
                <a:gd name="T49" fmla="*/ 79 h 160"/>
                <a:gd name="T50" fmla="*/ 63 w 143"/>
                <a:gd name="T51" fmla="*/ 75 h 160"/>
                <a:gd name="T52" fmla="*/ 68 w 143"/>
                <a:gd name="T53" fmla="*/ 66 h 160"/>
                <a:gd name="T54" fmla="*/ 54 w 143"/>
                <a:gd name="T55" fmla="*/ 52 h 160"/>
                <a:gd name="T56" fmla="*/ 54 w 143"/>
                <a:gd name="T57" fmla="*/ 44 h 160"/>
                <a:gd name="T58" fmla="*/ 68 w 143"/>
                <a:gd name="T59" fmla="*/ 30 h 160"/>
                <a:gd name="T60" fmla="*/ 63 w 143"/>
                <a:gd name="T61" fmla="*/ 21 h 160"/>
                <a:gd name="T62" fmla="*/ 69 w 143"/>
                <a:gd name="T63" fmla="*/ 16 h 160"/>
                <a:gd name="T64" fmla="*/ 89 w 143"/>
                <a:gd name="T65" fmla="*/ 16 h 160"/>
                <a:gd name="T66" fmla="*/ 92 w 143"/>
                <a:gd name="T67" fmla="*/ 6 h 160"/>
                <a:gd name="T68" fmla="*/ 99 w 143"/>
                <a:gd name="T69" fmla="*/ 13 h 160"/>
                <a:gd name="T70" fmla="*/ 117 w 143"/>
                <a:gd name="T71" fmla="*/ 20 h 160"/>
                <a:gd name="T72" fmla="*/ 122 w 143"/>
                <a:gd name="T73" fmla="*/ 16 h 160"/>
                <a:gd name="T74" fmla="*/ 122 w 143"/>
                <a:gd name="T75" fmla="*/ 26 h 160"/>
                <a:gd name="T76" fmla="*/ 130 w 143"/>
                <a:gd name="T77" fmla="*/ 44 h 160"/>
                <a:gd name="T78" fmla="*/ 136 w 143"/>
                <a:gd name="T79" fmla="*/ 51 h 160"/>
                <a:gd name="T80" fmla="*/ 127 w 143"/>
                <a:gd name="T81" fmla="*/ 54 h 160"/>
                <a:gd name="T82" fmla="*/ 95 w 143"/>
                <a:gd name="T83" fmla="*/ 68 h 160"/>
                <a:gd name="T84" fmla="*/ 95 w 143"/>
                <a:gd name="T85" fmla="*/ 62 h 160"/>
                <a:gd name="T86" fmla="*/ 109 w 143"/>
                <a:gd name="T87" fmla="*/ 48 h 160"/>
                <a:gd name="T88" fmla="*/ 37 w 143"/>
                <a:gd name="T89" fmla="*/ 146 h 160"/>
                <a:gd name="T90" fmla="*/ 100 w 143"/>
                <a:gd name="T91" fmla="*/ 160 h 160"/>
                <a:gd name="T92" fmla="*/ 117 w 143"/>
                <a:gd name="T93" fmla="*/ 94 h 160"/>
                <a:gd name="T94" fmla="*/ 98 w 143"/>
                <a:gd name="T95" fmla="*/ 112 h 160"/>
                <a:gd name="T96" fmla="*/ 43 w 143"/>
                <a:gd name="T97" fmla="*/ 154 h 160"/>
                <a:gd name="T98" fmla="*/ 39 w 143"/>
                <a:gd name="T99" fmla="*/ 139 h 160"/>
                <a:gd name="T100" fmla="*/ 18 w 143"/>
                <a:gd name="T101" fmla="*/ 115 h 160"/>
                <a:gd name="T102" fmla="*/ 7 w 143"/>
                <a:gd name="T103" fmla="*/ 110 h 160"/>
                <a:gd name="T104" fmla="*/ 18 w 143"/>
                <a:gd name="T105" fmla="*/ 86 h 160"/>
                <a:gd name="T106" fmla="*/ 50 w 143"/>
                <a:gd name="T107" fmla="*/ 32 h 160"/>
                <a:gd name="T108" fmla="*/ 43 w 143"/>
                <a:gd name="T109" fmla="*/ 28 h 160"/>
                <a:gd name="T110" fmla="*/ 1 w 143"/>
                <a:gd name="T111" fmla="*/ 104 h 160"/>
                <a:gd name="T112" fmla="*/ 11 w 143"/>
                <a:gd name="T113" fmla="*/ 118 h 160"/>
                <a:gd name="T114" fmla="*/ 26 w 143"/>
                <a:gd name="T115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60">
                  <a:moveTo>
                    <a:pt x="136" y="58"/>
                  </a:moveTo>
                  <a:cubicBezTo>
                    <a:pt x="140" y="58"/>
                    <a:pt x="143" y="55"/>
                    <a:pt x="143" y="51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1"/>
                    <a:pt x="140" y="38"/>
                    <a:pt x="136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4"/>
                    <a:pt x="130" y="31"/>
                    <a:pt x="129" y="29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4" y="23"/>
                    <a:pt x="134" y="19"/>
                    <a:pt x="131" y="16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0"/>
                    <a:pt x="123" y="10"/>
                    <a:pt x="121" y="10"/>
                  </a:cubicBezTo>
                  <a:cubicBezTo>
                    <a:pt x="120" y="10"/>
                    <a:pt x="118" y="10"/>
                    <a:pt x="116" y="12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1" y="12"/>
                    <a:pt x="108" y="11"/>
                    <a:pt x="105" y="10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3"/>
                    <a:pt x="102" y="0"/>
                    <a:pt x="9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8" y="0"/>
                    <a:pt x="85" y="3"/>
                    <a:pt x="85" y="7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1" y="11"/>
                    <a:pt x="78" y="12"/>
                    <a:pt x="76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0"/>
                    <a:pt x="70" y="10"/>
                    <a:pt x="68" y="10"/>
                  </a:cubicBezTo>
                  <a:cubicBezTo>
                    <a:pt x="66" y="10"/>
                    <a:pt x="65" y="10"/>
                    <a:pt x="63" y="12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6" y="19"/>
                    <a:pt x="56" y="23"/>
                    <a:pt x="59" y="26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31"/>
                    <a:pt x="58" y="34"/>
                    <a:pt x="57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0" y="38"/>
                    <a:pt x="47" y="41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5"/>
                    <a:pt x="50" y="58"/>
                    <a:pt x="54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61"/>
                    <a:pt x="59" y="64"/>
                    <a:pt x="61" y="67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6" y="72"/>
                    <a:pt x="56" y="77"/>
                    <a:pt x="59" y="79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5" y="85"/>
                    <a:pt x="66" y="86"/>
                    <a:pt x="68" y="86"/>
                  </a:cubicBezTo>
                  <a:cubicBezTo>
                    <a:pt x="70" y="86"/>
                    <a:pt x="72" y="85"/>
                    <a:pt x="73" y="84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8" y="83"/>
                    <a:pt x="81" y="85"/>
                    <a:pt x="85" y="85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93"/>
                    <a:pt x="88" y="96"/>
                    <a:pt x="92" y="96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102" y="96"/>
                    <a:pt x="105" y="93"/>
                    <a:pt x="105" y="8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8" y="85"/>
                    <a:pt x="111" y="83"/>
                    <a:pt x="114" y="82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8" y="85"/>
                    <a:pt x="120" y="86"/>
                    <a:pt x="121" y="86"/>
                  </a:cubicBezTo>
                  <a:cubicBezTo>
                    <a:pt x="123" y="86"/>
                    <a:pt x="125" y="85"/>
                    <a:pt x="126" y="84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4" y="77"/>
                    <a:pt x="134" y="72"/>
                    <a:pt x="131" y="70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30" y="64"/>
                    <a:pt x="131" y="61"/>
                    <a:pt x="132" y="58"/>
                  </a:cubicBezTo>
                  <a:cubicBezTo>
                    <a:pt x="136" y="58"/>
                    <a:pt x="136" y="58"/>
                    <a:pt x="136" y="58"/>
                  </a:cubicBezTo>
                  <a:close/>
                  <a:moveTo>
                    <a:pt x="127" y="54"/>
                  </a:moveTo>
                  <a:cubicBezTo>
                    <a:pt x="126" y="58"/>
                    <a:pt x="124" y="62"/>
                    <a:pt x="122" y="66"/>
                  </a:cubicBezTo>
                  <a:cubicBezTo>
                    <a:pt x="121" y="67"/>
                    <a:pt x="121" y="69"/>
                    <a:pt x="122" y="70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7" y="74"/>
                    <a:pt x="127" y="75"/>
                    <a:pt x="126" y="75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09" y="77"/>
                    <a:pt x="105" y="79"/>
                    <a:pt x="101" y="80"/>
                  </a:cubicBezTo>
                  <a:cubicBezTo>
                    <a:pt x="100" y="80"/>
                    <a:pt x="99" y="81"/>
                    <a:pt x="99" y="83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8" y="89"/>
                    <a:pt x="98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1"/>
                    <a:pt x="90" y="80"/>
                    <a:pt x="88" y="80"/>
                  </a:cubicBezTo>
                  <a:cubicBezTo>
                    <a:pt x="84" y="79"/>
                    <a:pt x="80" y="77"/>
                    <a:pt x="77" y="75"/>
                  </a:cubicBezTo>
                  <a:cubicBezTo>
                    <a:pt x="76" y="74"/>
                    <a:pt x="76" y="74"/>
                    <a:pt x="75" y="74"/>
                  </a:cubicBezTo>
                  <a:cubicBezTo>
                    <a:pt x="74" y="74"/>
                    <a:pt x="73" y="75"/>
                    <a:pt x="73" y="7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4"/>
                    <a:pt x="63" y="74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9" y="69"/>
                    <a:pt x="69" y="67"/>
                    <a:pt x="68" y="66"/>
                  </a:cubicBezTo>
                  <a:cubicBezTo>
                    <a:pt x="66" y="62"/>
                    <a:pt x="64" y="58"/>
                    <a:pt x="63" y="54"/>
                  </a:cubicBezTo>
                  <a:cubicBezTo>
                    <a:pt x="63" y="53"/>
                    <a:pt x="61" y="52"/>
                    <a:pt x="60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1"/>
                    <a:pt x="54" y="51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4"/>
                    <a:pt x="63" y="43"/>
                    <a:pt x="63" y="41"/>
                  </a:cubicBezTo>
                  <a:cubicBezTo>
                    <a:pt x="64" y="37"/>
                    <a:pt x="66" y="33"/>
                    <a:pt x="68" y="30"/>
                  </a:cubicBezTo>
                  <a:cubicBezTo>
                    <a:pt x="69" y="29"/>
                    <a:pt x="69" y="27"/>
                    <a:pt x="68" y="2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4" y="21"/>
                    <a:pt x="76" y="22"/>
                    <a:pt x="77" y="21"/>
                  </a:cubicBezTo>
                  <a:cubicBezTo>
                    <a:pt x="80" y="18"/>
                    <a:pt x="84" y="17"/>
                    <a:pt x="89" y="16"/>
                  </a:cubicBezTo>
                  <a:cubicBezTo>
                    <a:pt x="90" y="16"/>
                    <a:pt x="91" y="14"/>
                    <a:pt x="91" y="1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6"/>
                    <a:pt x="92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9" y="7"/>
                    <a:pt x="99" y="7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100" y="16"/>
                    <a:pt x="101" y="16"/>
                  </a:cubicBezTo>
                  <a:cubicBezTo>
                    <a:pt x="105" y="17"/>
                    <a:pt x="109" y="18"/>
                    <a:pt x="113" y="21"/>
                  </a:cubicBezTo>
                  <a:cubicBezTo>
                    <a:pt x="114" y="22"/>
                    <a:pt x="116" y="22"/>
                    <a:pt x="117" y="20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7" y="21"/>
                    <a:pt x="127" y="21"/>
                    <a:pt x="126" y="22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7"/>
                    <a:pt x="121" y="29"/>
                    <a:pt x="122" y="30"/>
                  </a:cubicBezTo>
                  <a:cubicBezTo>
                    <a:pt x="124" y="33"/>
                    <a:pt x="126" y="37"/>
                    <a:pt x="127" y="42"/>
                  </a:cubicBezTo>
                  <a:cubicBezTo>
                    <a:pt x="127" y="43"/>
                    <a:pt x="128" y="44"/>
                    <a:pt x="130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5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2"/>
                    <a:pt x="136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3"/>
                    <a:pt x="127" y="54"/>
                  </a:cubicBezTo>
                  <a:close/>
                  <a:moveTo>
                    <a:pt x="95" y="27"/>
                  </a:moveTo>
                  <a:cubicBezTo>
                    <a:pt x="84" y="27"/>
                    <a:pt x="74" y="37"/>
                    <a:pt x="74" y="48"/>
                  </a:cubicBezTo>
                  <a:cubicBezTo>
                    <a:pt x="74" y="59"/>
                    <a:pt x="84" y="68"/>
                    <a:pt x="95" y="68"/>
                  </a:cubicBezTo>
                  <a:cubicBezTo>
                    <a:pt x="106" y="68"/>
                    <a:pt x="115" y="59"/>
                    <a:pt x="115" y="48"/>
                  </a:cubicBezTo>
                  <a:cubicBezTo>
                    <a:pt x="115" y="37"/>
                    <a:pt x="106" y="27"/>
                    <a:pt x="95" y="27"/>
                  </a:cubicBezTo>
                  <a:close/>
                  <a:moveTo>
                    <a:pt x="95" y="62"/>
                  </a:moveTo>
                  <a:cubicBezTo>
                    <a:pt x="87" y="62"/>
                    <a:pt x="81" y="55"/>
                    <a:pt x="81" y="48"/>
                  </a:cubicBezTo>
                  <a:cubicBezTo>
                    <a:pt x="81" y="40"/>
                    <a:pt x="87" y="34"/>
                    <a:pt x="95" y="34"/>
                  </a:cubicBezTo>
                  <a:cubicBezTo>
                    <a:pt x="103" y="34"/>
                    <a:pt x="109" y="40"/>
                    <a:pt x="109" y="48"/>
                  </a:cubicBezTo>
                  <a:cubicBezTo>
                    <a:pt x="109" y="55"/>
                    <a:pt x="103" y="62"/>
                    <a:pt x="95" y="62"/>
                  </a:cubicBezTo>
                  <a:close/>
                  <a:moveTo>
                    <a:pt x="26" y="147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9"/>
                    <a:pt x="38" y="160"/>
                    <a:pt x="4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3" y="159"/>
                    <a:pt x="103" y="157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9" y="110"/>
                    <a:pt x="114" y="103"/>
                    <a:pt x="117" y="94"/>
                  </a:cubicBezTo>
                  <a:cubicBezTo>
                    <a:pt x="117" y="93"/>
                    <a:pt x="117" y="91"/>
                    <a:pt x="115" y="90"/>
                  </a:cubicBezTo>
                  <a:cubicBezTo>
                    <a:pt x="113" y="90"/>
                    <a:pt x="111" y="91"/>
                    <a:pt x="111" y="92"/>
                  </a:cubicBezTo>
                  <a:cubicBezTo>
                    <a:pt x="108" y="100"/>
                    <a:pt x="104" y="107"/>
                    <a:pt x="98" y="112"/>
                  </a:cubicBezTo>
                  <a:cubicBezTo>
                    <a:pt x="97" y="113"/>
                    <a:pt x="97" y="114"/>
                    <a:pt x="97" y="115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1"/>
                    <a:pt x="43" y="140"/>
                    <a:pt x="42" y="140"/>
                  </a:cubicBezTo>
                  <a:cubicBezTo>
                    <a:pt x="41" y="139"/>
                    <a:pt x="40" y="139"/>
                    <a:pt x="39" y="139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1" y="141"/>
                    <a:pt x="18" y="138"/>
                    <a:pt x="18" y="133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13"/>
                    <a:pt x="16" y="111"/>
                    <a:pt x="15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7" y="111"/>
                    <a:pt x="7" y="110"/>
                  </a:cubicBezTo>
                  <a:cubicBezTo>
                    <a:pt x="6" y="110"/>
                    <a:pt x="6" y="108"/>
                    <a:pt x="7" y="10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7"/>
                    <a:pt x="18" y="86"/>
                    <a:pt x="18" y="86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59"/>
                    <a:pt x="29" y="42"/>
                    <a:pt x="45" y="34"/>
                  </a:cubicBezTo>
                  <a:cubicBezTo>
                    <a:pt x="47" y="34"/>
                    <a:pt x="49" y="33"/>
                    <a:pt x="50" y="32"/>
                  </a:cubicBezTo>
                  <a:cubicBezTo>
                    <a:pt x="52" y="32"/>
                    <a:pt x="53" y="30"/>
                    <a:pt x="52" y="28"/>
                  </a:cubicBezTo>
                  <a:cubicBezTo>
                    <a:pt x="52" y="27"/>
                    <a:pt x="50" y="26"/>
                    <a:pt x="48" y="26"/>
                  </a:cubicBezTo>
                  <a:cubicBezTo>
                    <a:pt x="46" y="27"/>
                    <a:pt x="44" y="28"/>
                    <a:pt x="43" y="28"/>
                  </a:cubicBezTo>
                  <a:cubicBezTo>
                    <a:pt x="24" y="37"/>
                    <a:pt x="11" y="57"/>
                    <a:pt x="11" y="77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0" y="107"/>
                    <a:pt x="0" y="111"/>
                    <a:pt x="1" y="114"/>
                  </a:cubicBezTo>
                  <a:cubicBezTo>
                    <a:pt x="3" y="116"/>
                    <a:pt x="6" y="118"/>
                    <a:pt x="10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41"/>
                    <a:pt x="18" y="147"/>
                    <a:pt x="25" y="147"/>
                  </a:cubicBezTo>
                  <a:cubicBezTo>
                    <a:pt x="25" y="147"/>
                    <a:pt x="26" y="147"/>
                    <a:pt x="26" y="147"/>
                  </a:cubicBezTo>
                  <a:close/>
                </a:path>
              </a:pathLst>
            </a:custGeom>
            <a:solidFill>
              <a:srgbClr val="2C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33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08450" y="2061893"/>
            <a:ext cx="1431236" cy="2184650"/>
            <a:chOff x="5346941" y="3142153"/>
            <a:chExt cx="1431236" cy="2184650"/>
          </a:xfrm>
        </p:grpSpPr>
        <p:sp>
          <p:nvSpPr>
            <p:cNvPr id="12" name="Oval 22"/>
            <p:cNvSpPr/>
            <p:nvPr/>
          </p:nvSpPr>
          <p:spPr>
            <a:xfrm>
              <a:off x="5346941" y="3429824"/>
              <a:ext cx="1369279" cy="1369279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0"/>
            <p:cNvSpPr/>
            <p:nvPr/>
          </p:nvSpPr>
          <p:spPr>
            <a:xfrm>
              <a:off x="5408898" y="3342721"/>
              <a:ext cx="1369279" cy="13692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1"/>
            <p:cNvSpPr/>
            <p:nvPr/>
          </p:nvSpPr>
          <p:spPr>
            <a:xfrm>
              <a:off x="5892970" y="3142153"/>
              <a:ext cx="401136" cy="401136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>
                  <a:solidFill>
                    <a:srgbClr val="FFFFFF"/>
                  </a:solidFill>
                </a:rPr>
                <a:t>2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5783051" y="5019026"/>
              <a:ext cx="718146" cy="307777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zh-CN" altLang="en-US" sz="1400" b="1" dirty="0" smtClean="0">
                  <a:latin typeface="+mn-ea"/>
                  <a:cs typeface="Open Sans" charset="0"/>
                </a:rPr>
                <a:t>高度认同</a:t>
              </a:r>
              <a:endParaRPr lang="en-US" sz="1400" b="1" dirty="0">
                <a:latin typeface="+mn-ea"/>
                <a:cs typeface="Open Sans" charset="0"/>
              </a:endParaRPr>
            </a:p>
          </p:txBody>
        </p:sp>
        <p:cxnSp>
          <p:nvCxnSpPr>
            <p:cNvPr id="16" name="Straight Connector 14"/>
            <p:cNvCxnSpPr/>
            <p:nvPr/>
          </p:nvCxnSpPr>
          <p:spPr>
            <a:xfrm>
              <a:off x="6093538" y="4504820"/>
              <a:ext cx="0" cy="458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801"/>
            <p:cNvSpPr>
              <a:spLocks noEditPoints="1"/>
            </p:cNvSpPr>
            <p:nvPr/>
          </p:nvSpPr>
          <p:spPr bwMode="auto">
            <a:xfrm>
              <a:off x="5845071" y="3751337"/>
              <a:ext cx="506889" cy="501029"/>
            </a:xfrm>
            <a:custGeom>
              <a:avLst/>
              <a:gdLst>
                <a:gd name="T0" fmla="*/ 94 w 161"/>
                <a:gd name="T1" fmla="*/ 7 h 158"/>
                <a:gd name="T2" fmla="*/ 71 w 161"/>
                <a:gd name="T3" fmla="*/ 4 h 158"/>
                <a:gd name="T4" fmla="*/ 69 w 161"/>
                <a:gd name="T5" fmla="*/ 7 h 158"/>
                <a:gd name="T6" fmla="*/ 69 w 161"/>
                <a:gd name="T7" fmla="*/ 35 h 158"/>
                <a:gd name="T8" fmla="*/ 56 w 161"/>
                <a:gd name="T9" fmla="*/ 60 h 158"/>
                <a:gd name="T10" fmla="*/ 41 w 161"/>
                <a:gd name="T11" fmla="*/ 67 h 158"/>
                <a:gd name="T12" fmla="*/ 41 w 161"/>
                <a:gd name="T13" fmla="*/ 67 h 158"/>
                <a:gd name="T14" fmla="*/ 40 w 161"/>
                <a:gd name="T15" fmla="*/ 67 h 158"/>
                <a:gd name="T16" fmla="*/ 35 w 161"/>
                <a:gd name="T17" fmla="*/ 65 h 158"/>
                <a:gd name="T18" fmla="*/ 6 w 161"/>
                <a:gd name="T19" fmla="*/ 65 h 158"/>
                <a:gd name="T20" fmla="*/ 0 w 161"/>
                <a:gd name="T21" fmla="*/ 70 h 158"/>
                <a:gd name="T22" fmla="*/ 0 w 161"/>
                <a:gd name="T23" fmla="*/ 149 h 158"/>
                <a:gd name="T24" fmla="*/ 6 w 161"/>
                <a:gd name="T25" fmla="*/ 155 h 158"/>
                <a:gd name="T26" fmla="*/ 35 w 161"/>
                <a:gd name="T27" fmla="*/ 155 h 158"/>
                <a:gd name="T28" fmla="*/ 40 w 161"/>
                <a:gd name="T29" fmla="*/ 151 h 158"/>
                <a:gd name="T30" fmla="*/ 56 w 161"/>
                <a:gd name="T31" fmla="*/ 158 h 158"/>
                <a:gd name="T32" fmla="*/ 125 w 161"/>
                <a:gd name="T33" fmla="*/ 158 h 158"/>
                <a:gd name="T34" fmla="*/ 151 w 161"/>
                <a:gd name="T35" fmla="*/ 136 h 158"/>
                <a:gd name="T36" fmla="*/ 160 w 161"/>
                <a:gd name="T37" fmla="*/ 80 h 158"/>
                <a:gd name="T38" fmla="*/ 151 w 161"/>
                <a:gd name="T39" fmla="*/ 59 h 158"/>
                <a:gd name="T40" fmla="*/ 139 w 161"/>
                <a:gd name="T41" fmla="*/ 55 h 158"/>
                <a:gd name="T42" fmla="*/ 103 w 161"/>
                <a:gd name="T43" fmla="*/ 55 h 158"/>
                <a:gd name="T44" fmla="*/ 103 w 161"/>
                <a:gd name="T45" fmla="*/ 29 h 158"/>
                <a:gd name="T46" fmla="*/ 94 w 161"/>
                <a:gd name="T47" fmla="*/ 7 h 158"/>
                <a:gd name="T48" fmla="*/ 34 w 161"/>
                <a:gd name="T49" fmla="*/ 149 h 158"/>
                <a:gd name="T50" fmla="*/ 6 w 161"/>
                <a:gd name="T51" fmla="*/ 149 h 158"/>
                <a:gd name="T52" fmla="*/ 6 w 161"/>
                <a:gd name="T53" fmla="*/ 71 h 158"/>
                <a:gd name="T54" fmla="*/ 34 w 161"/>
                <a:gd name="T55" fmla="*/ 71 h 158"/>
                <a:gd name="T56" fmla="*/ 34 w 161"/>
                <a:gd name="T57" fmla="*/ 149 h 158"/>
                <a:gd name="T58" fmla="*/ 139 w 161"/>
                <a:gd name="T59" fmla="*/ 61 h 158"/>
                <a:gd name="T60" fmla="*/ 148 w 161"/>
                <a:gd name="T61" fmla="*/ 64 h 158"/>
                <a:gd name="T62" fmla="*/ 154 w 161"/>
                <a:gd name="T63" fmla="*/ 79 h 158"/>
                <a:gd name="T64" fmla="*/ 145 w 161"/>
                <a:gd name="T65" fmla="*/ 136 h 158"/>
                <a:gd name="T66" fmla="*/ 145 w 161"/>
                <a:gd name="T67" fmla="*/ 136 h 158"/>
                <a:gd name="T68" fmla="*/ 125 w 161"/>
                <a:gd name="T69" fmla="*/ 152 h 158"/>
                <a:gd name="T70" fmla="*/ 56 w 161"/>
                <a:gd name="T71" fmla="*/ 152 h 158"/>
                <a:gd name="T72" fmla="*/ 40 w 161"/>
                <a:gd name="T73" fmla="*/ 136 h 158"/>
                <a:gd name="T74" fmla="*/ 40 w 161"/>
                <a:gd name="T75" fmla="*/ 73 h 158"/>
                <a:gd name="T76" fmla="*/ 43 w 161"/>
                <a:gd name="T77" fmla="*/ 72 h 158"/>
                <a:gd name="T78" fmla="*/ 59 w 161"/>
                <a:gd name="T79" fmla="*/ 65 h 158"/>
                <a:gd name="T80" fmla="*/ 75 w 161"/>
                <a:gd name="T81" fmla="*/ 35 h 158"/>
                <a:gd name="T82" fmla="*/ 75 w 161"/>
                <a:gd name="T83" fmla="*/ 10 h 158"/>
                <a:gd name="T84" fmla="*/ 90 w 161"/>
                <a:gd name="T85" fmla="*/ 12 h 158"/>
                <a:gd name="T86" fmla="*/ 97 w 161"/>
                <a:gd name="T87" fmla="*/ 29 h 158"/>
                <a:gd name="T88" fmla="*/ 97 w 161"/>
                <a:gd name="T89" fmla="*/ 58 h 158"/>
                <a:gd name="T90" fmla="*/ 100 w 161"/>
                <a:gd name="T91" fmla="*/ 61 h 158"/>
                <a:gd name="T92" fmla="*/ 139 w 161"/>
                <a:gd name="T93" fmla="*/ 6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58">
                  <a:moveTo>
                    <a:pt x="94" y="7"/>
                  </a:moveTo>
                  <a:cubicBezTo>
                    <a:pt x="85" y="0"/>
                    <a:pt x="72" y="4"/>
                    <a:pt x="71" y="4"/>
                  </a:cubicBezTo>
                  <a:cubicBezTo>
                    <a:pt x="70" y="5"/>
                    <a:pt x="69" y="6"/>
                    <a:pt x="69" y="7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45"/>
                    <a:pt x="65" y="53"/>
                    <a:pt x="56" y="60"/>
                  </a:cubicBezTo>
                  <a:cubicBezTo>
                    <a:pt x="49" y="65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6"/>
                    <a:pt x="37" y="65"/>
                    <a:pt x="35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3" y="65"/>
                    <a:pt x="0" y="67"/>
                    <a:pt x="0" y="7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3"/>
                    <a:pt x="3" y="155"/>
                    <a:pt x="6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7" y="155"/>
                    <a:pt x="40" y="153"/>
                    <a:pt x="40" y="151"/>
                  </a:cubicBezTo>
                  <a:cubicBezTo>
                    <a:pt x="44" y="155"/>
                    <a:pt x="50" y="158"/>
                    <a:pt x="56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40" y="158"/>
                    <a:pt x="149" y="150"/>
                    <a:pt x="151" y="136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72"/>
                    <a:pt x="158" y="64"/>
                    <a:pt x="151" y="59"/>
                  </a:cubicBezTo>
                  <a:cubicBezTo>
                    <a:pt x="148" y="57"/>
                    <a:pt x="143" y="55"/>
                    <a:pt x="139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19"/>
                    <a:pt x="100" y="11"/>
                    <a:pt x="94" y="7"/>
                  </a:cubicBezTo>
                  <a:close/>
                  <a:moveTo>
                    <a:pt x="34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34" y="71"/>
                    <a:pt x="34" y="71"/>
                    <a:pt x="34" y="71"/>
                  </a:cubicBezTo>
                  <a:lnTo>
                    <a:pt x="34" y="149"/>
                  </a:lnTo>
                  <a:close/>
                  <a:moveTo>
                    <a:pt x="139" y="61"/>
                  </a:moveTo>
                  <a:cubicBezTo>
                    <a:pt x="142" y="61"/>
                    <a:pt x="145" y="62"/>
                    <a:pt x="148" y="64"/>
                  </a:cubicBezTo>
                  <a:cubicBezTo>
                    <a:pt x="152" y="67"/>
                    <a:pt x="155" y="73"/>
                    <a:pt x="154" y="79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3" y="149"/>
                    <a:pt x="133" y="152"/>
                    <a:pt x="125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47" y="152"/>
                    <a:pt x="40" y="145"/>
                    <a:pt x="40" y="136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51" y="70"/>
                    <a:pt x="59" y="65"/>
                  </a:cubicBezTo>
                  <a:cubicBezTo>
                    <a:pt x="69" y="57"/>
                    <a:pt x="75" y="47"/>
                    <a:pt x="75" y="35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9" y="9"/>
                    <a:pt x="85" y="8"/>
                    <a:pt x="90" y="12"/>
                  </a:cubicBezTo>
                  <a:cubicBezTo>
                    <a:pt x="95" y="15"/>
                    <a:pt x="97" y="21"/>
                    <a:pt x="97" y="29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60"/>
                    <a:pt x="98" y="61"/>
                    <a:pt x="100" y="61"/>
                  </a:cubicBezTo>
                  <a:cubicBezTo>
                    <a:pt x="139" y="61"/>
                    <a:pt x="139" y="61"/>
                    <a:pt x="139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40503" y="6030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改变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3862368" y="2769215"/>
            <a:ext cx="7003553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zh-CN" altLang="zh-CN" b="1" dirty="0" smtClean="0">
                <a:solidFill>
                  <a:schemeClr val="accent1"/>
                </a:solidFill>
              </a:rPr>
              <a:t>对我们的项目必须有高度的认同</a:t>
            </a:r>
            <a:endParaRPr lang="en-US" altLang="zh-CN" b="1" dirty="0" smtClean="0">
              <a:solidFill>
                <a:schemeClr val="accent1"/>
              </a:solidFill>
            </a:endParaRPr>
          </a:p>
          <a:p>
            <a:pPr lvl="0"/>
            <a:endParaRPr lang="zh-CN" altLang="zh-CN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君子和而不同，小人同而不和。</a:t>
            </a: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很抱歉，我这里用了必须这个词。</a:t>
            </a: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我本人向来不喜欢强制别人的思想，但这个项目，我们必须如此。如果你的心里有一丁点的疑虑，那么，请你离开。</a:t>
            </a:r>
            <a:endParaRPr lang="en-US" altLang="zh-CN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b="1" dirty="0" smtClean="0">
                <a:latin typeface="+mn-ea"/>
              </a:rPr>
              <a:t>我们必须坚信，下一代社交产品，一定是搜索式产品服务平台</a:t>
            </a:r>
            <a:endParaRPr lang="en-US" altLang="zh-CN" sz="1400" b="1" dirty="0" smtClean="0">
              <a:latin typeface="+mn-ea"/>
            </a:endParaRPr>
          </a:p>
          <a:p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617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3720580" y="1259213"/>
            <a:ext cx="7771354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zh-CN" dirty="0" smtClean="0"/>
          </a:p>
          <a:p>
            <a:pPr lvl="0"/>
            <a:r>
              <a:rPr lang="zh-CN" altLang="zh-CN" b="1" dirty="0" smtClean="0">
                <a:solidFill>
                  <a:schemeClr val="accent1"/>
                </a:solidFill>
              </a:rPr>
              <a:t>为我们的项目，愿意</a:t>
            </a:r>
            <a:r>
              <a:rPr lang="en-US" altLang="zh-CN" b="1" dirty="0" smtClean="0">
                <a:solidFill>
                  <a:schemeClr val="accent1"/>
                </a:solidFill>
              </a:rPr>
              <a:t>100%</a:t>
            </a:r>
            <a:r>
              <a:rPr lang="zh-CN" altLang="zh-CN" b="1" dirty="0" smtClean="0">
                <a:solidFill>
                  <a:schemeClr val="accent1"/>
                </a:solidFill>
              </a:rPr>
              <a:t>的付出。</a:t>
            </a:r>
            <a:endParaRPr lang="en-US" altLang="zh-CN" b="1" dirty="0" smtClean="0">
              <a:solidFill>
                <a:schemeClr val="accent1"/>
              </a:solidFill>
            </a:endParaRPr>
          </a:p>
          <a:p>
            <a:pPr lvl="0"/>
            <a:endParaRPr lang="zh-CN" altLang="zh-CN" b="1" dirty="0" smtClean="0">
              <a:solidFill>
                <a:schemeClr val="accent1"/>
              </a:solidFill>
            </a:endParaRPr>
          </a:p>
          <a:p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这是一个很现实的问题。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zh-CN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>
              <a:buAutoNum type="alphaLcParenR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我已经从上面的描述，已经逻辑讲的很明白，只靠工资，我们是屌丝。有了股权，公司不成功，我们还是屌丝。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>
              <a:buAutoNum type="alphaLcParenR"/>
            </a:pPr>
            <a:endParaRPr lang="zh-CN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>
              <a:buAutoNum type="alphaLcParenR" startAt="2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而如果每个人都想着少付出一点，获得多一点，那么也不可能把这个项目给做成。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>
              <a:buAutoNum type="alphaLcParenR" startAt="2"/>
            </a:pPr>
            <a:endParaRPr lang="zh-CN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zh-CN" sz="1400" dirty="0" smtClean="0">
                <a:latin typeface="+mn-ea"/>
              </a:rPr>
              <a:t>而今天，公司愿意分股权给大家，这个利益分配给每一个人。我们也必须</a:t>
            </a:r>
            <a:r>
              <a:rPr lang="en-US" altLang="zh-CN" sz="1400" dirty="0" smtClean="0">
                <a:latin typeface="+mn-ea"/>
              </a:rPr>
              <a:t>100%</a:t>
            </a:r>
            <a:r>
              <a:rPr lang="zh-CN" altLang="zh-CN" sz="1400" dirty="0" smtClean="0">
                <a:latin typeface="+mn-ea"/>
              </a:rPr>
              <a:t>为这个项目而付出。</a:t>
            </a:r>
            <a:endParaRPr lang="en-US" altLang="zh-CN" sz="1400" dirty="0" smtClean="0">
              <a:latin typeface="+mn-ea"/>
            </a:endParaRPr>
          </a:p>
          <a:p>
            <a:endParaRPr lang="zh-CN" altLang="zh-CN" sz="1400" b="1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赶项目进度，加个班，你叽叽歪歪。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产品功能不完善，需调整，你无动于衷。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玩一分钟，出现三个</a:t>
            </a:r>
            <a:r>
              <a: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bug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，你还觉得正常现象。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产品逻辑明显有漏洞，你视若无睹。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明明就是态度问题，你非要搞成能力问题。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很多很多，我就不一一吐槽了。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zh-CN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zh-CN" sz="1400" dirty="0" smtClean="0">
                <a:latin typeface="+mn-ea"/>
              </a:rPr>
              <a:t>所以，从今天以后，如果你觉得你不想要股权，你可以继续以懒散的打工心态来工作。但，如果你觉得你需要拿这份股权，你就必须付出。</a:t>
            </a:r>
          </a:p>
          <a:p>
            <a:r>
              <a:rPr lang="en-US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 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0503" y="6030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改变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02333" y="2067906"/>
            <a:ext cx="1434175" cy="2184650"/>
            <a:chOff x="8207318" y="3142153"/>
            <a:chExt cx="1434175" cy="2184650"/>
          </a:xfrm>
        </p:grpSpPr>
        <p:sp>
          <p:nvSpPr>
            <p:cNvPr id="5" name="Oval 24"/>
            <p:cNvSpPr/>
            <p:nvPr/>
          </p:nvSpPr>
          <p:spPr>
            <a:xfrm>
              <a:off x="8207318" y="3429824"/>
              <a:ext cx="1369279" cy="1369279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15"/>
            <p:cNvSpPr/>
            <p:nvPr/>
          </p:nvSpPr>
          <p:spPr>
            <a:xfrm>
              <a:off x="8272214" y="3342721"/>
              <a:ext cx="1369279" cy="13692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16"/>
            <p:cNvSpPr/>
            <p:nvPr/>
          </p:nvSpPr>
          <p:spPr>
            <a:xfrm>
              <a:off x="8756286" y="3142153"/>
              <a:ext cx="401136" cy="401136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>
                  <a:solidFill>
                    <a:srgbClr val="FFFFFF"/>
                  </a:solidFill>
                </a:rPr>
                <a:t>3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18"/>
            <p:cNvSpPr txBox="1"/>
            <p:nvPr/>
          </p:nvSpPr>
          <p:spPr>
            <a:xfrm>
              <a:off x="8576638" y="5019026"/>
              <a:ext cx="857607" cy="307777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ea"/>
                  <a:cs typeface="Open Sans" charset="0"/>
                </a:rPr>
                <a:t>100</a:t>
              </a:r>
              <a:r>
                <a:rPr lang="en-US" altLang="zh-CN" sz="1400" b="1" dirty="0" smtClean="0">
                  <a:latin typeface="+mn-ea"/>
                  <a:cs typeface="Open Sans" charset="0"/>
                </a:rPr>
                <a:t>%</a:t>
              </a:r>
              <a:r>
                <a:rPr lang="zh-CN" altLang="en-US" sz="1400" b="1" dirty="0" smtClean="0">
                  <a:latin typeface="+mn-ea"/>
                  <a:cs typeface="Open Sans" charset="0"/>
                </a:rPr>
                <a:t>付出</a:t>
              </a:r>
              <a:endParaRPr lang="en-US" sz="1400" b="1" dirty="0">
                <a:latin typeface="+mn-ea"/>
                <a:cs typeface="Open Sans" charset="0"/>
              </a:endParaRPr>
            </a:p>
          </p:txBody>
        </p:sp>
        <p:cxnSp>
          <p:nvCxnSpPr>
            <p:cNvPr id="10" name="Straight Connector 19"/>
            <p:cNvCxnSpPr/>
            <p:nvPr/>
          </p:nvCxnSpPr>
          <p:spPr>
            <a:xfrm>
              <a:off x="8956853" y="4504820"/>
              <a:ext cx="0" cy="458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9C079C16-0C3B-4B80-907A-9D2F5E9B2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390" y="3814547"/>
              <a:ext cx="473075" cy="476250"/>
            </a:xfrm>
            <a:custGeom>
              <a:avLst/>
              <a:gdLst>
                <a:gd name="T0" fmla="*/ 269 w 300"/>
                <a:gd name="T1" fmla="*/ 0 h 300"/>
                <a:gd name="T2" fmla="*/ 32 w 300"/>
                <a:gd name="T3" fmla="*/ 0 h 300"/>
                <a:gd name="T4" fmla="*/ 0 w 300"/>
                <a:gd name="T5" fmla="*/ 32 h 300"/>
                <a:gd name="T6" fmla="*/ 0 w 300"/>
                <a:gd name="T7" fmla="*/ 269 h 300"/>
                <a:gd name="T8" fmla="*/ 32 w 300"/>
                <a:gd name="T9" fmla="*/ 300 h 300"/>
                <a:gd name="T10" fmla="*/ 269 w 300"/>
                <a:gd name="T11" fmla="*/ 300 h 300"/>
                <a:gd name="T12" fmla="*/ 300 w 300"/>
                <a:gd name="T13" fmla="*/ 269 h 300"/>
                <a:gd name="T14" fmla="*/ 300 w 300"/>
                <a:gd name="T15" fmla="*/ 32 h 300"/>
                <a:gd name="T16" fmla="*/ 269 w 300"/>
                <a:gd name="T17" fmla="*/ 0 h 300"/>
                <a:gd name="T18" fmla="*/ 285 w 300"/>
                <a:gd name="T19" fmla="*/ 269 h 300"/>
                <a:gd name="T20" fmla="*/ 269 w 300"/>
                <a:gd name="T21" fmla="*/ 285 h 300"/>
                <a:gd name="T22" fmla="*/ 32 w 300"/>
                <a:gd name="T23" fmla="*/ 285 h 300"/>
                <a:gd name="T24" fmla="*/ 15 w 300"/>
                <a:gd name="T25" fmla="*/ 269 h 300"/>
                <a:gd name="T26" fmla="*/ 15 w 300"/>
                <a:gd name="T27" fmla="*/ 32 h 300"/>
                <a:gd name="T28" fmla="*/ 32 w 300"/>
                <a:gd name="T29" fmla="*/ 15 h 300"/>
                <a:gd name="T30" fmla="*/ 269 w 300"/>
                <a:gd name="T31" fmla="*/ 15 h 300"/>
                <a:gd name="T32" fmla="*/ 285 w 300"/>
                <a:gd name="T33" fmla="*/ 32 h 300"/>
                <a:gd name="T34" fmla="*/ 285 w 300"/>
                <a:gd name="T35" fmla="*/ 269 h 300"/>
                <a:gd name="T36" fmla="*/ 182 w 300"/>
                <a:gd name="T37" fmla="*/ 86 h 300"/>
                <a:gd name="T38" fmla="*/ 150 w 300"/>
                <a:gd name="T39" fmla="*/ 98 h 300"/>
                <a:gd name="T40" fmla="*/ 118 w 300"/>
                <a:gd name="T41" fmla="*/ 86 h 300"/>
                <a:gd name="T42" fmla="*/ 83 w 300"/>
                <a:gd name="T43" fmla="*/ 101 h 300"/>
                <a:gd name="T44" fmla="*/ 69 w 300"/>
                <a:gd name="T45" fmla="*/ 135 h 300"/>
                <a:gd name="T46" fmla="*/ 83 w 300"/>
                <a:gd name="T47" fmla="*/ 170 h 300"/>
                <a:gd name="T48" fmla="*/ 140 w 300"/>
                <a:gd name="T49" fmla="*/ 227 h 300"/>
                <a:gd name="T50" fmla="*/ 150 w 300"/>
                <a:gd name="T51" fmla="*/ 231 h 300"/>
                <a:gd name="T52" fmla="*/ 160 w 300"/>
                <a:gd name="T53" fmla="*/ 227 h 300"/>
                <a:gd name="T54" fmla="*/ 217 w 300"/>
                <a:gd name="T55" fmla="*/ 170 h 300"/>
                <a:gd name="T56" fmla="*/ 231 w 300"/>
                <a:gd name="T57" fmla="*/ 136 h 300"/>
                <a:gd name="T58" fmla="*/ 217 w 300"/>
                <a:gd name="T59" fmla="*/ 101 h 300"/>
                <a:gd name="T60" fmla="*/ 182 w 300"/>
                <a:gd name="T61" fmla="*/ 86 h 300"/>
                <a:gd name="T62" fmla="*/ 206 w 300"/>
                <a:gd name="T63" fmla="*/ 160 h 300"/>
                <a:gd name="T64" fmla="*/ 150 w 300"/>
                <a:gd name="T65" fmla="*/ 216 h 300"/>
                <a:gd name="T66" fmla="*/ 94 w 300"/>
                <a:gd name="T67" fmla="*/ 160 h 300"/>
                <a:gd name="T68" fmla="*/ 84 w 300"/>
                <a:gd name="T69" fmla="*/ 135 h 300"/>
                <a:gd name="T70" fmla="*/ 94 w 300"/>
                <a:gd name="T71" fmla="*/ 111 h 300"/>
                <a:gd name="T72" fmla="*/ 118 w 300"/>
                <a:gd name="T73" fmla="*/ 101 h 300"/>
                <a:gd name="T74" fmla="*/ 142 w 300"/>
                <a:gd name="T75" fmla="*/ 111 h 300"/>
                <a:gd name="T76" fmla="*/ 145 w 300"/>
                <a:gd name="T77" fmla="*/ 114 h 300"/>
                <a:gd name="T78" fmla="*/ 155 w 300"/>
                <a:gd name="T79" fmla="*/ 114 h 300"/>
                <a:gd name="T80" fmla="*/ 158 w 300"/>
                <a:gd name="T81" fmla="*/ 111 h 300"/>
                <a:gd name="T82" fmla="*/ 182 w 300"/>
                <a:gd name="T83" fmla="*/ 101 h 300"/>
                <a:gd name="T84" fmla="*/ 206 w 300"/>
                <a:gd name="T85" fmla="*/ 111 h 300"/>
                <a:gd name="T86" fmla="*/ 216 w 300"/>
                <a:gd name="T87" fmla="*/ 136 h 300"/>
                <a:gd name="T88" fmla="*/ 206 w 300"/>
                <a:gd name="T89" fmla="*/ 16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00">
                  <a:moveTo>
                    <a:pt x="26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6"/>
                    <a:pt x="14" y="300"/>
                    <a:pt x="32" y="300"/>
                  </a:cubicBezTo>
                  <a:cubicBezTo>
                    <a:pt x="269" y="300"/>
                    <a:pt x="269" y="300"/>
                    <a:pt x="269" y="300"/>
                  </a:cubicBezTo>
                  <a:cubicBezTo>
                    <a:pt x="286" y="300"/>
                    <a:pt x="300" y="286"/>
                    <a:pt x="300" y="269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00" y="14"/>
                    <a:pt x="286" y="0"/>
                    <a:pt x="269" y="0"/>
                  </a:cubicBezTo>
                  <a:moveTo>
                    <a:pt x="285" y="269"/>
                  </a:moveTo>
                  <a:cubicBezTo>
                    <a:pt x="285" y="278"/>
                    <a:pt x="278" y="285"/>
                    <a:pt x="269" y="285"/>
                  </a:cubicBezTo>
                  <a:cubicBezTo>
                    <a:pt x="32" y="285"/>
                    <a:pt x="32" y="285"/>
                    <a:pt x="32" y="285"/>
                  </a:cubicBezTo>
                  <a:cubicBezTo>
                    <a:pt x="23" y="285"/>
                    <a:pt x="15" y="278"/>
                    <a:pt x="15" y="26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3"/>
                    <a:pt x="23" y="15"/>
                    <a:pt x="32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78" y="15"/>
                    <a:pt x="285" y="23"/>
                    <a:pt x="285" y="32"/>
                  </a:cubicBezTo>
                  <a:lnTo>
                    <a:pt x="285" y="269"/>
                  </a:lnTo>
                  <a:close/>
                  <a:moveTo>
                    <a:pt x="182" y="86"/>
                  </a:moveTo>
                  <a:cubicBezTo>
                    <a:pt x="170" y="86"/>
                    <a:pt x="159" y="90"/>
                    <a:pt x="150" y="98"/>
                  </a:cubicBezTo>
                  <a:cubicBezTo>
                    <a:pt x="141" y="90"/>
                    <a:pt x="130" y="86"/>
                    <a:pt x="118" y="86"/>
                  </a:cubicBezTo>
                  <a:cubicBezTo>
                    <a:pt x="105" y="86"/>
                    <a:pt x="93" y="91"/>
                    <a:pt x="83" y="101"/>
                  </a:cubicBezTo>
                  <a:cubicBezTo>
                    <a:pt x="74" y="110"/>
                    <a:pt x="69" y="122"/>
                    <a:pt x="69" y="135"/>
                  </a:cubicBezTo>
                  <a:cubicBezTo>
                    <a:pt x="69" y="149"/>
                    <a:pt x="74" y="161"/>
                    <a:pt x="83" y="170"/>
                  </a:cubicBezTo>
                  <a:cubicBezTo>
                    <a:pt x="140" y="227"/>
                    <a:pt x="140" y="227"/>
                    <a:pt x="140" y="227"/>
                  </a:cubicBezTo>
                  <a:cubicBezTo>
                    <a:pt x="143" y="230"/>
                    <a:pt x="146" y="231"/>
                    <a:pt x="150" y="231"/>
                  </a:cubicBezTo>
                  <a:cubicBezTo>
                    <a:pt x="154" y="231"/>
                    <a:pt x="157" y="230"/>
                    <a:pt x="160" y="227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226" y="161"/>
                    <a:pt x="231" y="149"/>
                    <a:pt x="231" y="136"/>
                  </a:cubicBezTo>
                  <a:cubicBezTo>
                    <a:pt x="231" y="122"/>
                    <a:pt x="226" y="110"/>
                    <a:pt x="217" y="101"/>
                  </a:cubicBezTo>
                  <a:cubicBezTo>
                    <a:pt x="208" y="91"/>
                    <a:pt x="195" y="86"/>
                    <a:pt x="182" y="86"/>
                  </a:cubicBezTo>
                  <a:moveTo>
                    <a:pt x="206" y="160"/>
                  </a:moveTo>
                  <a:cubicBezTo>
                    <a:pt x="150" y="216"/>
                    <a:pt x="150" y="216"/>
                    <a:pt x="150" y="21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88" y="153"/>
                    <a:pt x="84" y="145"/>
                    <a:pt x="84" y="135"/>
                  </a:cubicBezTo>
                  <a:cubicBezTo>
                    <a:pt x="84" y="126"/>
                    <a:pt x="88" y="118"/>
                    <a:pt x="94" y="111"/>
                  </a:cubicBezTo>
                  <a:cubicBezTo>
                    <a:pt x="100" y="105"/>
                    <a:pt x="109" y="101"/>
                    <a:pt x="118" y="101"/>
                  </a:cubicBezTo>
                  <a:cubicBezTo>
                    <a:pt x="127" y="101"/>
                    <a:pt x="136" y="105"/>
                    <a:pt x="142" y="111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8" y="116"/>
                    <a:pt x="152" y="116"/>
                    <a:pt x="155" y="114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64" y="105"/>
                    <a:pt x="173" y="101"/>
                    <a:pt x="182" y="101"/>
                  </a:cubicBezTo>
                  <a:cubicBezTo>
                    <a:pt x="191" y="101"/>
                    <a:pt x="200" y="105"/>
                    <a:pt x="206" y="111"/>
                  </a:cubicBezTo>
                  <a:cubicBezTo>
                    <a:pt x="213" y="118"/>
                    <a:pt x="216" y="126"/>
                    <a:pt x="216" y="136"/>
                  </a:cubicBezTo>
                  <a:cubicBezTo>
                    <a:pt x="216" y="145"/>
                    <a:pt x="213" y="153"/>
                    <a:pt x="206" y="1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8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FAE88E-3B1E-4B72-8FE2-CC2C520627F0}"/>
              </a:ext>
            </a:extLst>
          </p:cNvPr>
          <p:cNvSpPr/>
          <p:nvPr/>
        </p:nvSpPr>
        <p:spPr>
          <a:xfrm>
            <a:off x="1445173" y="2401632"/>
            <a:ext cx="9301655" cy="2954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zh-CN" sz="2000" b="1" dirty="0">
                <a:solidFill>
                  <a:schemeClr val="tx2"/>
                </a:solidFill>
              </a:rPr>
              <a:t>当然，各位会有一定的顾虑，你们付出了，万一公司不兑现，怎么办</a:t>
            </a:r>
            <a:r>
              <a:rPr lang="zh-CN" altLang="zh-CN" sz="2000" b="1" dirty="0" smtClean="0">
                <a:solidFill>
                  <a:schemeClr val="tx2"/>
                </a:solidFill>
              </a:rPr>
              <a:t>？</a:t>
            </a:r>
            <a:endParaRPr lang="en-US" altLang="zh-CN" sz="2000" b="1" dirty="0" smtClean="0">
              <a:solidFill>
                <a:schemeClr val="tx2"/>
              </a:solidFill>
            </a:endParaRPr>
          </a:p>
          <a:p>
            <a:pPr algn="ctr"/>
            <a:endParaRPr lang="en-US" altLang="zh-CN" sz="2000" b="1" dirty="0"/>
          </a:p>
          <a:p>
            <a:pPr algn="ctr"/>
            <a:endParaRPr lang="zh-CN" altLang="zh-CN" sz="2000" b="1" dirty="0"/>
          </a:p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我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89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年的，社会地位不高，经济实力不强，一直有一帮兄弟跟着，这一跟，就是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7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、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8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年。如果，我是言而无信之人，他们肯定早就离公司而去。</a:t>
            </a:r>
          </a:p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我上面设计的股权架构，你们拍照下来，可做证据。</a:t>
            </a:r>
          </a:p>
          <a:p>
            <a:pPr lvl="0">
              <a:lnSpc>
                <a:spcPct val="150000"/>
              </a:lnSpc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我彭瀛以生命起誓，在座的各位，任何人，只要为公司付出，做了对应的贡献，且公司做成功了，我一定保证各位的利益，如果有违誓言，我天打五雷轰。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 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0503" y="6030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承诺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EF99411-4709-4D85-A7C3-945C4791A054}"/>
              </a:ext>
            </a:extLst>
          </p:cNvPr>
          <p:cNvSpPr txBox="1"/>
          <p:nvPr/>
        </p:nvSpPr>
        <p:spPr>
          <a:xfrm>
            <a:off x="874713" y="329978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感谢您的观看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2617305"/>
            <a:ext cx="1531952" cy="3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5" y="1481136"/>
            <a:ext cx="4925025" cy="4616454"/>
          </a:xfrm>
          <a:prstGeom prst="rect">
            <a:avLst/>
          </a:prstGeom>
        </p:spPr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6" name="矩形 35"/>
          <p:cNvSpPr/>
          <p:nvPr/>
        </p:nvSpPr>
        <p:spPr>
          <a:xfrm>
            <a:off x="6441004" y="2275407"/>
            <a:ext cx="3882090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游戏行业，已是红海行业。难有大的作为，除非对游戏行业进行赋能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即点即用，能够节省用户的下载、安装时间，举例来说，可以节省半个小时，但如果这个游戏真的好玩，每天玩一个小时，玩一个月。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			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0.5</a:t>
            </a:r>
            <a:r>
              <a:rPr lang="zh-CN" altLang="zh-CN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小时比</a:t>
            </a:r>
            <a:r>
              <a:rPr lang="en-US" altLang="zh-CN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30</a:t>
            </a:r>
            <a:r>
              <a:rPr lang="zh-CN" altLang="zh-CN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小时，相对来说，半个小时的价值就弱很多了。而如果能让玩家在</a:t>
            </a:r>
            <a:r>
              <a:rPr lang="en-US" altLang="zh-CN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30</a:t>
            </a:r>
            <a:r>
              <a:rPr lang="zh-CN" altLang="zh-CN" sz="1400" dirty="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小时里玩的开心，那价值就非常大了。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 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41004" y="1512323"/>
            <a:ext cx="40866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zh-CN" sz="2000" b="1" dirty="0" smtClean="0"/>
              <a:t>市场</a:t>
            </a:r>
            <a:r>
              <a:rPr lang="zh-CN" altLang="zh-CN" sz="2000" b="1" dirty="0"/>
              <a:t>空间有限以及用户价值有限</a:t>
            </a:r>
            <a:endParaRPr lang="zh-CN" altLang="zh-CN" sz="2000" dirty="0"/>
          </a:p>
        </p:txBody>
      </p:sp>
      <p:grpSp>
        <p:nvGrpSpPr>
          <p:cNvPr id="54" name="组合 53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55" name="文本框 54"/>
            <p:cNvSpPr txBox="1"/>
            <p:nvPr/>
          </p:nvSpPr>
          <p:spPr>
            <a:xfrm>
              <a:off x="6096000" y="2061026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原因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reason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153004" y="1578500"/>
            <a:ext cx="288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809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6331" y="5342021"/>
            <a:ext cx="3882090" cy="6434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59150" y="1875757"/>
            <a:ext cx="1570529" cy="1642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46372" y="2260600"/>
            <a:ext cx="3562392" cy="3724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占位符 2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981091"/>
            <a:ext cx="5114012" cy="3835509"/>
          </a:xfrm>
        </p:spPr>
      </p:pic>
      <p:grpSp>
        <p:nvGrpSpPr>
          <p:cNvPr id="17" name="组合 16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29" name="文本框 28"/>
            <p:cNvSpPr txBox="1"/>
            <p:nvPr/>
          </p:nvSpPr>
          <p:spPr>
            <a:xfrm>
              <a:off x="6096000" y="2061026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原因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reason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6946331" y="2275407"/>
            <a:ext cx="3882090" cy="267714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用户从合作伙伴</a:t>
            </a:r>
            <a:r>
              <a:rPr lang="en-US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app</a:t>
            </a: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进入到平台，这本身就会有转化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问题</a:t>
            </a:r>
            <a:r>
              <a:rPr lang="zh-CN" altLang="en-US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；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lphaLcParenR"/>
            </a:pP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lphaLcParenR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游戏平台很多，很难让用户立即明白我们平台与其他平台的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区别</a:t>
            </a:r>
            <a:r>
              <a:rPr lang="zh-CN" altLang="en-US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；</a:t>
            </a:r>
            <a:endParaRPr lang="en-US" altLang="zh-CN" sz="14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lphaLcParenR"/>
            </a:pP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lphaLcParenR"/>
            </a:pPr>
            <a:r>
              <a:rPr lang="zh-CN" altLang="zh-CN" sz="1400" dirty="0">
                <a:latin typeface="等线 Light" panose="02010600030101010101" pitchFamily="2" charset="-122"/>
                <a:ea typeface="等线 Light" panose="02010600030101010101" pitchFamily="2" charset="-122"/>
              </a:rPr>
              <a:t>用户从平台再次转化成游戏用户，这本身就是在游戏平台的一种分流。因为游戏平台是一个低频产品</a:t>
            </a:r>
            <a:r>
              <a:rPr lang="zh-CN" altLang="zh-CN" sz="14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。</a:t>
            </a:r>
            <a:endParaRPr lang="zh-CN" altLang="zh-CN" sz="14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46330" y="1512323"/>
            <a:ext cx="40866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 smtClean="0"/>
              <a:t>模式问题</a:t>
            </a:r>
            <a:endParaRPr lang="zh-CN" altLang="zh-CN" sz="2000" dirty="0"/>
          </a:p>
        </p:txBody>
      </p:sp>
      <p:sp>
        <p:nvSpPr>
          <p:cNvPr id="33" name="矩形 32"/>
          <p:cNvSpPr/>
          <p:nvPr/>
        </p:nvSpPr>
        <p:spPr>
          <a:xfrm>
            <a:off x="7207195" y="5501129"/>
            <a:ext cx="3308127" cy="7848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2B  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—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游戏平台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—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</a:rPr>
              <a:t>游戏</a:t>
            </a:r>
            <a:endParaRPr lang="zh-CN" altLang="zh-CN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+mn-ea"/>
              </a:rPr>
              <a:t> </a:t>
            </a:r>
            <a:endParaRPr lang="zh-CN" altLang="zh-CN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8360" y="1578500"/>
            <a:ext cx="288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2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204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9700" y="2696512"/>
            <a:ext cx="937260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zh-CN" dirty="0"/>
              <a:t>以上的场景分析，会让我们的产品</a:t>
            </a:r>
            <a:r>
              <a:rPr lang="zh-CN" altLang="zh-CN" dirty="0">
                <a:solidFill>
                  <a:schemeClr val="accent1"/>
                </a:solidFill>
              </a:rPr>
              <a:t>留存率</a:t>
            </a:r>
            <a:r>
              <a:rPr lang="zh-CN" altLang="zh-CN" dirty="0"/>
              <a:t>和</a:t>
            </a:r>
            <a:r>
              <a:rPr lang="zh-CN" altLang="zh-CN" dirty="0">
                <a:solidFill>
                  <a:schemeClr val="accent1"/>
                </a:solidFill>
              </a:rPr>
              <a:t>活跃度</a:t>
            </a:r>
            <a:r>
              <a:rPr lang="zh-CN" altLang="zh-CN" dirty="0"/>
              <a:t>变得很</a:t>
            </a:r>
            <a:r>
              <a:rPr lang="zh-CN" altLang="zh-CN" dirty="0">
                <a:solidFill>
                  <a:schemeClr val="accent1"/>
                </a:solidFill>
              </a:rPr>
              <a:t>低</a:t>
            </a:r>
            <a:r>
              <a:rPr lang="zh-CN" altLang="zh-CN" dirty="0"/>
              <a:t>，用户</a:t>
            </a:r>
            <a:r>
              <a:rPr lang="zh-CN" altLang="zh-CN" dirty="0">
                <a:solidFill>
                  <a:schemeClr val="accent1"/>
                </a:solidFill>
              </a:rPr>
              <a:t>使用时长</a:t>
            </a:r>
            <a:r>
              <a:rPr lang="zh-CN" altLang="zh-CN" dirty="0"/>
              <a:t>也很</a:t>
            </a:r>
            <a:r>
              <a:rPr lang="zh-CN" altLang="zh-CN" dirty="0">
                <a:solidFill>
                  <a:schemeClr val="accent1"/>
                </a:solidFill>
              </a:rPr>
              <a:t>短</a:t>
            </a:r>
            <a:r>
              <a:rPr lang="zh-CN" altLang="zh-CN" dirty="0"/>
              <a:t>。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 </a:t>
            </a:r>
            <a:endParaRPr lang="zh-CN" altLang="zh-CN" dirty="0"/>
          </a:p>
          <a:p>
            <a:pPr algn="ctr">
              <a:lnSpc>
                <a:spcPct val="150000"/>
              </a:lnSpc>
            </a:pPr>
            <a:r>
              <a:rPr lang="zh-CN" altLang="zh-CN" sz="3600" dirty="0"/>
              <a:t>所以，我们一定要改变。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小结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 brief summary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8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A228536-E06C-4246-9921-5981D42A0643}"/>
              </a:ext>
            </a:extLst>
          </p:cNvPr>
          <p:cNvSpPr txBox="1"/>
          <p:nvPr/>
        </p:nvSpPr>
        <p:spPr>
          <a:xfrm>
            <a:off x="874713" y="339846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变化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41B40FC-AF12-4F69-9B18-F1E03889576A}"/>
              </a:ext>
            </a:extLst>
          </p:cNvPr>
          <p:cNvSpPr txBox="1"/>
          <p:nvPr/>
        </p:nvSpPr>
        <p:spPr>
          <a:xfrm>
            <a:off x="874713" y="2482009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</a:t>
            </a:r>
            <a:r>
              <a:rPr lang="en-US" altLang="zh-CN" sz="4000" b="1" dirty="0" smtClean="0">
                <a:solidFill>
                  <a:schemeClr val="accent1"/>
                </a:solidFill>
                <a:ea typeface="时尚中黑简体" panose="01010104010101010101" pitchFamily="2" charset="-122"/>
              </a:rPr>
              <a:t>02</a:t>
            </a:r>
            <a:endParaRPr lang="zh-CN" altLang="en-US" sz="4000" b="1" dirty="0">
              <a:solidFill>
                <a:schemeClr val="accent1"/>
              </a:solidFill>
              <a:ea typeface="时尚中黑简体" panose="0101010401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172E9323-792A-4A30-8917-B3C88FBE79C9}"/>
              </a:ext>
            </a:extLst>
          </p:cNvPr>
          <p:cNvCxnSpPr>
            <a:cxnSpLocks/>
          </p:cNvCxnSpPr>
          <p:nvPr/>
        </p:nvCxnSpPr>
        <p:spPr>
          <a:xfrm>
            <a:off x="1014413" y="3294178"/>
            <a:ext cx="709987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40503" y="450599"/>
            <a:ext cx="5061857" cy="698750"/>
            <a:chOff x="6096000" y="2061026"/>
            <a:chExt cx="506185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数据分析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5061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data analysis</a:t>
              </a: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24875"/>
              </p:ext>
            </p:extLst>
          </p:nvPr>
        </p:nvGraphicFramePr>
        <p:xfrm>
          <a:off x="1851476" y="1992766"/>
          <a:ext cx="8446409" cy="3548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0199"/>
                <a:gridCol w="1914693"/>
                <a:gridCol w="1183629"/>
                <a:gridCol w="974753"/>
                <a:gridCol w="974753"/>
                <a:gridCol w="974753"/>
                <a:gridCol w="1183629"/>
              </a:tblGrid>
              <a:tr h="87704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推广商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时间段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推广商活跃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>
                          <a:effectLst/>
                        </a:rPr>
                        <a:t>平台活跃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>
                          <a:effectLst/>
                        </a:rPr>
                        <a:t>设备转化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>
                          <a:effectLst/>
                        </a:rPr>
                        <a:t>用户时长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悬浮球点击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877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GIWIFI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2017/04-2017/09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169206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3845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2.05%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1.68min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1.60%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916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游戏（</a:t>
                      </a:r>
                      <a:r>
                        <a:rPr lang="en-US" altLang="zh-CN" sz="1000" u="none" strike="noStrike">
                          <a:effectLst/>
                        </a:rPr>
                        <a:t>4</a:t>
                      </a:r>
                      <a:r>
                        <a:rPr lang="en-US" sz="1000" u="none" strike="noStrike">
                          <a:effectLst/>
                        </a:rPr>
                        <a:t>G）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2018/02-2018/03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1110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160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14.36%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2.07min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23.40%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704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吃瓜（</a:t>
                      </a:r>
                      <a:r>
                        <a:rPr lang="en-US" altLang="zh-CN" sz="1000" u="none" strike="noStrike">
                          <a:effectLst/>
                        </a:rPr>
                        <a:t>4</a:t>
                      </a:r>
                      <a:r>
                        <a:rPr lang="en-US" sz="1000" u="none" strike="noStrike">
                          <a:effectLst/>
                        </a:rPr>
                        <a:t>G）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2018/03-2018/06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833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173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20.81%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6.27min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19.20%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包图主题2">
  <a:themeElements>
    <a:clrScheme name="自定义 1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2769</TotalTime>
  <Words>4188</Words>
  <Application>Microsoft Office PowerPoint</Application>
  <PresentationFormat>宽屏</PresentationFormat>
  <Paragraphs>477</Paragraphs>
  <Slides>47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Gill Sans</vt:lpstr>
      <vt:lpstr>Lato Black</vt:lpstr>
      <vt:lpstr>Open Sans Light</vt:lpstr>
      <vt:lpstr>Open Sans Semibold</vt:lpstr>
      <vt:lpstr>Poppins SemiBold</vt:lpstr>
      <vt:lpstr>等线</vt:lpstr>
      <vt:lpstr>等线 Light</vt:lpstr>
      <vt:lpstr>经典综艺体简</vt:lpstr>
      <vt:lpstr>时尚中黑简体</vt:lpstr>
      <vt:lpstr>微软雅黑</vt:lpstr>
      <vt:lpstr>Arial</vt:lpstr>
      <vt:lpstr>Open Sans</vt:lpstr>
      <vt:lpstr>Times New Roman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Microsoft</cp:lastModifiedBy>
  <cp:revision>173</cp:revision>
  <dcterms:created xsi:type="dcterms:W3CDTF">2017-09-22T08:16:39Z</dcterms:created>
  <dcterms:modified xsi:type="dcterms:W3CDTF">2018-07-03T11:41:49Z</dcterms:modified>
</cp:coreProperties>
</file>