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tags/tag1.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8"/>
  </p:notesMasterIdLst>
  <p:handoutMasterIdLst>
    <p:handoutMasterId r:id="rId29"/>
  </p:handoutMasterIdLst>
  <p:sldIdLst>
    <p:sldId id="256" r:id="rId2"/>
    <p:sldId id="317" r:id="rId3"/>
    <p:sldId id="491" r:id="rId4"/>
    <p:sldId id="354" r:id="rId5"/>
    <p:sldId id="470" r:id="rId6"/>
    <p:sldId id="494" r:id="rId7"/>
    <p:sldId id="264" r:id="rId8"/>
    <p:sldId id="257" r:id="rId9"/>
    <p:sldId id="485" r:id="rId10"/>
    <p:sldId id="490" r:id="rId11"/>
    <p:sldId id="492" r:id="rId12"/>
    <p:sldId id="467" r:id="rId13"/>
    <p:sldId id="488" r:id="rId14"/>
    <p:sldId id="486" r:id="rId15"/>
    <p:sldId id="474" r:id="rId16"/>
    <p:sldId id="478" r:id="rId17"/>
    <p:sldId id="476" r:id="rId18"/>
    <p:sldId id="258" r:id="rId19"/>
    <p:sldId id="260" r:id="rId20"/>
    <p:sldId id="497" r:id="rId21"/>
    <p:sldId id="483" r:id="rId22"/>
    <p:sldId id="261" r:id="rId23"/>
    <p:sldId id="262" r:id="rId24"/>
    <p:sldId id="495" r:id="rId25"/>
    <p:sldId id="496" r:id="rId26"/>
    <p:sldId id="303" r:id="rId27"/>
  </p:sldIdLst>
  <p:sldSz cx="1218882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9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8FAADC"/>
    <a:srgbClr val="63ABF2"/>
    <a:srgbClr val="99CCFF"/>
    <a:srgbClr val="FFBB7B"/>
    <a:srgbClr val="D4E4E9"/>
    <a:srgbClr val="D8E8ED"/>
    <a:srgbClr val="FB70A7"/>
    <a:srgbClr val="6BD6A8"/>
    <a:srgbClr val="2267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280" autoAdjust="0"/>
  </p:normalViewPr>
  <p:slideViewPr>
    <p:cSldViewPr snapToGrid="0" snapToObjects="1">
      <p:cViewPr varScale="1">
        <p:scale>
          <a:sx n="73" d="100"/>
          <a:sy n="73" d="100"/>
        </p:scale>
        <p:origin x="474" y="54"/>
      </p:cViewPr>
      <p:guideLst>
        <p:guide orient="horz" pos="2160"/>
        <p:guide pos="4996"/>
      </p:guideLst>
    </p:cSldViewPr>
  </p:slideViewPr>
  <p:outlineViewPr>
    <p:cViewPr>
      <p:scale>
        <a:sx n="33" d="100"/>
        <a:sy n="33" d="100"/>
      </p:scale>
      <p:origin x="0" y="-1842"/>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p:cViewPr varScale="1">
        <p:scale>
          <a:sx n="68" d="100"/>
          <a:sy n="68"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ea"/>
                <a:sym typeface="+mn-lt"/>
              </a:defRPr>
            </a:pPr>
            <a:r>
              <a:rPr lang="en-US"/>
              <a:t>2019</a:t>
            </a:r>
            <a:r>
              <a:rPr lang="zh-CN"/>
              <a:t>年</a:t>
            </a:r>
            <a:r>
              <a:rPr lang="en-US"/>
              <a:t>2</a:t>
            </a:r>
            <a:r>
              <a:rPr lang="zh-CN"/>
              <a:t>月司机李</a:t>
            </a:r>
            <a:r>
              <a:rPr lang="en-US"/>
              <a:t>**</a:t>
            </a:r>
            <a:r>
              <a:rPr lang="zh-CN"/>
              <a:t>每种动作不规范发生次数统计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次数</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站台名</c:v>
                </c:pt>
                <c:pt idx="1">
                  <c:v>门控允许</c:v>
                </c:pt>
                <c:pt idx="2">
                  <c:v>无跳屏</c:v>
                </c:pt>
                <c:pt idx="3">
                  <c:v>车门图标显白</c:v>
                </c:pt>
                <c:pt idx="4">
                  <c:v>站台门图标显白</c:v>
                </c:pt>
                <c:pt idx="5">
                  <c:v>手柄制动位</c:v>
                </c:pt>
                <c:pt idx="6">
                  <c:v>车门图标无异常</c:v>
                </c:pt>
                <c:pt idx="7">
                  <c:v>速度码</c:v>
                </c:pt>
                <c:pt idx="8">
                  <c:v>ATO按钮</c:v>
                </c:pt>
              </c:strCache>
            </c:strRef>
          </c:cat>
          <c:val>
            <c:numRef>
              <c:f>Sheet1!$B$2:$B$10</c:f>
              <c:numCache>
                <c:formatCode>General</c:formatCode>
                <c:ptCount val="9"/>
                <c:pt idx="0">
                  <c:v>4</c:v>
                </c:pt>
                <c:pt idx="1">
                  <c:v>6</c:v>
                </c:pt>
                <c:pt idx="2">
                  <c:v>1</c:v>
                </c:pt>
                <c:pt idx="3">
                  <c:v>1</c:v>
                </c:pt>
                <c:pt idx="4">
                  <c:v>2</c:v>
                </c:pt>
                <c:pt idx="5">
                  <c:v>7</c:v>
                </c:pt>
                <c:pt idx="6">
                  <c:v>2</c:v>
                </c:pt>
                <c:pt idx="7">
                  <c:v>3</c:v>
                </c:pt>
                <c:pt idx="8">
                  <c:v>5</c:v>
                </c:pt>
              </c:numCache>
            </c:numRef>
          </c:val>
          <c:extLst>
            <c:ext xmlns:c16="http://schemas.microsoft.com/office/drawing/2014/chart" uri="{C3380CC4-5D6E-409C-BE32-E72D297353CC}">
              <c16:uniqueId val="{00000000-546F-4D7A-A8DF-2C2B7FF7B4BA}"/>
            </c:ext>
          </c:extLst>
        </c:ser>
        <c:dLbls>
          <c:dLblPos val="outEnd"/>
          <c:showLegendKey val="0"/>
          <c:showVal val="1"/>
          <c:showCatName val="0"/>
          <c:showSerName val="0"/>
          <c:showPercent val="0"/>
          <c:showBubbleSize val="0"/>
        </c:dLbls>
        <c:gapWidth val="219"/>
        <c:overlap val="-27"/>
        <c:axId val="98996912"/>
        <c:axId val="98999232"/>
      </c:barChart>
      <c:catAx>
        <c:axId val="9899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ea"/>
                <a:sym typeface="+mn-lt"/>
              </a:defRPr>
            </a:pPr>
            <a:endParaRPr lang="zh-CN"/>
          </a:p>
        </c:txPr>
        <c:crossAx val="98999232"/>
        <c:crosses val="autoZero"/>
        <c:auto val="1"/>
        <c:lblAlgn val="ctr"/>
        <c:lblOffset val="100"/>
        <c:noMultiLvlLbl val="0"/>
      </c:catAx>
      <c:valAx>
        <c:axId val="9899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ea"/>
                <a:sym typeface="+mn-lt"/>
              </a:defRPr>
            </a:pPr>
            <a:endParaRPr lang="zh-CN"/>
          </a:p>
        </c:txPr>
        <c:crossAx val="98996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ea"/>
                <a:sym typeface="+mn-lt"/>
              </a:defRPr>
            </a:pPr>
            <a:endParaRPr lang="zh-CN"/>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mn-lt"/>
                <a:ea typeface="+mn-ea"/>
                <a:cs typeface="+mn-ea"/>
                <a:sym typeface="+mn-lt"/>
              </a:defRPr>
            </a:pPr>
            <a:r>
              <a:rPr lang="en-US"/>
              <a:t>2019</a:t>
            </a:r>
            <a:r>
              <a:rPr lang="zh-CN"/>
              <a:t>年</a:t>
            </a:r>
            <a:r>
              <a:rPr lang="en-US"/>
              <a:t>3</a:t>
            </a:r>
            <a:r>
              <a:rPr lang="zh-CN"/>
              <a:t>月某组动作</a:t>
            </a:r>
            <a:endParaRPr lang="en-US"/>
          </a:p>
          <a:p>
            <a:pPr algn="ctr" rtl="0">
              <a:defRPr/>
            </a:pPr>
            <a:r>
              <a:rPr lang="zh-CN"/>
              <a:t>不规范发生次数统计</a:t>
            </a:r>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barChart>
        <c:barDir val="col"/>
        <c:grouping val="clustered"/>
        <c:varyColors val="0"/>
        <c:ser>
          <c:idx val="1"/>
          <c:order val="1"/>
          <c:tx>
            <c:strRef>
              <c:f>Sheet1!$C$1</c:f>
              <c:strCache>
                <c:ptCount val="1"/>
                <c:pt idx="0">
                  <c:v>站台名</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Sheet1!$C$2:$C$5</c:f>
              <c:numCache>
                <c:formatCode>General</c:formatCode>
                <c:ptCount val="4"/>
                <c:pt idx="0">
                  <c:v>3</c:v>
                </c:pt>
                <c:pt idx="1">
                  <c:v>1</c:v>
                </c:pt>
                <c:pt idx="2">
                  <c:v>1</c:v>
                </c:pt>
                <c:pt idx="3">
                  <c:v>1</c:v>
                </c:pt>
              </c:numCache>
            </c:numRef>
          </c:val>
          <c:extLst>
            <c:ext xmlns:c16="http://schemas.microsoft.com/office/drawing/2014/chart" uri="{C3380CC4-5D6E-409C-BE32-E72D297353CC}">
              <c16:uniqueId val="{00000000-56CC-4FAE-84DD-EDAA85098737}"/>
            </c:ext>
          </c:extLst>
        </c:ser>
        <c:ser>
          <c:idx val="2"/>
          <c:order val="2"/>
          <c:tx>
            <c:strRef>
              <c:f>Sheet1!$D$1</c:f>
              <c:strCache>
                <c:ptCount val="1"/>
                <c:pt idx="0">
                  <c:v>门控允许</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Sheet1!$D$2:$D$5</c:f>
              <c:numCache>
                <c:formatCode>General</c:formatCode>
                <c:ptCount val="4"/>
                <c:pt idx="0">
                  <c:v>4</c:v>
                </c:pt>
                <c:pt idx="1">
                  <c:v>2</c:v>
                </c:pt>
                <c:pt idx="2">
                  <c:v>0</c:v>
                </c:pt>
                <c:pt idx="3">
                  <c:v>0</c:v>
                </c:pt>
              </c:numCache>
            </c:numRef>
          </c:val>
          <c:extLst>
            <c:ext xmlns:c16="http://schemas.microsoft.com/office/drawing/2014/chart" uri="{C3380CC4-5D6E-409C-BE32-E72D297353CC}">
              <c16:uniqueId val="{00000001-56CC-4FAE-84DD-EDAA85098737}"/>
            </c:ext>
          </c:extLst>
        </c:ser>
        <c:ser>
          <c:idx val="3"/>
          <c:order val="3"/>
          <c:tx>
            <c:strRef>
              <c:f>Sheet1!$E$1</c:f>
              <c:strCache>
                <c:ptCount val="1"/>
                <c:pt idx="0">
                  <c:v>无跳屏</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Sheet1!$E$2:$E$5</c:f>
              <c:numCache>
                <c:formatCode>General</c:formatCode>
                <c:ptCount val="4"/>
                <c:pt idx="0">
                  <c:v>5</c:v>
                </c:pt>
                <c:pt idx="1">
                  <c:v>3</c:v>
                </c:pt>
                <c:pt idx="2">
                  <c:v>3</c:v>
                </c:pt>
                <c:pt idx="3">
                  <c:v>0</c:v>
                </c:pt>
              </c:numCache>
            </c:numRef>
          </c:val>
          <c:extLst>
            <c:ext xmlns:c16="http://schemas.microsoft.com/office/drawing/2014/chart" uri="{C3380CC4-5D6E-409C-BE32-E72D297353CC}">
              <c16:uniqueId val="{00000002-56CC-4FAE-84DD-EDAA85098737}"/>
            </c:ext>
          </c:extLst>
        </c:ser>
        <c:ser>
          <c:idx val="4"/>
          <c:order val="4"/>
          <c:tx>
            <c:strRef>
              <c:f>Sheet1!$F$1</c:f>
              <c:strCache>
                <c:ptCount val="1"/>
                <c:pt idx="0">
                  <c:v>车门图标显白</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Sheet1!$F$2:$F$5</c:f>
              <c:numCache>
                <c:formatCode>General</c:formatCode>
                <c:ptCount val="4"/>
                <c:pt idx="0">
                  <c:v>1</c:v>
                </c:pt>
                <c:pt idx="1">
                  <c:v>2</c:v>
                </c:pt>
                <c:pt idx="2">
                  <c:v>1</c:v>
                </c:pt>
                <c:pt idx="3">
                  <c:v>1</c:v>
                </c:pt>
              </c:numCache>
            </c:numRef>
          </c:val>
          <c:extLst>
            <c:ext xmlns:c16="http://schemas.microsoft.com/office/drawing/2014/chart" uri="{C3380CC4-5D6E-409C-BE32-E72D297353CC}">
              <c16:uniqueId val="{00000003-56CC-4FAE-84DD-EDAA85098737}"/>
            </c:ext>
          </c:extLst>
        </c:ser>
        <c:ser>
          <c:idx val="5"/>
          <c:order val="5"/>
          <c:tx>
            <c:strRef>
              <c:f>Sheet1!$G$1</c:f>
              <c:strCache>
                <c:ptCount val="1"/>
                <c:pt idx="0">
                  <c:v>站台门图标显白</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Sheet1!$G$2:$G$5</c:f>
              <c:numCache>
                <c:formatCode>General</c:formatCode>
                <c:ptCount val="4"/>
                <c:pt idx="0">
                  <c:v>2</c:v>
                </c:pt>
                <c:pt idx="1">
                  <c:v>1</c:v>
                </c:pt>
                <c:pt idx="2">
                  <c:v>0</c:v>
                </c:pt>
                <c:pt idx="3">
                  <c:v>1</c:v>
                </c:pt>
              </c:numCache>
            </c:numRef>
          </c:val>
          <c:extLst>
            <c:ext xmlns:c16="http://schemas.microsoft.com/office/drawing/2014/chart" uri="{C3380CC4-5D6E-409C-BE32-E72D297353CC}">
              <c16:uniqueId val="{00000004-56CC-4FAE-84DD-EDAA85098737}"/>
            </c:ext>
          </c:extLst>
        </c:ser>
        <c:ser>
          <c:idx val="6"/>
          <c:order val="6"/>
          <c:tx>
            <c:strRef>
              <c:f>Sheet1!$H$1</c:f>
              <c:strCache>
                <c:ptCount val="1"/>
                <c:pt idx="0">
                  <c:v>手柄制动位</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Sheet1!$H$2:$H$5</c:f>
              <c:numCache>
                <c:formatCode>General</c:formatCode>
                <c:ptCount val="4"/>
                <c:pt idx="0">
                  <c:v>1</c:v>
                </c:pt>
                <c:pt idx="1">
                  <c:v>7</c:v>
                </c:pt>
                <c:pt idx="2">
                  <c:v>1</c:v>
                </c:pt>
                <c:pt idx="3">
                  <c:v>0</c:v>
                </c:pt>
              </c:numCache>
            </c:numRef>
          </c:val>
          <c:extLst>
            <c:ext xmlns:c16="http://schemas.microsoft.com/office/drawing/2014/chart" uri="{C3380CC4-5D6E-409C-BE32-E72D297353CC}">
              <c16:uniqueId val="{00000005-56CC-4FAE-84DD-EDAA85098737}"/>
            </c:ext>
          </c:extLst>
        </c:ser>
        <c:ser>
          <c:idx val="7"/>
          <c:order val="7"/>
          <c:tx>
            <c:strRef>
              <c:f>Sheet1!$I$1</c:f>
              <c:strCache>
                <c:ptCount val="1"/>
                <c:pt idx="0">
                  <c:v>车门图标无异常</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Sheet1!$I$2:$I$5</c:f>
              <c:numCache>
                <c:formatCode>General</c:formatCode>
                <c:ptCount val="4"/>
                <c:pt idx="0">
                  <c:v>1</c:v>
                </c:pt>
                <c:pt idx="1">
                  <c:v>2</c:v>
                </c:pt>
                <c:pt idx="2">
                  <c:v>2</c:v>
                </c:pt>
                <c:pt idx="3">
                  <c:v>1</c:v>
                </c:pt>
              </c:numCache>
            </c:numRef>
          </c:val>
          <c:extLst>
            <c:ext xmlns:c16="http://schemas.microsoft.com/office/drawing/2014/chart" uri="{C3380CC4-5D6E-409C-BE32-E72D297353CC}">
              <c16:uniqueId val="{00000006-56CC-4FAE-84DD-EDAA85098737}"/>
            </c:ext>
          </c:extLst>
        </c:ser>
        <c:ser>
          <c:idx val="8"/>
          <c:order val="8"/>
          <c:tx>
            <c:strRef>
              <c:f>Sheet1!$J$1</c:f>
              <c:strCache>
                <c:ptCount val="1"/>
                <c:pt idx="0">
                  <c:v>速度码</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Sheet1!$J$2:$J$5</c:f>
              <c:numCache>
                <c:formatCode>General</c:formatCode>
                <c:ptCount val="4"/>
                <c:pt idx="0">
                  <c:v>3</c:v>
                </c:pt>
                <c:pt idx="1">
                  <c:v>3</c:v>
                </c:pt>
                <c:pt idx="2">
                  <c:v>3</c:v>
                </c:pt>
                <c:pt idx="3">
                  <c:v>0</c:v>
                </c:pt>
              </c:numCache>
            </c:numRef>
          </c:val>
          <c:extLst>
            <c:ext xmlns:c16="http://schemas.microsoft.com/office/drawing/2014/chart" uri="{C3380CC4-5D6E-409C-BE32-E72D297353CC}">
              <c16:uniqueId val="{00000007-56CC-4FAE-84DD-EDAA85098737}"/>
            </c:ext>
          </c:extLst>
        </c:ser>
        <c:ser>
          <c:idx val="9"/>
          <c:order val="9"/>
          <c:tx>
            <c:strRef>
              <c:f>Sheet1!$K$1</c:f>
              <c:strCache>
                <c:ptCount val="1"/>
                <c:pt idx="0">
                  <c:v>ATO按钮</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Sheet1!$K$2:$K$5</c:f>
              <c:numCache>
                <c:formatCode>General</c:formatCode>
                <c:ptCount val="4"/>
                <c:pt idx="0">
                  <c:v>1</c:v>
                </c:pt>
                <c:pt idx="1">
                  <c:v>5</c:v>
                </c:pt>
                <c:pt idx="2">
                  <c:v>1</c:v>
                </c:pt>
                <c:pt idx="3">
                  <c:v>0</c:v>
                </c:pt>
              </c:numCache>
            </c:numRef>
          </c:val>
          <c:extLst>
            <c:ext xmlns:c16="http://schemas.microsoft.com/office/drawing/2014/chart" uri="{C3380CC4-5D6E-409C-BE32-E72D297353CC}">
              <c16:uniqueId val="{00000008-56CC-4FAE-84DD-EDAA85098737}"/>
            </c:ext>
          </c:extLst>
        </c:ser>
        <c:dLbls>
          <c:showLegendKey val="0"/>
          <c:showVal val="1"/>
          <c:showCatName val="0"/>
          <c:showSerName val="0"/>
          <c:showPercent val="0"/>
          <c:showBubbleSize val="0"/>
        </c:dLbls>
        <c:gapWidth val="219"/>
        <c:axId val="93812880"/>
        <c:axId val="93477344"/>
      </c:barChart>
      <c:lineChart>
        <c:grouping val="standard"/>
        <c:varyColors val="0"/>
        <c:ser>
          <c:idx val="0"/>
          <c:order val="0"/>
          <c:tx>
            <c:strRef>
              <c:f>Sheet1!$B$1</c:f>
              <c:strCache>
                <c:ptCount val="1"/>
                <c:pt idx="0">
                  <c:v>总次数</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司机李**</c:v>
                </c:pt>
                <c:pt idx="1">
                  <c:v>司机王**</c:v>
                </c:pt>
                <c:pt idx="2">
                  <c:v>司机张**</c:v>
                </c:pt>
                <c:pt idx="3">
                  <c:v>司机周**</c:v>
                </c:pt>
              </c:strCache>
            </c:strRef>
          </c:cat>
          <c:val>
            <c:numRef>
              <c:f>Sheet1!$B$2:$B$5</c:f>
              <c:numCache>
                <c:formatCode>General</c:formatCode>
                <c:ptCount val="4"/>
                <c:pt idx="0">
                  <c:v>21</c:v>
                </c:pt>
                <c:pt idx="1">
                  <c:v>26</c:v>
                </c:pt>
                <c:pt idx="2">
                  <c:v>12</c:v>
                </c:pt>
                <c:pt idx="3">
                  <c:v>4</c:v>
                </c:pt>
              </c:numCache>
            </c:numRef>
          </c:val>
          <c:smooth val="0"/>
          <c:extLst>
            <c:ext xmlns:c16="http://schemas.microsoft.com/office/drawing/2014/chart" uri="{C3380CC4-5D6E-409C-BE32-E72D297353CC}">
              <c16:uniqueId val="{00000009-56CC-4FAE-84DD-EDAA85098737}"/>
            </c:ext>
          </c:extLst>
        </c:ser>
        <c:dLbls>
          <c:showLegendKey val="0"/>
          <c:showVal val="1"/>
          <c:showCatName val="0"/>
          <c:showSerName val="0"/>
          <c:showPercent val="0"/>
          <c:showBubbleSize val="0"/>
        </c:dLbls>
        <c:marker val="1"/>
        <c:smooth val="0"/>
        <c:axId val="93812880"/>
        <c:axId val="93477344"/>
      </c:lineChart>
      <c:catAx>
        <c:axId val="9381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ea"/>
                <a:sym typeface="+mn-lt"/>
              </a:defRPr>
            </a:pPr>
            <a:endParaRPr lang="zh-CN"/>
          </a:p>
        </c:txPr>
        <c:crossAx val="93477344"/>
        <c:crosses val="autoZero"/>
        <c:auto val="1"/>
        <c:lblAlgn val="ctr"/>
        <c:lblOffset val="100"/>
        <c:noMultiLvlLbl val="0"/>
      </c:catAx>
      <c:valAx>
        <c:axId val="9347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ea"/>
                <a:sym typeface="+mn-lt"/>
              </a:defRPr>
            </a:pPr>
            <a:endParaRPr lang="zh-CN"/>
          </a:p>
        </c:txPr>
        <c:crossAx val="93812880"/>
        <c:crosses val="autoZero"/>
        <c:crossBetween val="between"/>
      </c:valAx>
      <c:spPr>
        <a:noFill/>
        <a:ln>
          <a:noFill/>
        </a:ln>
        <a:effectLst/>
      </c:spPr>
    </c:plotArea>
    <c:legend>
      <c:legendPos val="b"/>
      <c:layout>
        <c:manualLayout>
          <c:xMode val="edge"/>
          <c:yMode val="edge"/>
          <c:x val="2.7735411606127403E-2"/>
          <c:y val="0.70148335302111309"/>
          <c:w val="0.94452917678774517"/>
          <c:h val="0.271223581781413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mn-lt"/>
                <a:ea typeface="+mn-ea"/>
                <a:cs typeface="+mn-ea"/>
                <a:sym typeface="+mn-lt"/>
              </a:defRPr>
            </a:pPr>
            <a:r>
              <a:rPr lang="en-US"/>
              <a:t>2019</a:t>
            </a:r>
            <a:r>
              <a:rPr lang="zh-CN"/>
              <a:t>年</a:t>
            </a:r>
            <a:r>
              <a:rPr lang="en-US"/>
              <a:t>3</a:t>
            </a:r>
            <a:r>
              <a:rPr lang="zh-CN"/>
              <a:t>月某组各成员不规范发生总次数统计</a:t>
            </a:r>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manualLayout>
          <c:layoutTarget val="inner"/>
          <c:xMode val="edge"/>
          <c:yMode val="edge"/>
          <c:x val="0.23626768096590692"/>
          <c:y val="0.18502897175254127"/>
          <c:w val="0.64972766640424096"/>
          <c:h val="0.59968093608731488"/>
        </c:manualLayout>
      </c:layout>
      <c:pieChart>
        <c:varyColors val="1"/>
        <c:ser>
          <c:idx val="0"/>
          <c:order val="0"/>
          <c:tx>
            <c:strRef>
              <c:f>Sheet1!$B$1</c:f>
              <c:strCache>
                <c:ptCount val="1"/>
                <c:pt idx="0">
                  <c:v>站台名</c:v>
                </c:pt>
              </c:strCache>
            </c:strRef>
          </c:tx>
          <c:spPr>
            <a:ln w="25400">
              <a:noFill/>
            </a:ln>
          </c:spPr>
          <c:dPt>
            <c:idx val="0"/>
            <c:bubble3D val="0"/>
            <c:spPr>
              <a:solidFill>
                <a:schemeClr val="accent1"/>
              </a:solidFill>
              <a:ln w="25400">
                <a:noFill/>
              </a:ln>
              <a:effectLst/>
            </c:spPr>
            <c:extLst>
              <c:ext xmlns:c16="http://schemas.microsoft.com/office/drawing/2014/chart" uri="{C3380CC4-5D6E-409C-BE32-E72D297353CC}">
                <c16:uniqueId val="{00000001-CF4B-4E30-8FB5-73451002FC65}"/>
              </c:ext>
            </c:extLst>
          </c:dPt>
          <c:dPt>
            <c:idx val="1"/>
            <c:bubble3D val="0"/>
            <c:spPr>
              <a:solidFill>
                <a:schemeClr val="accent2"/>
              </a:solidFill>
              <a:ln w="25400">
                <a:noFill/>
              </a:ln>
              <a:effectLst/>
            </c:spPr>
            <c:extLst>
              <c:ext xmlns:c16="http://schemas.microsoft.com/office/drawing/2014/chart" uri="{C3380CC4-5D6E-409C-BE32-E72D297353CC}">
                <c16:uniqueId val="{00000003-CF4B-4E30-8FB5-73451002FC65}"/>
              </c:ext>
            </c:extLst>
          </c:dPt>
          <c:dPt>
            <c:idx val="2"/>
            <c:bubble3D val="0"/>
            <c:spPr>
              <a:solidFill>
                <a:schemeClr val="accent3"/>
              </a:solidFill>
              <a:ln w="25400">
                <a:noFill/>
              </a:ln>
              <a:effectLst/>
            </c:spPr>
            <c:extLst>
              <c:ext xmlns:c16="http://schemas.microsoft.com/office/drawing/2014/chart" uri="{C3380CC4-5D6E-409C-BE32-E72D297353CC}">
                <c16:uniqueId val="{00000005-CF4B-4E30-8FB5-73451002FC65}"/>
              </c:ext>
            </c:extLst>
          </c:dPt>
          <c:dPt>
            <c:idx val="3"/>
            <c:bubble3D val="0"/>
            <c:spPr>
              <a:solidFill>
                <a:schemeClr val="accent4"/>
              </a:solidFill>
              <a:ln w="25400">
                <a:noFill/>
              </a:ln>
              <a:effectLst/>
            </c:spPr>
            <c:extLst>
              <c:ext xmlns:c16="http://schemas.microsoft.com/office/drawing/2014/chart" uri="{C3380CC4-5D6E-409C-BE32-E72D297353CC}">
                <c16:uniqueId val="{00000007-CF4B-4E30-8FB5-73451002FC65}"/>
              </c:ext>
            </c:extLst>
          </c:dPt>
          <c:cat>
            <c:strRef>
              <c:f>Sheet1!$A$2:$A$5</c:f>
              <c:strCache>
                <c:ptCount val="4"/>
                <c:pt idx="0">
                  <c:v>司机李**</c:v>
                </c:pt>
                <c:pt idx="1">
                  <c:v>司机王**</c:v>
                </c:pt>
                <c:pt idx="2">
                  <c:v>司机张**</c:v>
                </c:pt>
                <c:pt idx="3">
                  <c:v>司机周**</c:v>
                </c:pt>
              </c:strCache>
            </c:strRef>
          </c:cat>
          <c:val>
            <c:numRef>
              <c:f>Sheet1!$B$2:$B$5</c:f>
              <c:numCache>
                <c:formatCode>General</c:formatCode>
                <c:ptCount val="4"/>
                <c:pt idx="0">
                  <c:v>21</c:v>
                </c:pt>
                <c:pt idx="1">
                  <c:v>26</c:v>
                </c:pt>
                <c:pt idx="2">
                  <c:v>12</c:v>
                </c:pt>
                <c:pt idx="3">
                  <c:v>4</c:v>
                </c:pt>
              </c:numCache>
            </c:numRef>
          </c:val>
          <c:extLst>
            <c:ext xmlns:c16="http://schemas.microsoft.com/office/drawing/2014/chart" uri="{C3380CC4-5D6E-409C-BE32-E72D297353CC}">
              <c16:uniqueId val="{00000008-CF4B-4E30-8FB5-73451002FC6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15582871128692599"/>
          <c:y val="0.8541928750503649"/>
          <c:w val="0.78335195118149348"/>
          <c:h val="0.14252445494023369"/>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FD6E6-980C-4CD6-852B-EA1B3C84419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150F27BB-6175-4BD6-832E-7C2CDF9C0500}">
      <dgm:prSet phldrT="[文本]" custT="1"/>
      <dgm:spPr>
        <a:solidFill>
          <a:srgbClr val="A9D18E"/>
        </a:solidFill>
      </dgm:spPr>
      <dgm:t>
        <a:bodyPr/>
        <a:lstStyle/>
        <a:p>
          <a:r>
            <a:rPr lang="zh-CN" altLang="en-US" sz="1600" b="0" dirty="0">
              <a:solidFill>
                <a:schemeClr val="bg1"/>
              </a:solidFill>
              <a:latin typeface="+mn-lt"/>
              <a:ea typeface="+mn-ea"/>
              <a:cs typeface="+mn-ea"/>
              <a:sym typeface="+mn-lt"/>
            </a:rPr>
            <a:t>现场警报</a:t>
          </a:r>
        </a:p>
      </dgm:t>
    </dgm:pt>
    <dgm:pt modelId="{0E28CAB4-1177-4F25-92D9-25235626DBE8}" type="parTrans" cxnId="{A7C6D1B4-5EF3-4D3D-AFC2-575CD63EC474}">
      <dgm:prSet/>
      <dgm:spPr/>
      <dgm:t>
        <a:bodyPr/>
        <a:lstStyle/>
        <a:p>
          <a:endParaRPr lang="zh-CN" altLang="en-US" sz="1600">
            <a:solidFill>
              <a:schemeClr val="bg1"/>
            </a:solidFill>
            <a:latin typeface="宋体" panose="02010600030101010101" pitchFamily="2" charset="-122"/>
            <a:ea typeface="宋体" panose="02010600030101010101" pitchFamily="2" charset="-122"/>
          </a:endParaRPr>
        </a:p>
      </dgm:t>
    </dgm:pt>
    <dgm:pt modelId="{4334B458-1A71-4D46-81C5-A0759577B100}" type="sibTrans" cxnId="{A7C6D1B4-5EF3-4D3D-AFC2-575CD63EC474}">
      <dgm:prSet/>
      <dgm:spPr/>
      <dgm:t>
        <a:bodyPr/>
        <a:lstStyle/>
        <a:p>
          <a:endParaRPr lang="zh-CN" altLang="en-US" sz="1600">
            <a:solidFill>
              <a:schemeClr val="bg1"/>
            </a:solidFill>
            <a:latin typeface="宋体" panose="02010600030101010101" pitchFamily="2" charset="-122"/>
            <a:ea typeface="宋体" panose="02010600030101010101" pitchFamily="2" charset="-122"/>
          </a:endParaRPr>
        </a:p>
      </dgm:t>
    </dgm:pt>
    <dgm:pt modelId="{6CA510C4-0390-4570-8D4A-567616F37A0E}">
      <dgm:prSet phldrT="[文本]" custT="1"/>
      <dgm:spPr>
        <a:solidFill>
          <a:srgbClr val="8FAADC"/>
        </a:solidFill>
      </dgm:spPr>
      <dgm:t>
        <a:bodyPr/>
        <a:lstStyle/>
        <a:p>
          <a:r>
            <a:rPr lang="zh-CN" altLang="en-US" sz="1600" b="0" dirty="0">
              <a:solidFill>
                <a:schemeClr val="bg1"/>
              </a:solidFill>
              <a:latin typeface="+mn-lt"/>
              <a:ea typeface="+mn-ea"/>
              <a:cs typeface="+mn-ea"/>
              <a:sym typeface="+mn-lt"/>
            </a:rPr>
            <a:t>短信提醒</a:t>
          </a:r>
        </a:p>
      </dgm:t>
    </dgm:pt>
    <dgm:pt modelId="{80AB456C-B7AB-4AF5-B96D-F05077C9304D}" type="parTrans" cxnId="{704CEF29-54C1-4D26-8D68-E6858FED4A89}">
      <dgm:prSet/>
      <dgm:spPr/>
      <dgm:t>
        <a:bodyPr/>
        <a:lstStyle/>
        <a:p>
          <a:endParaRPr lang="zh-CN" altLang="en-US" sz="1600">
            <a:solidFill>
              <a:schemeClr val="bg1"/>
            </a:solidFill>
            <a:latin typeface="宋体" panose="02010600030101010101" pitchFamily="2" charset="-122"/>
            <a:ea typeface="宋体" panose="02010600030101010101" pitchFamily="2" charset="-122"/>
          </a:endParaRPr>
        </a:p>
      </dgm:t>
    </dgm:pt>
    <dgm:pt modelId="{DC85DD3F-41CE-4EB5-914D-22D13A09E9C4}" type="sibTrans" cxnId="{704CEF29-54C1-4D26-8D68-E6858FED4A89}">
      <dgm:prSet/>
      <dgm:spPr/>
      <dgm:t>
        <a:bodyPr/>
        <a:lstStyle/>
        <a:p>
          <a:endParaRPr lang="zh-CN" altLang="en-US" sz="1600">
            <a:solidFill>
              <a:schemeClr val="bg1"/>
            </a:solidFill>
            <a:latin typeface="宋体" panose="02010600030101010101" pitchFamily="2" charset="-122"/>
            <a:ea typeface="宋体" panose="02010600030101010101" pitchFamily="2" charset="-122"/>
          </a:endParaRPr>
        </a:p>
      </dgm:t>
    </dgm:pt>
    <dgm:pt modelId="{579A79C2-09D2-4C16-B866-64F0B2DD61FB}">
      <dgm:prSet phldrT="[文本]" custT="1"/>
      <dgm:spPr>
        <a:solidFill>
          <a:srgbClr val="FFBB7B"/>
        </a:solidFill>
      </dgm:spPr>
      <dgm:t>
        <a:bodyPr/>
        <a:lstStyle/>
        <a:p>
          <a:r>
            <a:rPr lang="zh-CN" altLang="en-US" sz="1600" b="0" dirty="0">
              <a:solidFill>
                <a:schemeClr val="bg1"/>
              </a:solidFill>
              <a:latin typeface="+mn-lt"/>
              <a:ea typeface="+mn-ea"/>
              <a:cs typeface="+mn-ea"/>
              <a:sym typeface="+mn-lt"/>
            </a:rPr>
            <a:t>消息推送</a:t>
          </a:r>
        </a:p>
      </dgm:t>
    </dgm:pt>
    <dgm:pt modelId="{EFECA5CD-13E3-4D79-8B97-BB20322D1391}" type="parTrans" cxnId="{0FC33774-B5FF-4A07-BD4A-3B1D8B1E95E2}">
      <dgm:prSet/>
      <dgm:spPr/>
      <dgm:t>
        <a:bodyPr/>
        <a:lstStyle/>
        <a:p>
          <a:endParaRPr lang="zh-CN" altLang="en-US" sz="1600">
            <a:solidFill>
              <a:schemeClr val="bg1"/>
            </a:solidFill>
            <a:latin typeface="宋体" panose="02010600030101010101" pitchFamily="2" charset="-122"/>
            <a:ea typeface="宋体" panose="02010600030101010101" pitchFamily="2" charset="-122"/>
          </a:endParaRPr>
        </a:p>
      </dgm:t>
    </dgm:pt>
    <dgm:pt modelId="{E85C5AC1-90CC-47E1-89EB-0F5AC634F4CF}" type="sibTrans" cxnId="{0FC33774-B5FF-4A07-BD4A-3B1D8B1E95E2}">
      <dgm:prSet/>
      <dgm:spPr/>
      <dgm:t>
        <a:bodyPr/>
        <a:lstStyle/>
        <a:p>
          <a:endParaRPr lang="zh-CN" altLang="en-US" sz="1600">
            <a:solidFill>
              <a:schemeClr val="bg1"/>
            </a:solidFill>
            <a:latin typeface="宋体" panose="02010600030101010101" pitchFamily="2" charset="-122"/>
            <a:ea typeface="宋体" panose="02010600030101010101" pitchFamily="2" charset="-122"/>
          </a:endParaRPr>
        </a:p>
      </dgm:t>
    </dgm:pt>
    <dgm:pt modelId="{8F5C90BF-3D95-438F-B51C-1FAC8D9867BE}" type="pres">
      <dgm:prSet presAssocID="{379FD6E6-980C-4CD6-852B-EA1B3C844194}" presName="Name0" presStyleCnt="0">
        <dgm:presLayoutVars>
          <dgm:chMax val="7"/>
          <dgm:chPref val="7"/>
          <dgm:dir/>
        </dgm:presLayoutVars>
      </dgm:prSet>
      <dgm:spPr/>
    </dgm:pt>
    <dgm:pt modelId="{E7C91C99-D06F-42C9-B01F-601700D74B4E}" type="pres">
      <dgm:prSet presAssocID="{379FD6E6-980C-4CD6-852B-EA1B3C844194}" presName="Name1" presStyleCnt="0"/>
      <dgm:spPr/>
    </dgm:pt>
    <dgm:pt modelId="{8BE4579A-6841-45CB-BBFC-C08800FC588F}" type="pres">
      <dgm:prSet presAssocID="{379FD6E6-980C-4CD6-852B-EA1B3C844194}" presName="cycle" presStyleCnt="0"/>
      <dgm:spPr/>
    </dgm:pt>
    <dgm:pt modelId="{1F43809F-4807-438A-A74D-41FA32C91C93}" type="pres">
      <dgm:prSet presAssocID="{379FD6E6-980C-4CD6-852B-EA1B3C844194}" presName="srcNode" presStyleLbl="node1" presStyleIdx="0" presStyleCnt="3"/>
      <dgm:spPr/>
    </dgm:pt>
    <dgm:pt modelId="{44372BC6-618C-4D35-A4F7-1DAC5F5F24AE}" type="pres">
      <dgm:prSet presAssocID="{379FD6E6-980C-4CD6-852B-EA1B3C844194}" presName="conn" presStyleLbl="parChTrans1D2" presStyleIdx="0" presStyleCnt="1"/>
      <dgm:spPr/>
    </dgm:pt>
    <dgm:pt modelId="{CF5CAFB6-F96B-4D5B-8238-D17640F8FF1C}" type="pres">
      <dgm:prSet presAssocID="{379FD6E6-980C-4CD6-852B-EA1B3C844194}" presName="extraNode" presStyleLbl="node1" presStyleIdx="0" presStyleCnt="3"/>
      <dgm:spPr/>
    </dgm:pt>
    <dgm:pt modelId="{EDBCAA26-2D92-4114-82A2-1B6C293BBE6A}" type="pres">
      <dgm:prSet presAssocID="{379FD6E6-980C-4CD6-852B-EA1B3C844194}" presName="dstNode" presStyleLbl="node1" presStyleIdx="0" presStyleCnt="3"/>
      <dgm:spPr/>
    </dgm:pt>
    <dgm:pt modelId="{E8AD04A8-967E-479F-B746-613400F10F24}" type="pres">
      <dgm:prSet presAssocID="{150F27BB-6175-4BD6-832E-7C2CDF9C0500}" presName="text_1" presStyleLbl="node1" presStyleIdx="0" presStyleCnt="3">
        <dgm:presLayoutVars>
          <dgm:bulletEnabled val="1"/>
        </dgm:presLayoutVars>
      </dgm:prSet>
      <dgm:spPr/>
    </dgm:pt>
    <dgm:pt modelId="{AC602A14-BD13-461E-B509-E21C4C496C44}" type="pres">
      <dgm:prSet presAssocID="{150F27BB-6175-4BD6-832E-7C2CDF9C0500}" presName="accent_1" presStyleCnt="0"/>
      <dgm:spPr/>
    </dgm:pt>
    <dgm:pt modelId="{55DA7B26-E921-4872-8BCB-54FC1EA9BEDA}" type="pres">
      <dgm:prSet presAssocID="{150F27BB-6175-4BD6-832E-7C2CDF9C0500}" presName="accentRepeatNode" presStyleLbl="solidFgAcc1" presStyleIdx="0" presStyleCnt="3"/>
      <dgm:spPr>
        <a:ln>
          <a:solidFill>
            <a:srgbClr val="A9D18E"/>
          </a:solidFill>
        </a:ln>
      </dgm:spPr>
    </dgm:pt>
    <dgm:pt modelId="{B227433C-54D4-4184-9641-D8C385A3FBF6}" type="pres">
      <dgm:prSet presAssocID="{6CA510C4-0390-4570-8D4A-567616F37A0E}" presName="text_2" presStyleLbl="node1" presStyleIdx="1" presStyleCnt="3">
        <dgm:presLayoutVars>
          <dgm:bulletEnabled val="1"/>
        </dgm:presLayoutVars>
      </dgm:prSet>
      <dgm:spPr/>
    </dgm:pt>
    <dgm:pt modelId="{C289B8C5-5174-48C0-81BB-AEEFE301DF53}" type="pres">
      <dgm:prSet presAssocID="{6CA510C4-0390-4570-8D4A-567616F37A0E}" presName="accent_2" presStyleCnt="0"/>
      <dgm:spPr/>
    </dgm:pt>
    <dgm:pt modelId="{61583EB8-791A-4CA1-BBD6-5C78DA54B66B}" type="pres">
      <dgm:prSet presAssocID="{6CA510C4-0390-4570-8D4A-567616F37A0E}" presName="accentRepeatNode" presStyleLbl="solidFgAcc1" presStyleIdx="1" presStyleCnt="3"/>
      <dgm:spPr>
        <a:ln>
          <a:solidFill>
            <a:srgbClr val="8FAADC"/>
          </a:solidFill>
        </a:ln>
      </dgm:spPr>
    </dgm:pt>
    <dgm:pt modelId="{82E6B7EE-8DB0-44FC-B0AC-CB1CD2E8E951}" type="pres">
      <dgm:prSet presAssocID="{579A79C2-09D2-4C16-B866-64F0B2DD61FB}" presName="text_3" presStyleLbl="node1" presStyleIdx="2" presStyleCnt="3">
        <dgm:presLayoutVars>
          <dgm:bulletEnabled val="1"/>
        </dgm:presLayoutVars>
      </dgm:prSet>
      <dgm:spPr/>
    </dgm:pt>
    <dgm:pt modelId="{0ED82E1C-7B02-49A4-8EB5-F4B33828477F}" type="pres">
      <dgm:prSet presAssocID="{579A79C2-09D2-4C16-B866-64F0B2DD61FB}" presName="accent_3" presStyleCnt="0"/>
      <dgm:spPr/>
    </dgm:pt>
    <dgm:pt modelId="{3446A44B-B621-40F1-B5F2-8DC41953CB89}" type="pres">
      <dgm:prSet presAssocID="{579A79C2-09D2-4C16-B866-64F0B2DD61FB}" presName="accentRepeatNode" presStyleLbl="solidFgAcc1" presStyleIdx="2" presStyleCnt="3"/>
      <dgm:spPr>
        <a:ln>
          <a:solidFill>
            <a:srgbClr val="BFBFBF"/>
          </a:solidFill>
        </a:ln>
      </dgm:spPr>
    </dgm:pt>
  </dgm:ptLst>
  <dgm:cxnLst>
    <dgm:cxn modelId="{CE207620-5992-488C-ABBB-B5060247A002}" type="presOf" srcId="{4334B458-1A71-4D46-81C5-A0759577B100}" destId="{44372BC6-618C-4D35-A4F7-1DAC5F5F24AE}" srcOrd="0" destOrd="0" presId="urn:microsoft.com/office/officeart/2008/layout/VerticalCurvedList"/>
    <dgm:cxn modelId="{704CEF29-54C1-4D26-8D68-E6858FED4A89}" srcId="{379FD6E6-980C-4CD6-852B-EA1B3C844194}" destId="{6CA510C4-0390-4570-8D4A-567616F37A0E}" srcOrd="1" destOrd="0" parTransId="{80AB456C-B7AB-4AF5-B96D-F05077C9304D}" sibTransId="{DC85DD3F-41CE-4EB5-914D-22D13A09E9C4}"/>
    <dgm:cxn modelId="{0FC33774-B5FF-4A07-BD4A-3B1D8B1E95E2}" srcId="{379FD6E6-980C-4CD6-852B-EA1B3C844194}" destId="{579A79C2-09D2-4C16-B866-64F0B2DD61FB}" srcOrd="2" destOrd="0" parTransId="{EFECA5CD-13E3-4D79-8B97-BB20322D1391}" sibTransId="{E85C5AC1-90CC-47E1-89EB-0F5AC634F4CF}"/>
    <dgm:cxn modelId="{CF812C55-191B-400B-9A2E-4ED65F6AC6BE}" type="presOf" srcId="{579A79C2-09D2-4C16-B866-64F0B2DD61FB}" destId="{82E6B7EE-8DB0-44FC-B0AC-CB1CD2E8E951}" srcOrd="0" destOrd="0" presId="urn:microsoft.com/office/officeart/2008/layout/VerticalCurvedList"/>
    <dgm:cxn modelId="{16EB2990-1828-44B4-B467-3A35145204EC}" type="presOf" srcId="{150F27BB-6175-4BD6-832E-7C2CDF9C0500}" destId="{E8AD04A8-967E-479F-B746-613400F10F24}" srcOrd="0" destOrd="0" presId="urn:microsoft.com/office/officeart/2008/layout/VerticalCurvedList"/>
    <dgm:cxn modelId="{A7C6D1B4-5EF3-4D3D-AFC2-575CD63EC474}" srcId="{379FD6E6-980C-4CD6-852B-EA1B3C844194}" destId="{150F27BB-6175-4BD6-832E-7C2CDF9C0500}" srcOrd="0" destOrd="0" parTransId="{0E28CAB4-1177-4F25-92D9-25235626DBE8}" sibTransId="{4334B458-1A71-4D46-81C5-A0759577B100}"/>
    <dgm:cxn modelId="{BCB39EB6-9110-410A-99A0-6152AD4725E1}" type="presOf" srcId="{379FD6E6-980C-4CD6-852B-EA1B3C844194}" destId="{8F5C90BF-3D95-438F-B51C-1FAC8D9867BE}" srcOrd="0" destOrd="0" presId="urn:microsoft.com/office/officeart/2008/layout/VerticalCurvedList"/>
    <dgm:cxn modelId="{A11FBDD0-408C-4FDE-AB70-9CBCB84C271A}" type="presOf" srcId="{6CA510C4-0390-4570-8D4A-567616F37A0E}" destId="{B227433C-54D4-4184-9641-D8C385A3FBF6}" srcOrd="0" destOrd="0" presId="urn:microsoft.com/office/officeart/2008/layout/VerticalCurvedList"/>
    <dgm:cxn modelId="{2BC11AAA-464B-4C30-B59C-9B870E32D4D9}" type="presParOf" srcId="{8F5C90BF-3D95-438F-B51C-1FAC8D9867BE}" destId="{E7C91C99-D06F-42C9-B01F-601700D74B4E}" srcOrd="0" destOrd="0" presId="urn:microsoft.com/office/officeart/2008/layout/VerticalCurvedList"/>
    <dgm:cxn modelId="{11287FB9-7539-4FA4-9057-8E29D2F56D36}" type="presParOf" srcId="{E7C91C99-D06F-42C9-B01F-601700D74B4E}" destId="{8BE4579A-6841-45CB-BBFC-C08800FC588F}" srcOrd="0" destOrd="0" presId="urn:microsoft.com/office/officeart/2008/layout/VerticalCurvedList"/>
    <dgm:cxn modelId="{95BFFD6C-D27A-49D9-B41C-07989DA4DBAF}" type="presParOf" srcId="{8BE4579A-6841-45CB-BBFC-C08800FC588F}" destId="{1F43809F-4807-438A-A74D-41FA32C91C93}" srcOrd="0" destOrd="0" presId="urn:microsoft.com/office/officeart/2008/layout/VerticalCurvedList"/>
    <dgm:cxn modelId="{F00D2774-E669-4DCB-8C31-FED86FB690B7}" type="presParOf" srcId="{8BE4579A-6841-45CB-BBFC-C08800FC588F}" destId="{44372BC6-618C-4D35-A4F7-1DAC5F5F24AE}" srcOrd="1" destOrd="0" presId="urn:microsoft.com/office/officeart/2008/layout/VerticalCurvedList"/>
    <dgm:cxn modelId="{821B8749-D114-498D-B689-1D9F183E4B37}" type="presParOf" srcId="{8BE4579A-6841-45CB-BBFC-C08800FC588F}" destId="{CF5CAFB6-F96B-4D5B-8238-D17640F8FF1C}" srcOrd="2" destOrd="0" presId="urn:microsoft.com/office/officeart/2008/layout/VerticalCurvedList"/>
    <dgm:cxn modelId="{5C077C01-88B8-4E20-8160-BC3777559001}" type="presParOf" srcId="{8BE4579A-6841-45CB-BBFC-C08800FC588F}" destId="{EDBCAA26-2D92-4114-82A2-1B6C293BBE6A}" srcOrd="3" destOrd="0" presId="urn:microsoft.com/office/officeart/2008/layout/VerticalCurvedList"/>
    <dgm:cxn modelId="{1FEDCC97-E45F-4D49-9C7F-F4E0B533813D}" type="presParOf" srcId="{E7C91C99-D06F-42C9-B01F-601700D74B4E}" destId="{E8AD04A8-967E-479F-B746-613400F10F24}" srcOrd="1" destOrd="0" presId="urn:microsoft.com/office/officeart/2008/layout/VerticalCurvedList"/>
    <dgm:cxn modelId="{CB20776F-056A-4661-9DB1-5308BF92AEE5}" type="presParOf" srcId="{E7C91C99-D06F-42C9-B01F-601700D74B4E}" destId="{AC602A14-BD13-461E-B509-E21C4C496C44}" srcOrd="2" destOrd="0" presId="urn:microsoft.com/office/officeart/2008/layout/VerticalCurvedList"/>
    <dgm:cxn modelId="{343683B0-8E7B-430C-891F-9D820C80BAB1}" type="presParOf" srcId="{AC602A14-BD13-461E-B509-E21C4C496C44}" destId="{55DA7B26-E921-4872-8BCB-54FC1EA9BEDA}" srcOrd="0" destOrd="0" presId="urn:microsoft.com/office/officeart/2008/layout/VerticalCurvedList"/>
    <dgm:cxn modelId="{6C739AFD-6249-47A9-A52A-1819E549DB96}" type="presParOf" srcId="{E7C91C99-D06F-42C9-B01F-601700D74B4E}" destId="{B227433C-54D4-4184-9641-D8C385A3FBF6}" srcOrd="3" destOrd="0" presId="urn:microsoft.com/office/officeart/2008/layout/VerticalCurvedList"/>
    <dgm:cxn modelId="{E9DAE592-6790-4FF1-ABA3-CE7724CAE5C2}" type="presParOf" srcId="{E7C91C99-D06F-42C9-B01F-601700D74B4E}" destId="{C289B8C5-5174-48C0-81BB-AEEFE301DF53}" srcOrd="4" destOrd="0" presId="urn:microsoft.com/office/officeart/2008/layout/VerticalCurvedList"/>
    <dgm:cxn modelId="{9324254A-57C9-4171-94BD-E1B726A91BCC}" type="presParOf" srcId="{C289B8C5-5174-48C0-81BB-AEEFE301DF53}" destId="{61583EB8-791A-4CA1-BBD6-5C78DA54B66B}" srcOrd="0" destOrd="0" presId="urn:microsoft.com/office/officeart/2008/layout/VerticalCurvedList"/>
    <dgm:cxn modelId="{4B770CFD-5A78-4999-87DF-91A145727968}" type="presParOf" srcId="{E7C91C99-D06F-42C9-B01F-601700D74B4E}" destId="{82E6B7EE-8DB0-44FC-B0AC-CB1CD2E8E951}" srcOrd="5" destOrd="0" presId="urn:microsoft.com/office/officeart/2008/layout/VerticalCurvedList"/>
    <dgm:cxn modelId="{140F7617-DDB0-4BEA-84A9-86CE9DBFA7A6}" type="presParOf" srcId="{E7C91C99-D06F-42C9-B01F-601700D74B4E}" destId="{0ED82E1C-7B02-49A4-8EB5-F4B33828477F}" srcOrd="6" destOrd="0" presId="urn:microsoft.com/office/officeart/2008/layout/VerticalCurvedList"/>
    <dgm:cxn modelId="{BED5F6A8-F9CE-465F-80E6-0BF2106CCA7E}" type="presParOf" srcId="{0ED82E1C-7B02-49A4-8EB5-F4B33828477F}" destId="{3446A44B-B621-40F1-B5F2-8DC41953CB8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72BC6-618C-4D35-A4F7-1DAC5F5F24AE}">
      <dsp:nvSpPr>
        <dsp:cNvPr id="0" name=""/>
        <dsp:cNvSpPr/>
      </dsp:nvSpPr>
      <dsp:spPr>
        <a:xfrm>
          <a:off x="-3767370" y="-578687"/>
          <a:ext cx="4490440" cy="4490440"/>
        </a:xfrm>
        <a:prstGeom prst="blockArc">
          <a:avLst>
            <a:gd name="adj1" fmla="val 18900000"/>
            <a:gd name="adj2" fmla="val 2700000"/>
            <a:gd name="adj3" fmla="val 48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AD04A8-967E-479F-B746-613400F10F24}">
      <dsp:nvSpPr>
        <dsp:cNvPr id="0" name=""/>
        <dsp:cNvSpPr/>
      </dsp:nvSpPr>
      <dsp:spPr>
        <a:xfrm>
          <a:off x="464983" y="333306"/>
          <a:ext cx="2898159" cy="666613"/>
        </a:xfrm>
        <a:prstGeom prst="rect">
          <a:avLst/>
        </a:prstGeom>
        <a:solidFill>
          <a:srgbClr val="A9D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124" tIns="40640" rIns="40640" bIns="40640" numCol="1" spcCol="1270" anchor="ctr" anchorCtr="0">
          <a:noAutofit/>
        </a:bodyPr>
        <a:lstStyle/>
        <a:p>
          <a:pPr marL="0" lvl="0" indent="0" algn="l" defTabSz="711200">
            <a:lnSpc>
              <a:spcPct val="90000"/>
            </a:lnSpc>
            <a:spcBef>
              <a:spcPct val="0"/>
            </a:spcBef>
            <a:spcAft>
              <a:spcPct val="35000"/>
            </a:spcAft>
            <a:buNone/>
          </a:pPr>
          <a:r>
            <a:rPr lang="zh-CN" altLang="en-US" sz="1600" b="0" kern="1200" dirty="0">
              <a:solidFill>
                <a:schemeClr val="bg1"/>
              </a:solidFill>
              <a:latin typeface="+mn-lt"/>
              <a:ea typeface="+mn-ea"/>
              <a:cs typeface="+mn-ea"/>
              <a:sym typeface="+mn-lt"/>
            </a:rPr>
            <a:t>现场警报</a:t>
          </a:r>
        </a:p>
      </dsp:txBody>
      <dsp:txXfrm>
        <a:off x="464983" y="333306"/>
        <a:ext cx="2898159" cy="666613"/>
      </dsp:txXfrm>
    </dsp:sp>
    <dsp:sp modelId="{55DA7B26-E921-4872-8BCB-54FC1EA9BEDA}">
      <dsp:nvSpPr>
        <dsp:cNvPr id="0" name=""/>
        <dsp:cNvSpPr/>
      </dsp:nvSpPr>
      <dsp:spPr>
        <a:xfrm>
          <a:off x="48350" y="249979"/>
          <a:ext cx="833266" cy="833266"/>
        </a:xfrm>
        <a:prstGeom prst="ellipse">
          <a:avLst/>
        </a:prstGeom>
        <a:solidFill>
          <a:schemeClr val="lt1">
            <a:hueOff val="0"/>
            <a:satOff val="0"/>
            <a:lumOff val="0"/>
            <a:alphaOff val="0"/>
          </a:schemeClr>
        </a:solidFill>
        <a:ln w="12700" cap="flat" cmpd="sng" algn="ctr">
          <a:solidFill>
            <a:srgbClr val="A9D18E"/>
          </a:solidFill>
          <a:prstDash val="solid"/>
          <a:miter lim="800000"/>
        </a:ln>
        <a:effectLst/>
      </dsp:spPr>
      <dsp:style>
        <a:lnRef idx="2">
          <a:scrgbClr r="0" g="0" b="0"/>
        </a:lnRef>
        <a:fillRef idx="1">
          <a:scrgbClr r="0" g="0" b="0"/>
        </a:fillRef>
        <a:effectRef idx="0">
          <a:scrgbClr r="0" g="0" b="0"/>
        </a:effectRef>
        <a:fontRef idx="minor"/>
      </dsp:style>
    </dsp:sp>
    <dsp:sp modelId="{B227433C-54D4-4184-9641-D8C385A3FBF6}">
      <dsp:nvSpPr>
        <dsp:cNvPr id="0" name=""/>
        <dsp:cNvSpPr/>
      </dsp:nvSpPr>
      <dsp:spPr>
        <a:xfrm>
          <a:off x="707297" y="1333226"/>
          <a:ext cx="2655845" cy="666613"/>
        </a:xfrm>
        <a:prstGeom prst="rect">
          <a:avLst/>
        </a:prstGeom>
        <a:solidFill>
          <a:srgbClr val="8FAA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124" tIns="40640" rIns="40640" bIns="40640" numCol="1" spcCol="1270" anchor="ctr" anchorCtr="0">
          <a:noAutofit/>
        </a:bodyPr>
        <a:lstStyle/>
        <a:p>
          <a:pPr marL="0" lvl="0" indent="0" algn="l" defTabSz="711200">
            <a:lnSpc>
              <a:spcPct val="90000"/>
            </a:lnSpc>
            <a:spcBef>
              <a:spcPct val="0"/>
            </a:spcBef>
            <a:spcAft>
              <a:spcPct val="35000"/>
            </a:spcAft>
            <a:buNone/>
          </a:pPr>
          <a:r>
            <a:rPr lang="zh-CN" altLang="en-US" sz="1600" b="0" kern="1200" dirty="0">
              <a:solidFill>
                <a:schemeClr val="bg1"/>
              </a:solidFill>
              <a:latin typeface="+mn-lt"/>
              <a:ea typeface="+mn-ea"/>
              <a:cs typeface="+mn-ea"/>
              <a:sym typeface="+mn-lt"/>
            </a:rPr>
            <a:t>短信提醒</a:t>
          </a:r>
        </a:p>
      </dsp:txBody>
      <dsp:txXfrm>
        <a:off x="707297" y="1333226"/>
        <a:ext cx="2655845" cy="666613"/>
      </dsp:txXfrm>
    </dsp:sp>
    <dsp:sp modelId="{61583EB8-791A-4CA1-BBD6-5C78DA54B66B}">
      <dsp:nvSpPr>
        <dsp:cNvPr id="0" name=""/>
        <dsp:cNvSpPr/>
      </dsp:nvSpPr>
      <dsp:spPr>
        <a:xfrm>
          <a:off x="290664" y="1249899"/>
          <a:ext cx="833266" cy="833266"/>
        </a:xfrm>
        <a:prstGeom prst="ellipse">
          <a:avLst/>
        </a:prstGeom>
        <a:solidFill>
          <a:schemeClr val="lt1">
            <a:hueOff val="0"/>
            <a:satOff val="0"/>
            <a:lumOff val="0"/>
            <a:alphaOff val="0"/>
          </a:schemeClr>
        </a:solidFill>
        <a:ln w="12700" cap="flat" cmpd="sng" algn="ctr">
          <a:solidFill>
            <a:srgbClr val="8FAADC"/>
          </a:solidFill>
          <a:prstDash val="solid"/>
          <a:miter lim="800000"/>
        </a:ln>
        <a:effectLst/>
      </dsp:spPr>
      <dsp:style>
        <a:lnRef idx="2">
          <a:scrgbClr r="0" g="0" b="0"/>
        </a:lnRef>
        <a:fillRef idx="1">
          <a:scrgbClr r="0" g="0" b="0"/>
        </a:fillRef>
        <a:effectRef idx="0">
          <a:scrgbClr r="0" g="0" b="0"/>
        </a:effectRef>
        <a:fontRef idx="minor"/>
      </dsp:style>
    </dsp:sp>
    <dsp:sp modelId="{82E6B7EE-8DB0-44FC-B0AC-CB1CD2E8E951}">
      <dsp:nvSpPr>
        <dsp:cNvPr id="0" name=""/>
        <dsp:cNvSpPr/>
      </dsp:nvSpPr>
      <dsp:spPr>
        <a:xfrm>
          <a:off x="464983" y="2333146"/>
          <a:ext cx="2898159" cy="666613"/>
        </a:xfrm>
        <a:prstGeom prst="rect">
          <a:avLst/>
        </a:prstGeom>
        <a:solidFill>
          <a:srgbClr val="FFBB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124" tIns="40640" rIns="40640" bIns="40640" numCol="1" spcCol="1270" anchor="ctr" anchorCtr="0">
          <a:noAutofit/>
        </a:bodyPr>
        <a:lstStyle/>
        <a:p>
          <a:pPr marL="0" lvl="0" indent="0" algn="l" defTabSz="711200">
            <a:lnSpc>
              <a:spcPct val="90000"/>
            </a:lnSpc>
            <a:spcBef>
              <a:spcPct val="0"/>
            </a:spcBef>
            <a:spcAft>
              <a:spcPct val="35000"/>
            </a:spcAft>
            <a:buNone/>
          </a:pPr>
          <a:r>
            <a:rPr lang="zh-CN" altLang="en-US" sz="1600" b="0" kern="1200" dirty="0">
              <a:solidFill>
                <a:schemeClr val="bg1"/>
              </a:solidFill>
              <a:latin typeface="+mn-lt"/>
              <a:ea typeface="+mn-ea"/>
              <a:cs typeface="+mn-ea"/>
              <a:sym typeface="+mn-lt"/>
            </a:rPr>
            <a:t>消息推送</a:t>
          </a:r>
        </a:p>
      </dsp:txBody>
      <dsp:txXfrm>
        <a:off x="464983" y="2333146"/>
        <a:ext cx="2898159" cy="666613"/>
      </dsp:txXfrm>
    </dsp:sp>
    <dsp:sp modelId="{3446A44B-B621-40F1-B5F2-8DC41953CB89}">
      <dsp:nvSpPr>
        <dsp:cNvPr id="0" name=""/>
        <dsp:cNvSpPr/>
      </dsp:nvSpPr>
      <dsp:spPr>
        <a:xfrm>
          <a:off x="48350" y="2249819"/>
          <a:ext cx="833266" cy="833266"/>
        </a:xfrm>
        <a:prstGeom prst="ellipse">
          <a:avLst/>
        </a:prstGeom>
        <a:solidFill>
          <a:schemeClr val="lt1">
            <a:hueOff val="0"/>
            <a:satOff val="0"/>
            <a:lumOff val="0"/>
            <a:alphaOff val="0"/>
          </a:schemeClr>
        </a:solidFill>
        <a:ln w="12700" cap="flat" cmpd="sng" algn="ctr">
          <a:solidFill>
            <a:srgbClr val="BFBFB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4704B05-5548-4496-A1CA-07EB8981ED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0A50F20F-D305-4481-B2A7-5A5154721D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D8DE2C-7654-4114-A8A0-CE1C92861A1C}" type="datetimeFigureOut">
              <a:rPr lang="zh-CN" altLang="en-US" smtClean="0"/>
              <a:t>2019/12/4</a:t>
            </a:fld>
            <a:endParaRPr lang="zh-CN" altLang="en-US"/>
          </a:p>
        </p:txBody>
      </p:sp>
      <p:sp>
        <p:nvSpPr>
          <p:cNvPr id="4" name="页脚占位符 3">
            <a:extLst>
              <a:ext uri="{FF2B5EF4-FFF2-40B4-BE49-F238E27FC236}">
                <a16:creationId xmlns:a16="http://schemas.microsoft.com/office/drawing/2014/main" id="{B6F90641-0532-4477-A77E-AA9E82055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08CB0EA-6030-4DBB-9C40-A4830BA938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6FF8FC-237B-48E9-A542-CAD3F81EFBF6}" type="slidenum">
              <a:rPr lang="zh-CN" altLang="en-US" smtClean="0"/>
              <a:t>‹#›</a:t>
            </a:fld>
            <a:endParaRPr lang="zh-CN" altLang="en-US"/>
          </a:p>
        </p:txBody>
      </p:sp>
    </p:spTree>
    <p:extLst>
      <p:ext uri="{BB962C8B-B14F-4D97-AF65-F5344CB8AC3E}">
        <p14:creationId xmlns:p14="http://schemas.microsoft.com/office/powerpoint/2010/main" val="4101222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kumimoji="1"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4453C4DD-A46A-6142-9D15-9C353CC650E0}" type="datetimeFigureOut">
              <a:rPr kumimoji="1" lang="zh-CN" altLang="en-US" smtClean="0"/>
              <a:pPr/>
              <a:t>2019/12/4</a:t>
            </a:fld>
            <a:endParaRPr kumimoji="1"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kumimoji="1" lang="zh-CN" altLang="en-US" dirty="0"/>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959AFA1-755D-914C-A680-8B794824779D}" type="slidenum">
              <a:rPr kumimoji="1" lang="zh-CN" altLang="en-US" smtClean="0"/>
              <a:pPr/>
              <a:t>‹#›</a:t>
            </a:fld>
            <a:endParaRPr kumimoji="1" lang="zh-CN" altLang="en-US" dirty="0"/>
          </a:p>
        </p:txBody>
      </p:sp>
    </p:spTree>
    <p:extLst>
      <p:ext uri="{BB962C8B-B14F-4D97-AF65-F5344CB8AC3E}">
        <p14:creationId xmlns:p14="http://schemas.microsoft.com/office/powerpoint/2010/main" val="4208793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微软雅黑" panose="020B0503020204020204" pitchFamily="34" charset="-122"/>
        <a:cs typeface="+mn-cs"/>
      </a:defRPr>
    </a:lvl1pPr>
    <a:lvl2pPr marL="457200" algn="l" defTabSz="457200" rtl="0" eaLnBrk="1" latinLnBrk="0" hangingPunct="1">
      <a:defRPr sz="1200" kern="1200">
        <a:solidFill>
          <a:schemeClr val="tx1"/>
        </a:solidFill>
        <a:latin typeface="+mn-lt"/>
        <a:ea typeface="微软雅黑" panose="020B0503020204020204" pitchFamily="34" charset="-122"/>
        <a:cs typeface="+mn-cs"/>
      </a:defRPr>
    </a:lvl2pPr>
    <a:lvl3pPr marL="914400" algn="l" defTabSz="457200" rtl="0" eaLnBrk="1" latinLnBrk="0" hangingPunct="1">
      <a:defRPr sz="1200" kern="1200">
        <a:solidFill>
          <a:schemeClr val="tx1"/>
        </a:solidFill>
        <a:latin typeface="+mn-lt"/>
        <a:ea typeface="微软雅黑" panose="020B0503020204020204" pitchFamily="34" charset="-122"/>
        <a:cs typeface="+mn-cs"/>
      </a:defRPr>
    </a:lvl3pPr>
    <a:lvl4pPr marL="1371600" algn="l" defTabSz="457200" rtl="0" eaLnBrk="1" latinLnBrk="0" hangingPunct="1">
      <a:defRPr sz="1200" kern="1200">
        <a:solidFill>
          <a:schemeClr val="tx1"/>
        </a:solidFill>
        <a:latin typeface="+mn-lt"/>
        <a:ea typeface="微软雅黑" panose="020B0503020204020204" pitchFamily="34" charset="-122"/>
        <a:cs typeface="+mn-cs"/>
      </a:defRPr>
    </a:lvl4pPr>
    <a:lvl5pPr marL="1828800" algn="l" defTabSz="457200" rtl="0" eaLnBrk="1" latinLnBrk="0" hangingPunct="1">
      <a:defRPr sz="1200" kern="1200">
        <a:solidFill>
          <a:schemeClr val="tx1"/>
        </a:solidFill>
        <a:latin typeface="+mn-lt"/>
        <a:ea typeface="微软雅黑" panose="020B0503020204020204" pitchFamily="34" charset="-122"/>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a:t>
            </a:fld>
            <a:endParaRPr kumimoji="1" lang="zh-CN" altLang="en-US" dirty="0"/>
          </a:p>
        </p:txBody>
      </p:sp>
    </p:spTree>
    <p:extLst>
      <p:ext uri="{BB962C8B-B14F-4D97-AF65-F5344CB8AC3E}">
        <p14:creationId xmlns:p14="http://schemas.microsoft.com/office/powerpoint/2010/main" val="3624461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10</a:t>
            </a:fld>
            <a:endParaRPr kumimoji="1" lang="zh-CN" altLang="en-US" dirty="0"/>
          </a:p>
        </p:txBody>
      </p:sp>
    </p:spTree>
    <p:extLst>
      <p:ext uri="{BB962C8B-B14F-4D97-AF65-F5344CB8AC3E}">
        <p14:creationId xmlns:p14="http://schemas.microsoft.com/office/powerpoint/2010/main" val="225449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11</a:t>
            </a:fld>
            <a:endParaRPr kumimoji="1" lang="zh-CN" altLang="en-US" dirty="0"/>
          </a:p>
        </p:txBody>
      </p:sp>
    </p:spTree>
    <p:extLst>
      <p:ext uri="{BB962C8B-B14F-4D97-AF65-F5344CB8AC3E}">
        <p14:creationId xmlns:p14="http://schemas.microsoft.com/office/powerpoint/2010/main" val="60525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12</a:t>
            </a:fld>
            <a:endParaRPr kumimoji="1" lang="zh-CN" altLang="en-US" dirty="0"/>
          </a:p>
        </p:txBody>
      </p:sp>
    </p:spTree>
    <p:extLst>
      <p:ext uri="{BB962C8B-B14F-4D97-AF65-F5344CB8AC3E}">
        <p14:creationId xmlns:p14="http://schemas.microsoft.com/office/powerpoint/2010/main" val="60683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13</a:t>
            </a:fld>
            <a:endParaRPr kumimoji="1" lang="zh-CN" altLang="en-US" dirty="0"/>
          </a:p>
        </p:txBody>
      </p:sp>
    </p:spTree>
    <p:extLst>
      <p:ext uri="{BB962C8B-B14F-4D97-AF65-F5344CB8AC3E}">
        <p14:creationId xmlns:p14="http://schemas.microsoft.com/office/powerpoint/2010/main" val="354937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t>14</a:t>
            </a:fld>
            <a:endParaRPr kumimoji="1" lang="zh-CN" altLang="en-US"/>
          </a:p>
        </p:txBody>
      </p:sp>
    </p:spTree>
    <p:extLst>
      <p:ext uri="{BB962C8B-B14F-4D97-AF65-F5344CB8AC3E}">
        <p14:creationId xmlns:p14="http://schemas.microsoft.com/office/powerpoint/2010/main" val="189829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15</a:t>
            </a:fld>
            <a:endParaRPr kumimoji="1" lang="zh-CN" altLang="en-US" dirty="0"/>
          </a:p>
        </p:txBody>
      </p:sp>
    </p:spTree>
    <p:extLst>
      <p:ext uri="{BB962C8B-B14F-4D97-AF65-F5344CB8AC3E}">
        <p14:creationId xmlns:p14="http://schemas.microsoft.com/office/powerpoint/2010/main" val="106881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16</a:t>
            </a:fld>
            <a:endParaRPr kumimoji="1" lang="zh-CN" altLang="en-US" dirty="0"/>
          </a:p>
        </p:txBody>
      </p:sp>
    </p:spTree>
    <p:extLst>
      <p:ext uri="{BB962C8B-B14F-4D97-AF65-F5344CB8AC3E}">
        <p14:creationId xmlns:p14="http://schemas.microsoft.com/office/powerpoint/2010/main" val="95388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17</a:t>
            </a:fld>
            <a:endParaRPr kumimoji="1" lang="zh-CN" altLang="en-US" dirty="0"/>
          </a:p>
        </p:txBody>
      </p:sp>
    </p:spTree>
    <p:extLst>
      <p:ext uri="{BB962C8B-B14F-4D97-AF65-F5344CB8AC3E}">
        <p14:creationId xmlns:p14="http://schemas.microsoft.com/office/powerpoint/2010/main" val="715512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18</a:t>
            </a:fld>
            <a:endParaRPr kumimoji="1" lang="zh-CN" altLang="en-US" dirty="0"/>
          </a:p>
        </p:txBody>
      </p:sp>
    </p:spTree>
    <p:extLst>
      <p:ext uri="{BB962C8B-B14F-4D97-AF65-F5344CB8AC3E}">
        <p14:creationId xmlns:p14="http://schemas.microsoft.com/office/powerpoint/2010/main" val="79827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19</a:t>
            </a:fld>
            <a:endParaRPr kumimoji="1" lang="zh-CN" altLang="en-US" dirty="0"/>
          </a:p>
        </p:txBody>
      </p:sp>
    </p:spTree>
    <p:extLst>
      <p:ext uri="{BB962C8B-B14F-4D97-AF65-F5344CB8AC3E}">
        <p14:creationId xmlns:p14="http://schemas.microsoft.com/office/powerpoint/2010/main" val="300023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7959AFA1-755D-914C-A680-8B794824779D}" type="slidenum">
              <a:rPr kumimoji="1" lang="zh-CN" altLang="en-US" smtClean="0"/>
              <a:t>2</a:t>
            </a:fld>
            <a:endParaRPr kumimoji="1" lang="zh-CN" altLang="en-US"/>
          </a:p>
        </p:txBody>
      </p:sp>
    </p:spTree>
    <p:extLst>
      <p:ext uri="{BB962C8B-B14F-4D97-AF65-F5344CB8AC3E}">
        <p14:creationId xmlns:p14="http://schemas.microsoft.com/office/powerpoint/2010/main" val="1005594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20</a:t>
            </a:fld>
            <a:endParaRPr kumimoji="1" lang="zh-CN" altLang="en-US" dirty="0"/>
          </a:p>
        </p:txBody>
      </p:sp>
    </p:spTree>
    <p:extLst>
      <p:ext uri="{BB962C8B-B14F-4D97-AF65-F5344CB8AC3E}">
        <p14:creationId xmlns:p14="http://schemas.microsoft.com/office/powerpoint/2010/main" val="2677135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21</a:t>
            </a:fld>
            <a:endParaRPr kumimoji="1" lang="zh-CN" altLang="en-US" dirty="0"/>
          </a:p>
        </p:txBody>
      </p:sp>
    </p:spTree>
    <p:extLst>
      <p:ext uri="{BB962C8B-B14F-4D97-AF65-F5344CB8AC3E}">
        <p14:creationId xmlns:p14="http://schemas.microsoft.com/office/powerpoint/2010/main" val="468657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22</a:t>
            </a:fld>
            <a:endParaRPr kumimoji="1" lang="zh-CN" altLang="en-US" dirty="0"/>
          </a:p>
        </p:txBody>
      </p:sp>
    </p:spTree>
    <p:extLst>
      <p:ext uri="{BB962C8B-B14F-4D97-AF65-F5344CB8AC3E}">
        <p14:creationId xmlns:p14="http://schemas.microsoft.com/office/powerpoint/2010/main" val="200976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23</a:t>
            </a:fld>
            <a:endParaRPr kumimoji="1" lang="zh-CN" altLang="en-US" dirty="0"/>
          </a:p>
        </p:txBody>
      </p:sp>
    </p:spTree>
    <p:extLst>
      <p:ext uri="{BB962C8B-B14F-4D97-AF65-F5344CB8AC3E}">
        <p14:creationId xmlns:p14="http://schemas.microsoft.com/office/powerpoint/2010/main" val="2045756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24</a:t>
            </a:fld>
            <a:endParaRPr kumimoji="1" lang="zh-CN" altLang="en-US" dirty="0"/>
          </a:p>
        </p:txBody>
      </p:sp>
    </p:spTree>
    <p:extLst>
      <p:ext uri="{BB962C8B-B14F-4D97-AF65-F5344CB8AC3E}">
        <p14:creationId xmlns:p14="http://schemas.microsoft.com/office/powerpoint/2010/main" val="2799971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25</a:t>
            </a:fld>
            <a:endParaRPr kumimoji="1" lang="zh-CN" altLang="en-US" dirty="0"/>
          </a:p>
        </p:txBody>
      </p:sp>
    </p:spTree>
    <p:extLst>
      <p:ext uri="{BB962C8B-B14F-4D97-AF65-F5344CB8AC3E}">
        <p14:creationId xmlns:p14="http://schemas.microsoft.com/office/powerpoint/2010/main" val="1810850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26</a:t>
            </a:fld>
            <a:endParaRPr kumimoji="1" lang="zh-CN" altLang="en-US" dirty="0"/>
          </a:p>
        </p:txBody>
      </p:sp>
    </p:spTree>
    <p:extLst>
      <p:ext uri="{BB962C8B-B14F-4D97-AF65-F5344CB8AC3E}">
        <p14:creationId xmlns:p14="http://schemas.microsoft.com/office/powerpoint/2010/main" val="85871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3</a:t>
            </a:fld>
            <a:endParaRPr kumimoji="1" lang="zh-CN" altLang="en-US" dirty="0"/>
          </a:p>
        </p:txBody>
      </p:sp>
    </p:spTree>
    <p:extLst>
      <p:ext uri="{BB962C8B-B14F-4D97-AF65-F5344CB8AC3E}">
        <p14:creationId xmlns:p14="http://schemas.microsoft.com/office/powerpoint/2010/main" val="241419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4</a:t>
            </a:fld>
            <a:endParaRPr kumimoji="1" lang="zh-CN" altLang="en-US" dirty="0"/>
          </a:p>
        </p:txBody>
      </p:sp>
    </p:spTree>
    <p:extLst>
      <p:ext uri="{BB962C8B-B14F-4D97-AF65-F5344CB8AC3E}">
        <p14:creationId xmlns:p14="http://schemas.microsoft.com/office/powerpoint/2010/main" val="1794143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5</a:t>
            </a:fld>
            <a:endParaRPr kumimoji="1" lang="zh-CN" altLang="en-US" dirty="0"/>
          </a:p>
        </p:txBody>
      </p:sp>
    </p:spTree>
    <p:extLst>
      <p:ext uri="{BB962C8B-B14F-4D97-AF65-F5344CB8AC3E}">
        <p14:creationId xmlns:p14="http://schemas.microsoft.com/office/powerpoint/2010/main" val="318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6</a:t>
            </a:fld>
            <a:endParaRPr kumimoji="1" lang="zh-CN" altLang="en-US" dirty="0"/>
          </a:p>
        </p:txBody>
      </p:sp>
    </p:spTree>
    <p:extLst>
      <p:ext uri="{BB962C8B-B14F-4D97-AF65-F5344CB8AC3E}">
        <p14:creationId xmlns:p14="http://schemas.microsoft.com/office/powerpoint/2010/main" val="157264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7</a:t>
            </a:fld>
            <a:endParaRPr kumimoji="1" lang="zh-CN" altLang="en-US" dirty="0"/>
          </a:p>
        </p:txBody>
      </p:sp>
    </p:spTree>
    <p:extLst>
      <p:ext uri="{BB962C8B-B14F-4D97-AF65-F5344CB8AC3E}">
        <p14:creationId xmlns:p14="http://schemas.microsoft.com/office/powerpoint/2010/main" val="214748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pPr/>
              <a:t>8</a:t>
            </a:fld>
            <a:endParaRPr kumimoji="1" lang="zh-CN" altLang="en-US" dirty="0"/>
          </a:p>
        </p:txBody>
      </p:sp>
    </p:spTree>
    <p:extLst>
      <p:ext uri="{BB962C8B-B14F-4D97-AF65-F5344CB8AC3E}">
        <p14:creationId xmlns:p14="http://schemas.microsoft.com/office/powerpoint/2010/main" val="148264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59AFA1-755D-914C-A680-8B794824779D}" type="slidenum">
              <a:rPr kumimoji="1" lang="zh-CN" altLang="en-US" smtClean="0"/>
              <a:t>9</a:t>
            </a:fld>
            <a:endParaRPr kumimoji="1" lang="zh-CN" altLang="en-US"/>
          </a:p>
        </p:txBody>
      </p:sp>
    </p:spTree>
    <p:extLst>
      <p:ext uri="{BB962C8B-B14F-4D97-AF65-F5344CB8AC3E}">
        <p14:creationId xmlns:p14="http://schemas.microsoft.com/office/powerpoint/2010/main" val="387171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A1EEE0-FB44-464A-A68C-474136CA36BC}"/>
              </a:ext>
            </a:extLst>
          </p:cNvPr>
          <p:cNvSpPr>
            <a:spLocks noGrp="1"/>
          </p:cNvSpPr>
          <p:nvPr>
            <p:ph type="ctrTitle"/>
          </p:nvPr>
        </p:nvSpPr>
        <p:spPr>
          <a:xfrm>
            <a:off x="1523603" y="1122363"/>
            <a:ext cx="9141619" cy="2387600"/>
          </a:xfrm>
        </p:spPr>
        <p:txBody>
          <a:bodyPr anchor="b"/>
          <a:lstStyle>
            <a:lvl1pPr algn="ctr">
              <a:defRPr sz="5998"/>
            </a:lvl1pPr>
          </a:lstStyle>
          <a:p>
            <a:r>
              <a:rPr lang="zh-CN" altLang="en-US"/>
              <a:t>单击此处编辑母版标题样式</a:t>
            </a:r>
          </a:p>
        </p:txBody>
      </p:sp>
      <p:sp>
        <p:nvSpPr>
          <p:cNvPr id="3" name="副标题 2">
            <a:extLst>
              <a:ext uri="{FF2B5EF4-FFF2-40B4-BE49-F238E27FC236}">
                <a16:creationId xmlns:a16="http://schemas.microsoft.com/office/drawing/2014/main" id="{A78FD20D-2F54-4587-B794-249BB4053834}"/>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B62695A-0380-4BB5-A74D-F0C788B945BD}"/>
              </a:ext>
            </a:extLst>
          </p:cNvPr>
          <p:cNvSpPr>
            <a:spLocks noGrp="1"/>
          </p:cNvSpPr>
          <p:nvPr>
            <p:ph type="dt" sz="half" idx="10"/>
          </p:nvPr>
        </p:nvSpPr>
        <p:spPr/>
        <p:txBody>
          <a:bodyPr/>
          <a:lstStyle/>
          <a:p>
            <a:fld id="{A372E6EF-FB3D-8B45-B949-4FECA6D0BD4B}" type="datetimeFigureOut">
              <a:rPr kumimoji="1" lang="zh-CN" altLang="en-US" smtClean="0"/>
              <a:t>2019/12/4</a:t>
            </a:fld>
            <a:endParaRPr kumimoji="1" lang="zh-CN" altLang="en-US"/>
          </a:p>
        </p:txBody>
      </p:sp>
      <p:sp>
        <p:nvSpPr>
          <p:cNvPr id="5" name="页脚占位符 4">
            <a:extLst>
              <a:ext uri="{FF2B5EF4-FFF2-40B4-BE49-F238E27FC236}">
                <a16:creationId xmlns:a16="http://schemas.microsoft.com/office/drawing/2014/main" id="{C90AE490-1BAA-4D1D-B1A2-88423EEF83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3E99EB-9706-4E9C-9A57-850BE514C0D8}"/>
              </a:ext>
            </a:extLst>
          </p:cNvPr>
          <p:cNvSpPr>
            <a:spLocks noGrp="1"/>
          </p:cNvSpPr>
          <p:nvPr>
            <p:ph type="sldNum" sz="quarter" idx="12"/>
          </p:nvPr>
        </p:nvSpPr>
        <p:spPr/>
        <p:txBody>
          <a:bodyPr/>
          <a:lstStyle/>
          <a:p>
            <a:fld id="{F064BA98-2B10-A946-9B48-432522DEB117}" type="slidenum">
              <a:rPr kumimoji="1" lang="zh-CN" altLang="en-US" smtClean="0"/>
              <a:t>‹#›</a:t>
            </a:fld>
            <a:endParaRPr kumimoji="1" lang="zh-CN" altLang="en-US"/>
          </a:p>
        </p:txBody>
      </p:sp>
    </p:spTree>
    <p:extLst>
      <p:ext uri="{BB962C8B-B14F-4D97-AF65-F5344CB8AC3E}">
        <p14:creationId xmlns:p14="http://schemas.microsoft.com/office/powerpoint/2010/main" val="37900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4441D1-771E-4470-B2A5-A1F542D60EB2}"/>
              </a:ext>
            </a:extLst>
          </p:cNvPr>
          <p:cNvSpPr>
            <a:spLocks noGrp="1"/>
          </p:cNvSpPr>
          <p:nvPr>
            <p:ph type="title"/>
          </p:nvPr>
        </p:nvSpPr>
        <p:spPr>
          <a:xfrm>
            <a:off x="569556" y="229732"/>
            <a:ext cx="6503344" cy="439673"/>
          </a:xfrm>
        </p:spPr>
        <p:txBody>
          <a:bodyPr>
            <a:noAutofit/>
          </a:bodyPr>
          <a:lstStyle>
            <a:lvl1pPr>
              <a:defRPr sz="2400" b="1">
                <a:solidFill>
                  <a:schemeClr val="accent6">
                    <a:lumMod val="5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772BB1FA-1218-4612-92B7-D09676175EA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82BBA9F-49DC-4C8A-AF89-F90A64131225}"/>
              </a:ext>
            </a:extLst>
          </p:cNvPr>
          <p:cNvSpPr>
            <a:spLocks noGrp="1"/>
          </p:cNvSpPr>
          <p:nvPr>
            <p:ph type="dt" sz="half" idx="10"/>
          </p:nvPr>
        </p:nvSpPr>
        <p:spPr/>
        <p:txBody>
          <a:bodyPr/>
          <a:lstStyle/>
          <a:p>
            <a:fld id="{A372E6EF-FB3D-8B45-B949-4FECA6D0BD4B}" type="datetimeFigureOut">
              <a:rPr kumimoji="1" lang="zh-CN" altLang="en-US" smtClean="0"/>
              <a:t>2019/12/4</a:t>
            </a:fld>
            <a:endParaRPr kumimoji="1" lang="zh-CN" altLang="en-US"/>
          </a:p>
        </p:txBody>
      </p:sp>
      <p:sp>
        <p:nvSpPr>
          <p:cNvPr id="5" name="页脚占位符 4">
            <a:extLst>
              <a:ext uri="{FF2B5EF4-FFF2-40B4-BE49-F238E27FC236}">
                <a16:creationId xmlns:a16="http://schemas.microsoft.com/office/drawing/2014/main" id="{64EE5067-BB38-4791-AF33-F3FC615AD8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972305-C5CB-412F-87FA-93FD2D227309}"/>
              </a:ext>
            </a:extLst>
          </p:cNvPr>
          <p:cNvSpPr>
            <a:spLocks noGrp="1"/>
          </p:cNvSpPr>
          <p:nvPr>
            <p:ph type="sldNum" sz="quarter" idx="12"/>
          </p:nvPr>
        </p:nvSpPr>
        <p:spPr/>
        <p:txBody>
          <a:bodyPr/>
          <a:lstStyle/>
          <a:p>
            <a:fld id="{F064BA98-2B10-A946-9B48-432522DEB117}" type="slidenum">
              <a:rPr kumimoji="1" lang="zh-CN" altLang="en-US" smtClean="0"/>
              <a:t>‹#›</a:t>
            </a:fld>
            <a:endParaRPr kumimoji="1" lang="zh-CN" altLang="en-US"/>
          </a:p>
        </p:txBody>
      </p:sp>
      <p:cxnSp>
        <p:nvCxnSpPr>
          <p:cNvPr id="7" name="直线连接符 8">
            <a:extLst>
              <a:ext uri="{FF2B5EF4-FFF2-40B4-BE49-F238E27FC236}">
                <a16:creationId xmlns:a16="http://schemas.microsoft.com/office/drawing/2014/main" id="{3592A2DA-0190-4529-BB4D-7D4B2C682624}"/>
              </a:ext>
            </a:extLst>
          </p:cNvPr>
          <p:cNvCxnSpPr/>
          <p:nvPr userDrawn="1"/>
        </p:nvCxnSpPr>
        <p:spPr>
          <a:xfrm flipH="1">
            <a:off x="190732" y="727009"/>
            <a:ext cx="11852082" cy="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14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441" y="275167"/>
            <a:ext cx="10969943"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609441" y="6356351"/>
            <a:ext cx="2844059" cy="366183"/>
          </a:xfrm>
        </p:spPr>
        <p:txBody>
          <a:bodyPr/>
          <a:lstStyle>
            <a:lvl1pPr>
              <a:defRPr/>
            </a:lvl1pPr>
          </a:lstStyle>
          <a:p>
            <a:fld id="{973A3760-1F5D-4820-87B5-09EB7FB19B1C}" type="datetime1">
              <a:rPr lang="zh-CN" altLang="en-US"/>
              <a:pPr/>
              <a:t>2019/12/4</a:t>
            </a:fld>
            <a:endParaRPr lang="en-US" sz="2400">
              <a:solidFill>
                <a:srgbClr val="9FCEE6"/>
              </a:solidFill>
            </a:endParaRPr>
          </a:p>
        </p:txBody>
      </p:sp>
      <p:sp>
        <p:nvSpPr>
          <p:cNvPr id="4" name="页脚占位符 3"/>
          <p:cNvSpPr>
            <a:spLocks noGrp="1"/>
          </p:cNvSpPr>
          <p:nvPr>
            <p:ph type="ftr" sz="quarter" idx="11"/>
          </p:nvPr>
        </p:nvSpPr>
        <p:spPr>
          <a:xfrm>
            <a:off x="4164515" y="6356351"/>
            <a:ext cx="3859795" cy="366183"/>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735325" y="6356351"/>
            <a:ext cx="2844059" cy="366183"/>
          </a:xfrm>
        </p:spPr>
        <p:txBody>
          <a:bodyPr/>
          <a:lstStyle>
            <a:lvl1pPr>
              <a:defRPr/>
            </a:lvl1pPr>
          </a:lstStyle>
          <a:p>
            <a:fld id="{EAFDB293-32B0-440E-B0CC-8620CA4D7A3E}" type="slidenum">
              <a:rPr lang="zh-CN" altLang="en-US"/>
              <a:pPr/>
              <a:t>‹#›</a:t>
            </a:fld>
            <a:endParaRPr lang="en-US" sz="2400">
              <a:solidFill>
                <a:srgbClr val="9FCEE6"/>
              </a:solidFill>
            </a:endParaRPr>
          </a:p>
        </p:txBody>
      </p:sp>
      <p:cxnSp>
        <p:nvCxnSpPr>
          <p:cNvPr id="7" name="直线连接符 6"/>
          <p:cNvCxnSpPr/>
          <p:nvPr userDrawn="1"/>
        </p:nvCxnSpPr>
        <p:spPr>
          <a:xfrm flipH="1">
            <a:off x="190732" y="755585"/>
            <a:ext cx="11852082" cy="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530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412CC11-0697-4E89-8EA9-0DA6AA5D37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725609"/>
            <a:ext cx="12188824" cy="6132392"/>
          </a:xfrm>
          <a:prstGeom prst="rect">
            <a:avLst/>
          </a:prstGeom>
          <a:blipFill dpi="0" rotWithShape="1">
            <a:blip r:embed="rId6">
              <a:alphaModFix amt="29000"/>
              <a:duotone>
                <a:prstClr val="black"/>
                <a:srgbClr val="E4E4E4">
                  <a:tint val="45000"/>
                  <a:satMod val="400000"/>
                </a:srgbClr>
              </a:duotone>
            </a:blip>
            <a:srcRect/>
            <a:tile tx="0" ty="0" sx="100000" sy="100000" flip="none" algn="tl"/>
          </a:blipFill>
        </p:spPr>
      </p:pic>
      <p:sp>
        <p:nvSpPr>
          <p:cNvPr id="2" name="标题占位符 1">
            <a:extLst>
              <a:ext uri="{FF2B5EF4-FFF2-40B4-BE49-F238E27FC236}">
                <a16:creationId xmlns:a16="http://schemas.microsoft.com/office/drawing/2014/main" id="{570AA41F-0905-4854-8CA9-4960BBEB238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18757B1-750F-4D4D-82AE-F96A1E5ABEE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FBCCC0-7985-4D74-A4F8-E55E81609108}"/>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2E6EF-FB3D-8B45-B949-4FECA6D0BD4B}" type="datetimeFigureOut">
              <a:rPr kumimoji="1" lang="zh-CN" altLang="en-US" smtClean="0"/>
              <a:t>2019/12/4</a:t>
            </a:fld>
            <a:endParaRPr kumimoji="1" lang="zh-CN" altLang="en-US"/>
          </a:p>
        </p:txBody>
      </p:sp>
      <p:sp>
        <p:nvSpPr>
          <p:cNvPr id="5" name="页脚占位符 4">
            <a:extLst>
              <a:ext uri="{FF2B5EF4-FFF2-40B4-BE49-F238E27FC236}">
                <a16:creationId xmlns:a16="http://schemas.microsoft.com/office/drawing/2014/main" id="{12561FF5-8B7A-464B-89D3-F29ADDEE5327}"/>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56442C81-25D2-454B-8F6E-A23AC496B355}"/>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4BA98-2B10-A946-9B48-432522DEB117}" type="slidenum">
              <a:rPr kumimoji="1" lang="zh-CN" altLang="en-US" smtClean="0"/>
              <a:t>‹#›</a:t>
            </a:fld>
            <a:endParaRPr kumimoji="1" lang="zh-CN" altLang="en-US"/>
          </a:p>
        </p:txBody>
      </p:sp>
      <p:pic>
        <p:nvPicPr>
          <p:cNvPr id="8" name="图片 7">
            <a:extLst>
              <a:ext uri="{FF2B5EF4-FFF2-40B4-BE49-F238E27FC236}">
                <a16:creationId xmlns:a16="http://schemas.microsoft.com/office/drawing/2014/main" id="{86D9F080-522C-46CD-805E-4BC3492E278E}"/>
              </a:ext>
            </a:extLst>
          </p:cNvPr>
          <p:cNvPicPr>
            <a:picLocks noChangeAspect="1"/>
          </p:cNvPicPr>
          <p:nvPr userDrawn="1"/>
        </p:nvPicPr>
        <p:blipFill>
          <a:blip r:embed="rId7"/>
          <a:stretch>
            <a:fillRect/>
          </a:stretch>
        </p:blipFill>
        <p:spPr>
          <a:xfrm>
            <a:off x="10264974" y="300042"/>
            <a:ext cx="1511861" cy="375785"/>
          </a:xfrm>
          <a:prstGeom prst="rect">
            <a:avLst/>
          </a:prstGeom>
        </p:spPr>
      </p:pic>
      <p:sp>
        <p:nvSpPr>
          <p:cNvPr id="9" name="页脚占位符 4">
            <a:extLst>
              <a:ext uri="{FF2B5EF4-FFF2-40B4-BE49-F238E27FC236}">
                <a16:creationId xmlns:a16="http://schemas.microsoft.com/office/drawing/2014/main" id="{64292B11-BAD4-44AD-B647-93C9ED1DD991}"/>
              </a:ext>
            </a:extLst>
          </p:cNvPr>
          <p:cNvSpPr txBox="1">
            <a:spLocks/>
          </p:cNvSpPr>
          <p:nvPr userDrawn="1"/>
        </p:nvSpPr>
        <p:spPr>
          <a:xfrm>
            <a:off x="3743072" y="6610465"/>
            <a:ext cx="4577516" cy="222021"/>
          </a:xfrm>
          <a:prstGeom prst="rect">
            <a:avLst/>
          </a:prstGeom>
        </p:spPr>
        <p:txBody>
          <a:bodyPr vert="horz" lIns="91440" tIns="45720" rIns="91440" bIns="45720" rtlCol="0" anchor="ctr"/>
          <a:lstStyle>
            <a:defPPr>
              <a:defRPr lang="zh-CN"/>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zh-CN" altLang="en-US" sz="1100" dirty="0"/>
              <a:t>深圳市比一比网络科技公司</a:t>
            </a:r>
            <a:r>
              <a:rPr kumimoji="1" lang="en-US" altLang="zh-CN" sz="1100" dirty="0"/>
              <a:t>@2019</a:t>
            </a:r>
            <a:r>
              <a:rPr kumimoji="1" lang="zh-CN" altLang="en-US" sz="1100" dirty="0"/>
              <a:t> 版权所有</a:t>
            </a:r>
          </a:p>
        </p:txBody>
      </p:sp>
    </p:spTree>
    <p:extLst>
      <p:ext uri="{BB962C8B-B14F-4D97-AF65-F5344CB8AC3E}">
        <p14:creationId xmlns:p14="http://schemas.microsoft.com/office/powerpoint/2010/main" val="7104579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16.em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microsoft.com/office/2007/relationships/hdphoto" Target="../media/hdphoto9.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microsoft.com/office/2007/relationships/hdphoto" Target="../media/hdphoto10.wdp"/><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1.wdp"/><Relationship Id="rId2" Type="http://schemas.openxmlformats.org/officeDocument/2006/relationships/tags" Target="../tags/tag1.xml"/><Relationship Id="rId1" Type="http://schemas.openxmlformats.org/officeDocument/2006/relationships/themeOverride" Target="../theme/themeOverride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3" Type="http://schemas.openxmlformats.org/officeDocument/2006/relationships/notesSlide" Target="../notesSlides/notesSlide5.xml"/><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13" Type="http://schemas.microsoft.com/office/2007/relationships/hdphoto" Target="../media/hdphoto8.wdp"/><Relationship Id="rId3" Type="http://schemas.openxmlformats.org/officeDocument/2006/relationships/notesSlide" Target="../notesSlides/notesSlide9.xml"/><Relationship Id="rId7" Type="http://schemas.openxmlformats.org/officeDocument/2006/relationships/image" Target="../media/image17.emf"/><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6.emf"/><Relationship Id="rId11" Type="http://schemas.microsoft.com/office/2007/relationships/hdphoto" Target="../media/hdphoto7.wdp"/><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3327" y="4345006"/>
            <a:ext cx="10360501" cy="1470025"/>
          </a:xfrm>
        </p:spPr>
        <p:txBody>
          <a:bodyPr>
            <a:normAutofit fontScale="90000"/>
          </a:bodyPr>
          <a:lstStyle/>
          <a:p>
            <a:r>
              <a:rPr kumimoji="1" lang="zh-CN" altLang="en-US" sz="5400" b="1" dirty="0">
                <a:latin typeface="+mn-lt"/>
                <a:ea typeface="+mn-ea"/>
                <a:cs typeface="+mn-ea"/>
                <a:sym typeface="+mn-lt"/>
              </a:rPr>
              <a:t>轨道交通驾驶标准化作业</a:t>
            </a:r>
            <a:br>
              <a:rPr kumimoji="1" lang="en-US" altLang="zh-CN" sz="5400" b="1" dirty="0">
                <a:latin typeface="+mn-lt"/>
                <a:ea typeface="+mn-ea"/>
                <a:cs typeface="+mn-ea"/>
                <a:sym typeface="+mn-lt"/>
              </a:rPr>
            </a:br>
            <a:r>
              <a:rPr kumimoji="1" lang="zh-CN" altLang="en-US" sz="5400" b="1" dirty="0">
                <a:latin typeface="+mn-lt"/>
                <a:ea typeface="+mn-ea"/>
                <a:cs typeface="+mn-ea"/>
                <a:sym typeface="+mn-lt"/>
              </a:rPr>
              <a:t>大数据视频分析监控平台</a:t>
            </a:r>
          </a:p>
        </p:txBody>
      </p:sp>
      <p:pic>
        <p:nvPicPr>
          <p:cNvPr id="4" name="Picture 6">
            <a:extLst>
              <a:ext uri="{FF2B5EF4-FFF2-40B4-BE49-F238E27FC236}">
                <a16:creationId xmlns:a16="http://schemas.microsoft.com/office/drawing/2014/main" id="{730BAE23-5DF9-4E57-B558-3F636E356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56" y="630899"/>
            <a:ext cx="12477136" cy="3323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7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4">
            <a:extLst>
              <a:ext uri="{FF2B5EF4-FFF2-40B4-BE49-F238E27FC236}">
                <a16:creationId xmlns:a16="http://schemas.microsoft.com/office/drawing/2014/main" id="{A57C0043-34F8-4BF4-95F9-4E7914A83B81}"/>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系统特点</a:t>
            </a:r>
          </a:p>
        </p:txBody>
      </p:sp>
      <p:grpSp>
        <p:nvGrpSpPr>
          <p:cNvPr id="86" name="组合 85">
            <a:extLst>
              <a:ext uri="{FF2B5EF4-FFF2-40B4-BE49-F238E27FC236}">
                <a16:creationId xmlns:a16="http://schemas.microsoft.com/office/drawing/2014/main" id="{45B7D78A-0087-4BF4-A4A0-9E061492CBF2}"/>
              </a:ext>
            </a:extLst>
          </p:cNvPr>
          <p:cNvGrpSpPr/>
          <p:nvPr/>
        </p:nvGrpSpPr>
        <p:grpSpPr>
          <a:xfrm>
            <a:off x="1696583" y="1160821"/>
            <a:ext cx="8795658" cy="4827025"/>
            <a:chOff x="1696583" y="1160821"/>
            <a:chExt cx="8795658" cy="4827025"/>
          </a:xfrm>
        </p:grpSpPr>
        <p:grpSp>
          <p:nvGrpSpPr>
            <p:cNvPr id="30" name="组合 29">
              <a:extLst>
                <a:ext uri="{FF2B5EF4-FFF2-40B4-BE49-F238E27FC236}">
                  <a16:creationId xmlns:a16="http://schemas.microsoft.com/office/drawing/2014/main" id="{52526B96-ADD5-4D4C-A4E2-8804CE8F0B87}"/>
                </a:ext>
              </a:extLst>
            </p:cNvPr>
            <p:cNvGrpSpPr>
              <a:grpSpLocks noChangeAspect="1"/>
            </p:cNvGrpSpPr>
            <p:nvPr/>
          </p:nvGrpSpPr>
          <p:grpSpPr>
            <a:xfrm>
              <a:off x="6844729" y="1602824"/>
              <a:ext cx="574836" cy="568839"/>
              <a:chOff x="7002463" y="4205287"/>
              <a:chExt cx="1065213" cy="1054100"/>
            </a:xfrm>
            <a:solidFill>
              <a:srgbClr val="99CCFF"/>
            </a:solidFill>
          </p:grpSpPr>
          <p:sp>
            <p:nvSpPr>
              <p:cNvPr id="31" name="Freeform 219">
                <a:extLst>
                  <a:ext uri="{FF2B5EF4-FFF2-40B4-BE49-F238E27FC236}">
                    <a16:creationId xmlns:a16="http://schemas.microsoft.com/office/drawing/2014/main" id="{678CA1CA-945D-4C01-A9EF-E91FFDF543BD}"/>
                  </a:ext>
                </a:extLst>
              </p:cNvPr>
              <p:cNvSpPr>
                <a:spLocks noEditPoints="1"/>
              </p:cNvSpPr>
              <p:nvPr/>
            </p:nvSpPr>
            <p:spPr bwMode="auto">
              <a:xfrm>
                <a:off x="7002463" y="4329112"/>
                <a:ext cx="928688" cy="930275"/>
              </a:xfrm>
              <a:custGeom>
                <a:avLst/>
                <a:gdLst>
                  <a:gd name="T0" fmla="*/ 121 w 533"/>
                  <a:gd name="T1" fmla="*/ 498 h 533"/>
                  <a:gd name="T2" fmla="*/ 183 w 533"/>
                  <a:gd name="T3" fmla="*/ 527 h 533"/>
                  <a:gd name="T4" fmla="*/ 207 w 533"/>
                  <a:gd name="T5" fmla="*/ 489 h 533"/>
                  <a:gd name="T6" fmla="*/ 267 w 533"/>
                  <a:gd name="T7" fmla="*/ 496 h 533"/>
                  <a:gd name="T8" fmla="*/ 308 w 533"/>
                  <a:gd name="T9" fmla="*/ 493 h 533"/>
                  <a:gd name="T10" fmla="*/ 328 w 533"/>
                  <a:gd name="T11" fmla="*/ 533 h 533"/>
                  <a:gd name="T12" fmla="*/ 391 w 533"/>
                  <a:gd name="T13" fmla="*/ 510 h 533"/>
                  <a:gd name="T14" fmla="*/ 381 w 533"/>
                  <a:gd name="T15" fmla="*/ 467 h 533"/>
                  <a:gd name="T16" fmla="*/ 458 w 533"/>
                  <a:gd name="T17" fmla="*/ 398 h 533"/>
                  <a:gd name="T18" fmla="*/ 498 w 533"/>
                  <a:gd name="T19" fmla="*/ 412 h 533"/>
                  <a:gd name="T20" fmla="*/ 527 w 533"/>
                  <a:gd name="T21" fmla="*/ 350 h 533"/>
                  <a:gd name="T22" fmla="*/ 492 w 533"/>
                  <a:gd name="T23" fmla="*/ 329 h 533"/>
                  <a:gd name="T24" fmla="*/ 503 w 533"/>
                  <a:gd name="T25" fmla="*/ 260 h 533"/>
                  <a:gd name="T26" fmla="*/ 500 w 533"/>
                  <a:gd name="T27" fmla="*/ 222 h 533"/>
                  <a:gd name="T28" fmla="*/ 533 w 533"/>
                  <a:gd name="T29" fmla="*/ 206 h 533"/>
                  <a:gd name="T30" fmla="*/ 510 w 533"/>
                  <a:gd name="T31" fmla="*/ 142 h 533"/>
                  <a:gd name="T32" fmla="*/ 475 w 533"/>
                  <a:gd name="T33" fmla="*/ 150 h 533"/>
                  <a:gd name="T34" fmla="*/ 401 w 533"/>
                  <a:gd name="T35" fmla="*/ 66 h 533"/>
                  <a:gd name="T36" fmla="*/ 412 w 533"/>
                  <a:gd name="T37" fmla="*/ 35 h 533"/>
                  <a:gd name="T38" fmla="*/ 350 w 533"/>
                  <a:gd name="T39" fmla="*/ 6 h 533"/>
                  <a:gd name="T40" fmla="*/ 334 w 533"/>
                  <a:gd name="T41" fmla="*/ 34 h 533"/>
                  <a:gd name="T42" fmla="*/ 267 w 533"/>
                  <a:gd name="T43" fmla="*/ 24 h 533"/>
                  <a:gd name="T44" fmla="*/ 221 w 533"/>
                  <a:gd name="T45" fmla="*/ 29 h 533"/>
                  <a:gd name="T46" fmla="*/ 206 w 533"/>
                  <a:gd name="T47" fmla="*/ 0 h 533"/>
                  <a:gd name="T48" fmla="*/ 142 w 533"/>
                  <a:gd name="T49" fmla="*/ 24 h 533"/>
                  <a:gd name="T50" fmla="*/ 149 w 533"/>
                  <a:gd name="T51" fmla="*/ 56 h 533"/>
                  <a:gd name="T52" fmla="*/ 69 w 533"/>
                  <a:gd name="T53" fmla="*/ 132 h 533"/>
                  <a:gd name="T54" fmla="*/ 35 w 533"/>
                  <a:gd name="T55" fmla="*/ 121 h 533"/>
                  <a:gd name="T56" fmla="*/ 6 w 533"/>
                  <a:gd name="T57" fmla="*/ 183 h 533"/>
                  <a:gd name="T58" fmla="*/ 38 w 533"/>
                  <a:gd name="T59" fmla="*/ 203 h 533"/>
                  <a:gd name="T60" fmla="*/ 31 w 533"/>
                  <a:gd name="T61" fmla="*/ 260 h 533"/>
                  <a:gd name="T62" fmla="*/ 36 w 533"/>
                  <a:gd name="T63" fmla="*/ 309 h 533"/>
                  <a:gd name="T64" fmla="*/ 0 w 533"/>
                  <a:gd name="T65" fmla="*/ 328 h 533"/>
                  <a:gd name="T66" fmla="*/ 24 w 533"/>
                  <a:gd name="T67" fmla="*/ 391 h 533"/>
                  <a:gd name="T68" fmla="*/ 65 w 533"/>
                  <a:gd name="T69" fmla="*/ 382 h 533"/>
                  <a:gd name="T70" fmla="*/ 134 w 533"/>
                  <a:gd name="T71" fmla="*/ 456 h 533"/>
                  <a:gd name="T72" fmla="*/ 121 w 533"/>
                  <a:gd name="T73" fmla="*/ 498 h 533"/>
                  <a:gd name="T74" fmla="*/ 67 w 533"/>
                  <a:gd name="T75" fmla="*/ 260 h 533"/>
                  <a:gd name="T76" fmla="*/ 267 w 533"/>
                  <a:gd name="T77" fmla="*/ 60 h 533"/>
                  <a:gd name="T78" fmla="*/ 466 w 533"/>
                  <a:gd name="T79" fmla="*/ 260 h 533"/>
                  <a:gd name="T80" fmla="*/ 267 w 533"/>
                  <a:gd name="T81" fmla="*/ 460 h 533"/>
                  <a:gd name="T82" fmla="*/ 67 w 533"/>
                  <a:gd name="T83" fmla="*/ 26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3" h="533">
                    <a:moveTo>
                      <a:pt x="121" y="498"/>
                    </a:moveTo>
                    <a:cubicBezTo>
                      <a:pt x="183" y="527"/>
                      <a:pt x="183" y="527"/>
                      <a:pt x="183" y="527"/>
                    </a:cubicBezTo>
                    <a:cubicBezTo>
                      <a:pt x="207" y="489"/>
                      <a:pt x="207" y="489"/>
                      <a:pt x="207" y="489"/>
                    </a:cubicBezTo>
                    <a:cubicBezTo>
                      <a:pt x="226" y="494"/>
                      <a:pt x="246" y="496"/>
                      <a:pt x="267" y="496"/>
                    </a:cubicBezTo>
                    <a:cubicBezTo>
                      <a:pt x="281" y="496"/>
                      <a:pt x="294" y="495"/>
                      <a:pt x="308" y="493"/>
                    </a:cubicBezTo>
                    <a:cubicBezTo>
                      <a:pt x="328" y="533"/>
                      <a:pt x="328" y="533"/>
                      <a:pt x="328" y="533"/>
                    </a:cubicBezTo>
                    <a:cubicBezTo>
                      <a:pt x="391" y="510"/>
                      <a:pt x="391" y="510"/>
                      <a:pt x="391" y="510"/>
                    </a:cubicBezTo>
                    <a:cubicBezTo>
                      <a:pt x="381" y="467"/>
                      <a:pt x="381" y="467"/>
                      <a:pt x="381" y="467"/>
                    </a:cubicBezTo>
                    <a:cubicBezTo>
                      <a:pt x="411" y="450"/>
                      <a:pt x="438" y="426"/>
                      <a:pt x="458" y="398"/>
                    </a:cubicBezTo>
                    <a:cubicBezTo>
                      <a:pt x="498" y="412"/>
                      <a:pt x="498" y="412"/>
                      <a:pt x="498" y="412"/>
                    </a:cubicBezTo>
                    <a:cubicBezTo>
                      <a:pt x="527" y="350"/>
                      <a:pt x="527" y="350"/>
                      <a:pt x="527" y="350"/>
                    </a:cubicBezTo>
                    <a:cubicBezTo>
                      <a:pt x="492" y="329"/>
                      <a:pt x="492" y="329"/>
                      <a:pt x="492" y="329"/>
                    </a:cubicBezTo>
                    <a:cubicBezTo>
                      <a:pt x="499" y="307"/>
                      <a:pt x="503" y="284"/>
                      <a:pt x="503" y="260"/>
                    </a:cubicBezTo>
                    <a:cubicBezTo>
                      <a:pt x="503" y="247"/>
                      <a:pt x="502" y="235"/>
                      <a:pt x="500" y="222"/>
                    </a:cubicBezTo>
                    <a:cubicBezTo>
                      <a:pt x="533" y="206"/>
                      <a:pt x="533" y="206"/>
                      <a:pt x="533" y="206"/>
                    </a:cubicBezTo>
                    <a:cubicBezTo>
                      <a:pt x="510" y="142"/>
                      <a:pt x="510" y="142"/>
                      <a:pt x="510" y="142"/>
                    </a:cubicBezTo>
                    <a:cubicBezTo>
                      <a:pt x="475" y="150"/>
                      <a:pt x="475" y="150"/>
                      <a:pt x="475" y="150"/>
                    </a:cubicBezTo>
                    <a:cubicBezTo>
                      <a:pt x="458" y="117"/>
                      <a:pt x="432" y="88"/>
                      <a:pt x="401" y="66"/>
                    </a:cubicBezTo>
                    <a:cubicBezTo>
                      <a:pt x="412" y="35"/>
                      <a:pt x="412" y="35"/>
                      <a:pt x="412" y="35"/>
                    </a:cubicBezTo>
                    <a:cubicBezTo>
                      <a:pt x="350" y="6"/>
                      <a:pt x="350" y="6"/>
                      <a:pt x="350" y="6"/>
                    </a:cubicBezTo>
                    <a:cubicBezTo>
                      <a:pt x="334" y="34"/>
                      <a:pt x="334" y="34"/>
                      <a:pt x="334" y="34"/>
                    </a:cubicBezTo>
                    <a:cubicBezTo>
                      <a:pt x="312" y="27"/>
                      <a:pt x="290" y="24"/>
                      <a:pt x="267" y="24"/>
                    </a:cubicBezTo>
                    <a:cubicBezTo>
                      <a:pt x="251" y="24"/>
                      <a:pt x="236" y="26"/>
                      <a:pt x="221" y="29"/>
                    </a:cubicBezTo>
                    <a:cubicBezTo>
                      <a:pt x="206" y="0"/>
                      <a:pt x="206" y="0"/>
                      <a:pt x="206" y="0"/>
                    </a:cubicBezTo>
                    <a:cubicBezTo>
                      <a:pt x="142" y="24"/>
                      <a:pt x="142" y="24"/>
                      <a:pt x="142" y="24"/>
                    </a:cubicBezTo>
                    <a:cubicBezTo>
                      <a:pt x="149" y="56"/>
                      <a:pt x="149" y="56"/>
                      <a:pt x="149" y="56"/>
                    </a:cubicBezTo>
                    <a:cubicBezTo>
                      <a:pt x="117" y="74"/>
                      <a:pt x="89" y="100"/>
                      <a:pt x="69" y="132"/>
                    </a:cubicBezTo>
                    <a:cubicBezTo>
                      <a:pt x="35" y="121"/>
                      <a:pt x="35" y="121"/>
                      <a:pt x="35" y="121"/>
                    </a:cubicBezTo>
                    <a:cubicBezTo>
                      <a:pt x="6" y="183"/>
                      <a:pt x="6" y="183"/>
                      <a:pt x="6" y="183"/>
                    </a:cubicBezTo>
                    <a:cubicBezTo>
                      <a:pt x="38" y="203"/>
                      <a:pt x="38" y="203"/>
                      <a:pt x="38" y="203"/>
                    </a:cubicBezTo>
                    <a:cubicBezTo>
                      <a:pt x="33" y="221"/>
                      <a:pt x="31" y="240"/>
                      <a:pt x="31" y="260"/>
                    </a:cubicBezTo>
                    <a:cubicBezTo>
                      <a:pt x="31" y="277"/>
                      <a:pt x="32" y="293"/>
                      <a:pt x="36" y="309"/>
                    </a:cubicBezTo>
                    <a:cubicBezTo>
                      <a:pt x="0" y="328"/>
                      <a:pt x="0" y="328"/>
                      <a:pt x="0" y="328"/>
                    </a:cubicBezTo>
                    <a:cubicBezTo>
                      <a:pt x="24" y="391"/>
                      <a:pt x="24" y="391"/>
                      <a:pt x="24" y="391"/>
                    </a:cubicBezTo>
                    <a:cubicBezTo>
                      <a:pt x="65" y="382"/>
                      <a:pt x="65" y="382"/>
                      <a:pt x="65" y="382"/>
                    </a:cubicBezTo>
                    <a:cubicBezTo>
                      <a:pt x="82" y="412"/>
                      <a:pt x="106" y="437"/>
                      <a:pt x="134" y="456"/>
                    </a:cubicBezTo>
                    <a:lnTo>
                      <a:pt x="121" y="498"/>
                    </a:lnTo>
                    <a:close/>
                    <a:moveTo>
                      <a:pt x="67" y="260"/>
                    </a:moveTo>
                    <a:cubicBezTo>
                      <a:pt x="67" y="150"/>
                      <a:pt x="156" y="60"/>
                      <a:pt x="267" y="60"/>
                    </a:cubicBezTo>
                    <a:cubicBezTo>
                      <a:pt x="377" y="60"/>
                      <a:pt x="466" y="150"/>
                      <a:pt x="466" y="260"/>
                    </a:cubicBezTo>
                    <a:cubicBezTo>
                      <a:pt x="466" y="370"/>
                      <a:pt x="377" y="460"/>
                      <a:pt x="267" y="460"/>
                    </a:cubicBezTo>
                    <a:cubicBezTo>
                      <a:pt x="156" y="460"/>
                      <a:pt x="67" y="370"/>
                      <a:pt x="67" y="2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sp>
            <p:nvSpPr>
              <p:cNvPr id="34" name="Freeform 220">
                <a:extLst>
                  <a:ext uri="{FF2B5EF4-FFF2-40B4-BE49-F238E27FC236}">
                    <a16:creationId xmlns:a16="http://schemas.microsoft.com/office/drawing/2014/main" id="{4C8D9D3B-74A5-4E4A-BAAF-0DDE07680854}"/>
                  </a:ext>
                </a:extLst>
              </p:cNvPr>
              <p:cNvSpPr>
                <a:spLocks noEditPoints="1"/>
              </p:cNvSpPr>
              <p:nvPr/>
            </p:nvSpPr>
            <p:spPr bwMode="auto">
              <a:xfrm>
                <a:off x="7734301" y="4205287"/>
                <a:ext cx="333375" cy="333375"/>
              </a:xfrm>
              <a:custGeom>
                <a:avLst/>
                <a:gdLst>
                  <a:gd name="T0" fmla="*/ 163 w 191"/>
                  <a:gd name="T1" fmla="*/ 72 h 191"/>
                  <a:gd name="T2" fmla="*/ 184 w 191"/>
                  <a:gd name="T3" fmla="*/ 57 h 191"/>
                  <a:gd name="T4" fmla="*/ 154 w 191"/>
                  <a:gd name="T5" fmla="*/ 45 h 191"/>
                  <a:gd name="T6" fmla="*/ 150 w 191"/>
                  <a:gd name="T7" fmla="*/ 48 h 191"/>
                  <a:gd name="T8" fmla="*/ 144 w 191"/>
                  <a:gd name="T9" fmla="*/ 42 h 191"/>
                  <a:gd name="T10" fmla="*/ 137 w 191"/>
                  <a:gd name="T11" fmla="*/ 36 h 191"/>
                  <a:gd name="T12" fmla="*/ 128 w 191"/>
                  <a:gd name="T13" fmla="*/ 31 h 191"/>
                  <a:gd name="T14" fmla="*/ 127 w 191"/>
                  <a:gd name="T15" fmla="*/ 30 h 191"/>
                  <a:gd name="T16" fmla="*/ 131 w 191"/>
                  <a:gd name="T17" fmla="*/ 6 h 191"/>
                  <a:gd name="T18" fmla="*/ 101 w 191"/>
                  <a:gd name="T19" fmla="*/ 18 h 191"/>
                  <a:gd name="T20" fmla="*/ 102 w 191"/>
                  <a:gd name="T21" fmla="*/ 23 h 191"/>
                  <a:gd name="T22" fmla="*/ 95 w 191"/>
                  <a:gd name="T23" fmla="*/ 22 h 191"/>
                  <a:gd name="T24" fmla="*/ 86 w 191"/>
                  <a:gd name="T25" fmla="*/ 23 h 191"/>
                  <a:gd name="T26" fmla="*/ 77 w 191"/>
                  <a:gd name="T27" fmla="*/ 24 h 191"/>
                  <a:gd name="T28" fmla="*/ 69 w 191"/>
                  <a:gd name="T29" fmla="*/ 27 h 191"/>
                  <a:gd name="T30" fmla="*/ 67 w 191"/>
                  <a:gd name="T31" fmla="*/ 19 h 191"/>
                  <a:gd name="T32" fmla="*/ 37 w 191"/>
                  <a:gd name="T33" fmla="*/ 19 h 191"/>
                  <a:gd name="T34" fmla="*/ 47 w 191"/>
                  <a:gd name="T35" fmla="*/ 40 h 191"/>
                  <a:gd name="T36" fmla="*/ 22 w 191"/>
                  <a:gd name="T37" fmla="*/ 62 h 191"/>
                  <a:gd name="T38" fmla="*/ 0 w 191"/>
                  <a:gd name="T39" fmla="*/ 83 h 191"/>
                  <a:gd name="T40" fmla="*/ 23 w 191"/>
                  <a:gd name="T41" fmla="*/ 91 h 191"/>
                  <a:gd name="T42" fmla="*/ 20 w 191"/>
                  <a:gd name="T43" fmla="*/ 124 h 191"/>
                  <a:gd name="T44" fmla="*/ 19 w 191"/>
                  <a:gd name="T45" fmla="*/ 154 h 191"/>
                  <a:gd name="T46" fmla="*/ 43 w 191"/>
                  <a:gd name="T47" fmla="*/ 143 h 191"/>
                  <a:gd name="T48" fmla="*/ 44 w 191"/>
                  <a:gd name="T49" fmla="*/ 144 h 191"/>
                  <a:gd name="T50" fmla="*/ 52 w 191"/>
                  <a:gd name="T51" fmla="*/ 151 h 191"/>
                  <a:gd name="T52" fmla="*/ 59 w 191"/>
                  <a:gd name="T53" fmla="*/ 156 h 191"/>
                  <a:gd name="T54" fmla="*/ 67 w 191"/>
                  <a:gd name="T55" fmla="*/ 159 h 191"/>
                  <a:gd name="T56" fmla="*/ 62 w 191"/>
                  <a:gd name="T57" fmla="*/ 169 h 191"/>
                  <a:gd name="T58" fmla="*/ 83 w 191"/>
                  <a:gd name="T59" fmla="*/ 191 h 191"/>
                  <a:gd name="T60" fmla="*/ 92 w 191"/>
                  <a:gd name="T61" fmla="*/ 165 h 191"/>
                  <a:gd name="T62" fmla="*/ 93 w 191"/>
                  <a:gd name="T63" fmla="*/ 165 h 191"/>
                  <a:gd name="T64" fmla="*/ 96 w 191"/>
                  <a:gd name="T65" fmla="*/ 165 h 191"/>
                  <a:gd name="T66" fmla="*/ 104 w 191"/>
                  <a:gd name="T67" fmla="*/ 165 h 191"/>
                  <a:gd name="T68" fmla="*/ 115 w 191"/>
                  <a:gd name="T69" fmla="*/ 162 h 191"/>
                  <a:gd name="T70" fmla="*/ 118 w 191"/>
                  <a:gd name="T71" fmla="*/ 161 h 191"/>
                  <a:gd name="T72" fmla="*/ 134 w 191"/>
                  <a:gd name="T73" fmla="*/ 184 h 191"/>
                  <a:gd name="T74" fmla="*/ 146 w 191"/>
                  <a:gd name="T75" fmla="*/ 153 h 191"/>
                  <a:gd name="T76" fmla="*/ 158 w 191"/>
                  <a:gd name="T77" fmla="*/ 126 h 191"/>
                  <a:gd name="T78" fmla="*/ 185 w 191"/>
                  <a:gd name="T79" fmla="*/ 131 h 191"/>
                  <a:gd name="T80" fmla="*/ 173 w 191"/>
                  <a:gd name="T81" fmla="*/ 101 h 191"/>
                  <a:gd name="T82" fmla="*/ 118 w 191"/>
                  <a:gd name="T83" fmla="*/ 134 h 191"/>
                  <a:gd name="T84" fmla="*/ 55 w 191"/>
                  <a:gd name="T85" fmla="*/ 117 h 191"/>
                  <a:gd name="T86" fmla="*/ 95 w 191"/>
                  <a:gd name="T87" fmla="*/ 47 h 191"/>
                  <a:gd name="T88" fmla="*/ 140 w 191"/>
                  <a:gd name="T8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 h="191">
                    <a:moveTo>
                      <a:pt x="166" y="99"/>
                    </a:moveTo>
                    <a:cubicBezTo>
                      <a:pt x="167" y="90"/>
                      <a:pt x="166" y="81"/>
                      <a:pt x="163" y="72"/>
                    </a:cubicBezTo>
                    <a:cubicBezTo>
                      <a:pt x="168" y="69"/>
                      <a:pt x="168" y="69"/>
                      <a:pt x="168" y="69"/>
                    </a:cubicBezTo>
                    <a:cubicBezTo>
                      <a:pt x="184" y="57"/>
                      <a:pt x="184" y="57"/>
                      <a:pt x="184" y="57"/>
                    </a:cubicBezTo>
                    <a:cubicBezTo>
                      <a:pt x="172" y="36"/>
                      <a:pt x="172" y="36"/>
                      <a:pt x="172" y="36"/>
                    </a:cubicBezTo>
                    <a:cubicBezTo>
                      <a:pt x="154" y="45"/>
                      <a:pt x="154" y="45"/>
                      <a:pt x="154" y="45"/>
                    </a:cubicBezTo>
                    <a:cubicBezTo>
                      <a:pt x="149" y="47"/>
                      <a:pt x="149" y="47"/>
                      <a:pt x="149" y="47"/>
                    </a:cubicBezTo>
                    <a:cubicBezTo>
                      <a:pt x="149" y="48"/>
                      <a:pt x="150" y="48"/>
                      <a:pt x="150" y="48"/>
                    </a:cubicBezTo>
                    <a:cubicBezTo>
                      <a:pt x="148" y="46"/>
                      <a:pt x="147" y="45"/>
                      <a:pt x="146" y="43"/>
                    </a:cubicBezTo>
                    <a:cubicBezTo>
                      <a:pt x="145" y="43"/>
                      <a:pt x="144" y="42"/>
                      <a:pt x="144" y="42"/>
                    </a:cubicBezTo>
                    <a:cubicBezTo>
                      <a:pt x="142" y="40"/>
                      <a:pt x="140" y="38"/>
                      <a:pt x="138" y="36"/>
                    </a:cubicBezTo>
                    <a:cubicBezTo>
                      <a:pt x="138" y="36"/>
                      <a:pt x="137" y="36"/>
                      <a:pt x="137" y="36"/>
                    </a:cubicBezTo>
                    <a:cubicBezTo>
                      <a:pt x="135" y="35"/>
                      <a:pt x="133" y="33"/>
                      <a:pt x="130" y="32"/>
                    </a:cubicBezTo>
                    <a:cubicBezTo>
                      <a:pt x="130" y="31"/>
                      <a:pt x="129" y="31"/>
                      <a:pt x="128" y="31"/>
                    </a:cubicBezTo>
                    <a:cubicBezTo>
                      <a:pt x="127" y="30"/>
                      <a:pt x="125" y="29"/>
                      <a:pt x="123" y="28"/>
                    </a:cubicBezTo>
                    <a:cubicBezTo>
                      <a:pt x="124" y="29"/>
                      <a:pt x="126" y="29"/>
                      <a:pt x="127" y="30"/>
                    </a:cubicBezTo>
                    <a:cubicBezTo>
                      <a:pt x="128" y="25"/>
                      <a:pt x="128" y="25"/>
                      <a:pt x="128" y="25"/>
                    </a:cubicBezTo>
                    <a:cubicBezTo>
                      <a:pt x="131" y="6"/>
                      <a:pt x="131" y="6"/>
                      <a:pt x="131" y="6"/>
                    </a:cubicBezTo>
                    <a:cubicBezTo>
                      <a:pt x="108" y="0"/>
                      <a:pt x="108" y="0"/>
                      <a:pt x="108" y="0"/>
                    </a:cubicBezTo>
                    <a:cubicBezTo>
                      <a:pt x="101" y="18"/>
                      <a:pt x="101" y="18"/>
                      <a:pt x="101" y="18"/>
                    </a:cubicBezTo>
                    <a:cubicBezTo>
                      <a:pt x="100" y="22"/>
                      <a:pt x="100" y="22"/>
                      <a:pt x="100" y="22"/>
                    </a:cubicBezTo>
                    <a:cubicBezTo>
                      <a:pt x="101" y="22"/>
                      <a:pt x="101" y="23"/>
                      <a:pt x="102" y="23"/>
                    </a:cubicBezTo>
                    <a:cubicBezTo>
                      <a:pt x="100" y="22"/>
                      <a:pt x="98" y="22"/>
                      <a:pt x="96" y="22"/>
                    </a:cubicBezTo>
                    <a:cubicBezTo>
                      <a:pt x="96" y="22"/>
                      <a:pt x="95" y="22"/>
                      <a:pt x="95" y="22"/>
                    </a:cubicBezTo>
                    <a:cubicBezTo>
                      <a:pt x="94" y="22"/>
                      <a:pt x="94" y="22"/>
                      <a:pt x="94" y="22"/>
                    </a:cubicBezTo>
                    <a:cubicBezTo>
                      <a:pt x="91" y="22"/>
                      <a:pt x="88" y="22"/>
                      <a:pt x="86" y="23"/>
                    </a:cubicBezTo>
                    <a:cubicBezTo>
                      <a:pt x="86" y="23"/>
                      <a:pt x="86" y="23"/>
                      <a:pt x="85" y="23"/>
                    </a:cubicBezTo>
                    <a:cubicBezTo>
                      <a:pt x="83" y="23"/>
                      <a:pt x="80" y="24"/>
                      <a:pt x="77" y="24"/>
                    </a:cubicBezTo>
                    <a:cubicBezTo>
                      <a:pt x="76" y="25"/>
                      <a:pt x="76" y="25"/>
                      <a:pt x="75" y="25"/>
                    </a:cubicBezTo>
                    <a:cubicBezTo>
                      <a:pt x="73" y="26"/>
                      <a:pt x="71" y="26"/>
                      <a:pt x="69" y="27"/>
                    </a:cubicBezTo>
                    <a:cubicBezTo>
                      <a:pt x="70" y="27"/>
                      <a:pt x="70" y="26"/>
                      <a:pt x="71" y="26"/>
                    </a:cubicBezTo>
                    <a:cubicBezTo>
                      <a:pt x="67" y="19"/>
                      <a:pt x="67" y="19"/>
                      <a:pt x="67" y="19"/>
                    </a:cubicBezTo>
                    <a:cubicBezTo>
                      <a:pt x="57" y="7"/>
                      <a:pt x="57" y="7"/>
                      <a:pt x="57" y="7"/>
                    </a:cubicBezTo>
                    <a:cubicBezTo>
                      <a:pt x="37" y="19"/>
                      <a:pt x="37" y="19"/>
                      <a:pt x="37" y="19"/>
                    </a:cubicBezTo>
                    <a:cubicBezTo>
                      <a:pt x="43" y="34"/>
                      <a:pt x="43" y="34"/>
                      <a:pt x="43" y="34"/>
                    </a:cubicBezTo>
                    <a:cubicBezTo>
                      <a:pt x="47" y="40"/>
                      <a:pt x="47" y="40"/>
                      <a:pt x="47" y="40"/>
                    </a:cubicBezTo>
                    <a:cubicBezTo>
                      <a:pt x="40" y="47"/>
                      <a:pt x="34" y="55"/>
                      <a:pt x="30" y="64"/>
                    </a:cubicBezTo>
                    <a:cubicBezTo>
                      <a:pt x="22" y="62"/>
                      <a:pt x="22" y="62"/>
                      <a:pt x="22" y="62"/>
                    </a:cubicBezTo>
                    <a:cubicBezTo>
                      <a:pt x="6" y="60"/>
                      <a:pt x="6" y="60"/>
                      <a:pt x="6" y="60"/>
                    </a:cubicBezTo>
                    <a:cubicBezTo>
                      <a:pt x="0" y="83"/>
                      <a:pt x="0" y="83"/>
                      <a:pt x="0" y="83"/>
                    </a:cubicBezTo>
                    <a:cubicBezTo>
                      <a:pt x="16" y="89"/>
                      <a:pt x="16" y="89"/>
                      <a:pt x="16" y="89"/>
                    </a:cubicBezTo>
                    <a:cubicBezTo>
                      <a:pt x="23" y="91"/>
                      <a:pt x="23" y="91"/>
                      <a:pt x="23" y="91"/>
                    </a:cubicBezTo>
                    <a:cubicBezTo>
                      <a:pt x="23" y="100"/>
                      <a:pt x="24" y="110"/>
                      <a:pt x="28" y="119"/>
                    </a:cubicBezTo>
                    <a:cubicBezTo>
                      <a:pt x="20" y="124"/>
                      <a:pt x="20" y="124"/>
                      <a:pt x="20" y="124"/>
                    </a:cubicBezTo>
                    <a:cubicBezTo>
                      <a:pt x="7" y="134"/>
                      <a:pt x="7" y="134"/>
                      <a:pt x="7" y="134"/>
                    </a:cubicBezTo>
                    <a:cubicBezTo>
                      <a:pt x="19" y="154"/>
                      <a:pt x="19" y="154"/>
                      <a:pt x="19" y="154"/>
                    </a:cubicBezTo>
                    <a:cubicBezTo>
                      <a:pt x="35" y="148"/>
                      <a:pt x="35" y="148"/>
                      <a:pt x="35" y="148"/>
                    </a:cubicBezTo>
                    <a:cubicBezTo>
                      <a:pt x="43" y="143"/>
                      <a:pt x="43" y="143"/>
                      <a:pt x="43" y="143"/>
                    </a:cubicBezTo>
                    <a:cubicBezTo>
                      <a:pt x="42" y="142"/>
                      <a:pt x="41" y="140"/>
                      <a:pt x="40" y="139"/>
                    </a:cubicBezTo>
                    <a:cubicBezTo>
                      <a:pt x="41" y="141"/>
                      <a:pt x="42" y="142"/>
                      <a:pt x="44" y="144"/>
                    </a:cubicBezTo>
                    <a:cubicBezTo>
                      <a:pt x="45" y="144"/>
                      <a:pt x="45" y="145"/>
                      <a:pt x="46" y="146"/>
                    </a:cubicBezTo>
                    <a:cubicBezTo>
                      <a:pt x="48" y="148"/>
                      <a:pt x="50" y="149"/>
                      <a:pt x="52" y="151"/>
                    </a:cubicBezTo>
                    <a:cubicBezTo>
                      <a:pt x="52" y="151"/>
                      <a:pt x="52" y="151"/>
                      <a:pt x="52" y="151"/>
                    </a:cubicBezTo>
                    <a:cubicBezTo>
                      <a:pt x="54" y="153"/>
                      <a:pt x="57" y="154"/>
                      <a:pt x="59" y="156"/>
                    </a:cubicBezTo>
                    <a:cubicBezTo>
                      <a:pt x="60" y="156"/>
                      <a:pt x="60" y="156"/>
                      <a:pt x="61" y="157"/>
                    </a:cubicBezTo>
                    <a:cubicBezTo>
                      <a:pt x="63" y="158"/>
                      <a:pt x="65" y="159"/>
                      <a:pt x="67" y="159"/>
                    </a:cubicBezTo>
                    <a:cubicBezTo>
                      <a:pt x="66" y="159"/>
                      <a:pt x="65" y="159"/>
                      <a:pt x="65" y="159"/>
                    </a:cubicBezTo>
                    <a:cubicBezTo>
                      <a:pt x="62" y="169"/>
                      <a:pt x="62" y="169"/>
                      <a:pt x="62" y="169"/>
                    </a:cubicBezTo>
                    <a:cubicBezTo>
                      <a:pt x="60" y="185"/>
                      <a:pt x="60" y="185"/>
                      <a:pt x="60" y="185"/>
                    </a:cubicBezTo>
                    <a:cubicBezTo>
                      <a:pt x="83" y="191"/>
                      <a:pt x="83" y="191"/>
                      <a:pt x="83" y="191"/>
                    </a:cubicBezTo>
                    <a:cubicBezTo>
                      <a:pt x="90" y="176"/>
                      <a:pt x="90" y="176"/>
                      <a:pt x="90" y="176"/>
                    </a:cubicBezTo>
                    <a:cubicBezTo>
                      <a:pt x="92" y="165"/>
                      <a:pt x="92" y="165"/>
                      <a:pt x="92" y="165"/>
                    </a:cubicBezTo>
                    <a:cubicBezTo>
                      <a:pt x="91" y="165"/>
                      <a:pt x="89" y="165"/>
                      <a:pt x="87" y="165"/>
                    </a:cubicBezTo>
                    <a:cubicBezTo>
                      <a:pt x="89" y="165"/>
                      <a:pt x="91" y="165"/>
                      <a:pt x="93" y="165"/>
                    </a:cubicBezTo>
                    <a:cubicBezTo>
                      <a:pt x="94" y="165"/>
                      <a:pt x="94" y="165"/>
                      <a:pt x="95" y="165"/>
                    </a:cubicBezTo>
                    <a:cubicBezTo>
                      <a:pt x="95" y="165"/>
                      <a:pt x="96" y="165"/>
                      <a:pt x="96" y="165"/>
                    </a:cubicBezTo>
                    <a:cubicBezTo>
                      <a:pt x="98" y="165"/>
                      <a:pt x="101" y="165"/>
                      <a:pt x="104" y="165"/>
                    </a:cubicBezTo>
                    <a:cubicBezTo>
                      <a:pt x="104" y="165"/>
                      <a:pt x="104" y="165"/>
                      <a:pt x="104" y="165"/>
                    </a:cubicBezTo>
                    <a:cubicBezTo>
                      <a:pt x="107" y="164"/>
                      <a:pt x="110" y="164"/>
                      <a:pt x="112" y="163"/>
                    </a:cubicBezTo>
                    <a:cubicBezTo>
                      <a:pt x="113" y="163"/>
                      <a:pt x="114" y="163"/>
                      <a:pt x="115" y="162"/>
                    </a:cubicBezTo>
                    <a:cubicBezTo>
                      <a:pt x="117" y="162"/>
                      <a:pt x="119" y="161"/>
                      <a:pt x="121" y="160"/>
                    </a:cubicBezTo>
                    <a:cubicBezTo>
                      <a:pt x="120" y="161"/>
                      <a:pt x="119" y="161"/>
                      <a:pt x="118" y="161"/>
                    </a:cubicBezTo>
                    <a:cubicBezTo>
                      <a:pt x="122" y="168"/>
                      <a:pt x="122" y="168"/>
                      <a:pt x="122" y="168"/>
                    </a:cubicBezTo>
                    <a:cubicBezTo>
                      <a:pt x="134" y="184"/>
                      <a:pt x="134" y="184"/>
                      <a:pt x="134" y="184"/>
                    </a:cubicBezTo>
                    <a:cubicBezTo>
                      <a:pt x="155" y="172"/>
                      <a:pt x="155" y="172"/>
                      <a:pt x="155" y="172"/>
                    </a:cubicBezTo>
                    <a:cubicBezTo>
                      <a:pt x="146" y="153"/>
                      <a:pt x="146" y="153"/>
                      <a:pt x="146" y="153"/>
                    </a:cubicBezTo>
                    <a:cubicBezTo>
                      <a:pt x="143" y="147"/>
                      <a:pt x="143" y="147"/>
                      <a:pt x="143" y="147"/>
                    </a:cubicBezTo>
                    <a:cubicBezTo>
                      <a:pt x="149" y="141"/>
                      <a:pt x="155" y="134"/>
                      <a:pt x="158" y="126"/>
                    </a:cubicBezTo>
                    <a:cubicBezTo>
                      <a:pt x="166" y="128"/>
                      <a:pt x="166" y="128"/>
                      <a:pt x="166" y="128"/>
                    </a:cubicBezTo>
                    <a:cubicBezTo>
                      <a:pt x="185" y="131"/>
                      <a:pt x="185" y="131"/>
                      <a:pt x="185" y="131"/>
                    </a:cubicBezTo>
                    <a:cubicBezTo>
                      <a:pt x="191" y="108"/>
                      <a:pt x="191" y="108"/>
                      <a:pt x="191" y="108"/>
                    </a:cubicBezTo>
                    <a:cubicBezTo>
                      <a:pt x="173" y="101"/>
                      <a:pt x="173" y="101"/>
                      <a:pt x="173" y="101"/>
                    </a:cubicBezTo>
                    <a:lnTo>
                      <a:pt x="166" y="99"/>
                    </a:lnTo>
                    <a:close/>
                    <a:moveTo>
                      <a:pt x="118" y="134"/>
                    </a:moveTo>
                    <a:cubicBezTo>
                      <a:pt x="111" y="138"/>
                      <a:pt x="103" y="140"/>
                      <a:pt x="95" y="140"/>
                    </a:cubicBezTo>
                    <a:cubicBezTo>
                      <a:pt x="79" y="140"/>
                      <a:pt x="63" y="131"/>
                      <a:pt x="55" y="117"/>
                    </a:cubicBezTo>
                    <a:cubicBezTo>
                      <a:pt x="42" y="95"/>
                      <a:pt x="49" y="67"/>
                      <a:pt x="71" y="54"/>
                    </a:cubicBezTo>
                    <a:cubicBezTo>
                      <a:pt x="78" y="50"/>
                      <a:pt x="86" y="47"/>
                      <a:pt x="95" y="47"/>
                    </a:cubicBezTo>
                    <a:cubicBezTo>
                      <a:pt x="111" y="47"/>
                      <a:pt x="126" y="56"/>
                      <a:pt x="135" y="70"/>
                    </a:cubicBezTo>
                    <a:cubicBezTo>
                      <a:pt x="141" y="81"/>
                      <a:pt x="143" y="93"/>
                      <a:pt x="140" y="105"/>
                    </a:cubicBezTo>
                    <a:cubicBezTo>
                      <a:pt x="136" y="117"/>
                      <a:pt x="129" y="127"/>
                      <a:pt x="118"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sp>
            <p:nvSpPr>
              <p:cNvPr id="35" name="Freeform 221">
                <a:extLst>
                  <a:ext uri="{FF2B5EF4-FFF2-40B4-BE49-F238E27FC236}">
                    <a16:creationId xmlns:a16="http://schemas.microsoft.com/office/drawing/2014/main" id="{8105859F-B768-461E-B264-8DAE72CD4320}"/>
                  </a:ext>
                </a:extLst>
              </p:cNvPr>
              <p:cNvSpPr>
                <a:spLocks/>
              </p:cNvSpPr>
              <p:nvPr/>
            </p:nvSpPr>
            <p:spPr bwMode="auto">
              <a:xfrm>
                <a:off x="7329488" y="4979987"/>
                <a:ext cx="33338" cy="50800"/>
              </a:xfrm>
              <a:custGeom>
                <a:avLst/>
                <a:gdLst>
                  <a:gd name="T0" fmla="*/ 6 w 19"/>
                  <a:gd name="T1" fmla="*/ 0 h 29"/>
                  <a:gd name="T2" fmla="*/ 6 w 19"/>
                  <a:gd name="T3" fmla="*/ 1 h 29"/>
                  <a:gd name="T4" fmla="*/ 0 w 19"/>
                  <a:gd name="T5" fmla="*/ 4 h 29"/>
                  <a:gd name="T6" fmla="*/ 1 w 19"/>
                  <a:gd name="T7" fmla="*/ 8 h 29"/>
                  <a:gd name="T8" fmla="*/ 3 w 19"/>
                  <a:gd name="T9" fmla="*/ 10 h 29"/>
                  <a:gd name="T10" fmla="*/ 5 w 19"/>
                  <a:gd name="T11" fmla="*/ 22 h 29"/>
                  <a:gd name="T12" fmla="*/ 17 w 19"/>
                  <a:gd name="T13" fmla="*/ 26 h 29"/>
                  <a:gd name="T14" fmla="*/ 14 w 19"/>
                  <a:gd name="T15" fmla="*/ 17 h 29"/>
                  <a:gd name="T16" fmla="*/ 6 w 19"/>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9">
                    <a:moveTo>
                      <a:pt x="6" y="0"/>
                    </a:moveTo>
                    <a:cubicBezTo>
                      <a:pt x="6" y="1"/>
                      <a:pt x="6" y="1"/>
                      <a:pt x="6" y="1"/>
                    </a:cubicBezTo>
                    <a:cubicBezTo>
                      <a:pt x="6" y="1"/>
                      <a:pt x="4" y="1"/>
                      <a:pt x="0" y="4"/>
                    </a:cubicBezTo>
                    <a:cubicBezTo>
                      <a:pt x="0" y="5"/>
                      <a:pt x="1" y="7"/>
                      <a:pt x="1" y="8"/>
                    </a:cubicBezTo>
                    <a:cubicBezTo>
                      <a:pt x="2" y="9"/>
                      <a:pt x="3" y="7"/>
                      <a:pt x="3" y="10"/>
                    </a:cubicBezTo>
                    <a:cubicBezTo>
                      <a:pt x="1" y="16"/>
                      <a:pt x="1" y="15"/>
                      <a:pt x="5" y="22"/>
                    </a:cubicBezTo>
                    <a:cubicBezTo>
                      <a:pt x="7" y="27"/>
                      <a:pt x="16" y="29"/>
                      <a:pt x="17" y="26"/>
                    </a:cubicBezTo>
                    <a:cubicBezTo>
                      <a:pt x="19" y="22"/>
                      <a:pt x="14" y="17"/>
                      <a:pt x="14" y="17"/>
                    </a:cubicBez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sp>
            <p:nvSpPr>
              <p:cNvPr id="36" name="Freeform 222">
                <a:extLst>
                  <a:ext uri="{FF2B5EF4-FFF2-40B4-BE49-F238E27FC236}">
                    <a16:creationId xmlns:a16="http://schemas.microsoft.com/office/drawing/2014/main" id="{B3E827E1-A6E7-426A-B73B-4AB1FEAF0A7D}"/>
                  </a:ext>
                </a:extLst>
              </p:cNvPr>
              <p:cNvSpPr>
                <a:spLocks/>
              </p:cNvSpPr>
              <p:nvPr/>
            </p:nvSpPr>
            <p:spPr bwMode="auto">
              <a:xfrm>
                <a:off x="7599363" y="4760912"/>
                <a:ext cx="57150" cy="47625"/>
              </a:xfrm>
              <a:custGeom>
                <a:avLst/>
                <a:gdLst>
                  <a:gd name="T0" fmla="*/ 1 w 32"/>
                  <a:gd name="T1" fmla="*/ 23 h 28"/>
                  <a:gd name="T2" fmla="*/ 23 w 32"/>
                  <a:gd name="T3" fmla="*/ 18 h 28"/>
                  <a:gd name="T4" fmla="*/ 21 w 32"/>
                  <a:gd name="T5" fmla="*/ 8 h 28"/>
                  <a:gd name="T6" fmla="*/ 21 w 32"/>
                  <a:gd name="T7" fmla="*/ 5 h 28"/>
                  <a:gd name="T8" fmla="*/ 27 w 32"/>
                  <a:gd name="T9" fmla="*/ 1 h 28"/>
                  <a:gd name="T10" fmla="*/ 6 w 32"/>
                  <a:gd name="T11" fmla="*/ 6 h 28"/>
                  <a:gd name="T12" fmla="*/ 3 w 32"/>
                  <a:gd name="T13" fmla="*/ 16 h 28"/>
                  <a:gd name="T14" fmla="*/ 1 w 32"/>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8">
                    <a:moveTo>
                      <a:pt x="1" y="23"/>
                    </a:moveTo>
                    <a:cubicBezTo>
                      <a:pt x="1" y="23"/>
                      <a:pt x="19" y="28"/>
                      <a:pt x="23" y="18"/>
                    </a:cubicBezTo>
                    <a:cubicBezTo>
                      <a:pt x="26" y="12"/>
                      <a:pt x="24" y="10"/>
                      <a:pt x="21" y="8"/>
                    </a:cubicBezTo>
                    <a:cubicBezTo>
                      <a:pt x="18" y="7"/>
                      <a:pt x="19" y="4"/>
                      <a:pt x="21" y="5"/>
                    </a:cubicBezTo>
                    <a:cubicBezTo>
                      <a:pt x="24" y="6"/>
                      <a:pt x="32" y="2"/>
                      <a:pt x="27" y="1"/>
                    </a:cubicBezTo>
                    <a:cubicBezTo>
                      <a:pt x="22" y="0"/>
                      <a:pt x="8" y="2"/>
                      <a:pt x="6" y="6"/>
                    </a:cubicBezTo>
                    <a:cubicBezTo>
                      <a:pt x="6" y="6"/>
                      <a:pt x="5" y="7"/>
                      <a:pt x="3" y="16"/>
                    </a:cubicBezTo>
                    <a:cubicBezTo>
                      <a:pt x="0" y="24"/>
                      <a:pt x="1" y="23"/>
                      <a:pt x="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sp>
            <p:nvSpPr>
              <p:cNvPr id="37" name="Freeform 223">
                <a:extLst>
                  <a:ext uri="{FF2B5EF4-FFF2-40B4-BE49-F238E27FC236}">
                    <a16:creationId xmlns:a16="http://schemas.microsoft.com/office/drawing/2014/main" id="{5004937C-4642-4B8E-88F3-2FA3F572D5AE}"/>
                  </a:ext>
                </a:extLst>
              </p:cNvPr>
              <p:cNvSpPr>
                <a:spLocks/>
              </p:cNvSpPr>
              <p:nvPr/>
            </p:nvSpPr>
            <p:spPr bwMode="auto">
              <a:xfrm>
                <a:off x="7639051" y="4967287"/>
                <a:ext cx="100013" cy="57150"/>
              </a:xfrm>
              <a:custGeom>
                <a:avLst/>
                <a:gdLst>
                  <a:gd name="T0" fmla="*/ 1 w 58"/>
                  <a:gd name="T1" fmla="*/ 25 h 32"/>
                  <a:gd name="T2" fmla="*/ 9 w 58"/>
                  <a:gd name="T3" fmla="*/ 32 h 32"/>
                  <a:gd name="T4" fmla="*/ 14 w 58"/>
                  <a:gd name="T5" fmla="*/ 29 h 32"/>
                  <a:gd name="T6" fmla="*/ 16 w 58"/>
                  <a:gd name="T7" fmla="*/ 26 h 32"/>
                  <a:gd name="T8" fmla="*/ 43 w 58"/>
                  <a:gd name="T9" fmla="*/ 15 h 32"/>
                  <a:gd name="T10" fmla="*/ 22 w 58"/>
                  <a:gd name="T11" fmla="*/ 6 h 32"/>
                  <a:gd name="T12" fmla="*/ 0 w 58"/>
                  <a:gd name="T13" fmla="*/ 25 h 32"/>
                  <a:gd name="T14" fmla="*/ 1 w 58"/>
                  <a:gd name="T15" fmla="*/ 25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2">
                    <a:moveTo>
                      <a:pt x="1" y="25"/>
                    </a:moveTo>
                    <a:cubicBezTo>
                      <a:pt x="1" y="25"/>
                      <a:pt x="2" y="27"/>
                      <a:pt x="9" y="32"/>
                    </a:cubicBezTo>
                    <a:cubicBezTo>
                      <a:pt x="10" y="32"/>
                      <a:pt x="13" y="29"/>
                      <a:pt x="14" y="29"/>
                    </a:cubicBezTo>
                    <a:cubicBezTo>
                      <a:pt x="15" y="28"/>
                      <a:pt x="12" y="26"/>
                      <a:pt x="16" y="26"/>
                    </a:cubicBezTo>
                    <a:cubicBezTo>
                      <a:pt x="25" y="25"/>
                      <a:pt x="34" y="24"/>
                      <a:pt x="43" y="15"/>
                    </a:cubicBezTo>
                    <a:cubicBezTo>
                      <a:pt x="58" y="0"/>
                      <a:pt x="22" y="6"/>
                      <a:pt x="22" y="6"/>
                    </a:cubicBezTo>
                    <a:cubicBezTo>
                      <a:pt x="0" y="25"/>
                      <a:pt x="0" y="25"/>
                      <a:pt x="0" y="25"/>
                    </a:cubicBezTo>
                    <a:lnTo>
                      <a:pt x="1"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sp>
            <p:nvSpPr>
              <p:cNvPr id="38" name="Freeform 224">
                <a:extLst>
                  <a:ext uri="{FF2B5EF4-FFF2-40B4-BE49-F238E27FC236}">
                    <a16:creationId xmlns:a16="http://schemas.microsoft.com/office/drawing/2014/main" id="{6AFC1199-7E23-450F-900D-CB07E6C8CF61}"/>
                  </a:ext>
                </a:extLst>
              </p:cNvPr>
              <p:cNvSpPr>
                <a:spLocks/>
              </p:cNvSpPr>
              <p:nvPr/>
            </p:nvSpPr>
            <p:spPr bwMode="auto">
              <a:xfrm>
                <a:off x="7291388" y="4629150"/>
                <a:ext cx="379413" cy="377825"/>
              </a:xfrm>
              <a:custGeom>
                <a:avLst/>
                <a:gdLst>
                  <a:gd name="T0" fmla="*/ 110 w 218"/>
                  <a:gd name="T1" fmla="*/ 156 h 216"/>
                  <a:gd name="T2" fmla="*/ 143 w 218"/>
                  <a:gd name="T3" fmla="*/ 160 h 216"/>
                  <a:gd name="T4" fmla="*/ 192 w 218"/>
                  <a:gd name="T5" fmla="*/ 216 h 216"/>
                  <a:gd name="T6" fmla="*/ 218 w 218"/>
                  <a:gd name="T7" fmla="*/ 196 h 216"/>
                  <a:gd name="T8" fmla="*/ 172 w 218"/>
                  <a:gd name="T9" fmla="*/ 136 h 216"/>
                  <a:gd name="T10" fmla="*/ 149 w 218"/>
                  <a:gd name="T11" fmla="*/ 125 h 216"/>
                  <a:gd name="T12" fmla="*/ 153 w 218"/>
                  <a:gd name="T13" fmla="*/ 125 h 216"/>
                  <a:gd name="T14" fmla="*/ 149 w 218"/>
                  <a:gd name="T15" fmla="*/ 108 h 216"/>
                  <a:gd name="T16" fmla="*/ 151 w 218"/>
                  <a:gd name="T17" fmla="*/ 74 h 216"/>
                  <a:gd name="T18" fmla="*/ 153 w 218"/>
                  <a:gd name="T19" fmla="*/ 91 h 216"/>
                  <a:gd name="T20" fmla="*/ 172 w 218"/>
                  <a:gd name="T21" fmla="*/ 99 h 216"/>
                  <a:gd name="T22" fmla="*/ 177 w 218"/>
                  <a:gd name="T23" fmla="*/ 75 h 216"/>
                  <a:gd name="T24" fmla="*/ 152 w 218"/>
                  <a:gd name="T25" fmla="*/ 60 h 216"/>
                  <a:gd name="T26" fmla="*/ 153 w 218"/>
                  <a:gd name="T27" fmla="*/ 68 h 216"/>
                  <a:gd name="T28" fmla="*/ 128 w 218"/>
                  <a:gd name="T29" fmla="*/ 3 h 216"/>
                  <a:gd name="T30" fmla="*/ 125 w 218"/>
                  <a:gd name="T31" fmla="*/ 5 h 216"/>
                  <a:gd name="T32" fmla="*/ 126 w 218"/>
                  <a:gd name="T33" fmla="*/ 71 h 216"/>
                  <a:gd name="T34" fmla="*/ 118 w 218"/>
                  <a:gd name="T35" fmla="*/ 16 h 216"/>
                  <a:gd name="T36" fmla="*/ 120 w 218"/>
                  <a:gd name="T37" fmla="*/ 12 h 216"/>
                  <a:gd name="T38" fmla="*/ 117 w 218"/>
                  <a:gd name="T39" fmla="*/ 7 h 216"/>
                  <a:gd name="T40" fmla="*/ 111 w 218"/>
                  <a:gd name="T41" fmla="*/ 7 h 216"/>
                  <a:gd name="T42" fmla="*/ 108 w 218"/>
                  <a:gd name="T43" fmla="*/ 12 h 216"/>
                  <a:gd name="T44" fmla="*/ 109 w 218"/>
                  <a:gd name="T45" fmla="*/ 16 h 216"/>
                  <a:gd name="T46" fmla="*/ 110 w 218"/>
                  <a:gd name="T47" fmla="*/ 53 h 216"/>
                  <a:gd name="T48" fmla="*/ 113 w 218"/>
                  <a:gd name="T49" fmla="*/ 74 h 216"/>
                  <a:gd name="T50" fmla="*/ 91 w 218"/>
                  <a:gd name="T51" fmla="*/ 4 h 216"/>
                  <a:gd name="T52" fmla="*/ 78 w 218"/>
                  <a:gd name="T53" fmla="*/ 3 h 216"/>
                  <a:gd name="T54" fmla="*/ 18 w 218"/>
                  <a:gd name="T55" fmla="*/ 45 h 216"/>
                  <a:gd name="T56" fmla="*/ 1 w 218"/>
                  <a:gd name="T57" fmla="*/ 70 h 216"/>
                  <a:gd name="T58" fmla="*/ 2 w 218"/>
                  <a:gd name="T59" fmla="*/ 107 h 216"/>
                  <a:gd name="T60" fmla="*/ 28 w 218"/>
                  <a:gd name="T61" fmla="*/ 104 h 216"/>
                  <a:gd name="T62" fmla="*/ 28 w 218"/>
                  <a:gd name="T63" fmla="*/ 74 h 216"/>
                  <a:gd name="T64" fmla="*/ 52 w 218"/>
                  <a:gd name="T65" fmla="*/ 57 h 216"/>
                  <a:gd name="T66" fmla="*/ 53 w 218"/>
                  <a:gd name="T67" fmla="*/ 92 h 216"/>
                  <a:gd name="T68" fmla="*/ 57 w 218"/>
                  <a:gd name="T69" fmla="*/ 136 h 216"/>
                  <a:gd name="T70" fmla="*/ 65 w 218"/>
                  <a:gd name="T71" fmla="*/ 137 h 216"/>
                  <a:gd name="T72" fmla="*/ 65 w 218"/>
                  <a:gd name="T73" fmla="*/ 193 h 216"/>
                  <a:gd name="T74" fmla="*/ 31 w 218"/>
                  <a:gd name="T75" fmla="*/ 199 h 216"/>
                  <a:gd name="T76" fmla="*/ 39 w 218"/>
                  <a:gd name="T77" fmla="*/ 213 h 216"/>
                  <a:gd name="T78" fmla="*/ 97 w 218"/>
                  <a:gd name="T79" fmla="*/ 207 h 216"/>
                  <a:gd name="T80" fmla="*/ 110 w 218"/>
                  <a:gd name="T81" fmla="*/ 15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6">
                    <a:moveTo>
                      <a:pt x="110" y="156"/>
                    </a:moveTo>
                    <a:cubicBezTo>
                      <a:pt x="143" y="160"/>
                      <a:pt x="143" y="160"/>
                      <a:pt x="143" y="160"/>
                    </a:cubicBezTo>
                    <a:cubicBezTo>
                      <a:pt x="192" y="216"/>
                      <a:pt x="192" y="216"/>
                      <a:pt x="192" y="216"/>
                    </a:cubicBezTo>
                    <a:cubicBezTo>
                      <a:pt x="218" y="196"/>
                      <a:pt x="218" y="196"/>
                      <a:pt x="218" y="196"/>
                    </a:cubicBezTo>
                    <a:cubicBezTo>
                      <a:pt x="172" y="136"/>
                      <a:pt x="172" y="136"/>
                      <a:pt x="172" y="136"/>
                    </a:cubicBezTo>
                    <a:cubicBezTo>
                      <a:pt x="172" y="136"/>
                      <a:pt x="155" y="128"/>
                      <a:pt x="149" y="125"/>
                    </a:cubicBezTo>
                    <a:cubicBezTo>
                      <a:pt x="153" y="125"/>
                      <a:pt x="153" y="125"/>
                      <a:pt x="153" y="125"/>
                    </a:cubicBezTo>
                    <a:cubicBezTo>
                      <a:pt x="148" y="116"/>
                      <a:pt x="148" y="112"/>
                      <a:pt x="149" y="108"/>
                    </a:cubicBezTo>
                    <a:cubicBezTo>
                      <a:pt x="151" y="74"/>
                      <a:pt x="151" y="74"/>
                      <a:pt x="151" y="74"/>
                    </a:cubicBezTo>
                    <a:cubicBezTo>
                      <a:pt x="152" y="80"/>
                      <a:pt x="153" y="91"/>
                      <a:pt x="153" y="91"/>
                    </a:cubicBezTo>
                    <a:cubicBezTo>
                      <a:pt x="172" y="99"/>
                      <a:pt x="172" y="99"/>
                      <a:pt x="172" y="99"/>
                    </a:cubicBezTo>
                    <a:cubicBezTo>
                      <a:pt x="177" y="75"/>
                      <a:pt x="177" y="75"/>
                      <a:pt x="177" y="75"/>
                    </a:cubicBezTo>
                    <a:cubicBezTo>
                      <a:pt x="152" y="60"/>
                      <a:pt x="152" y="60"/>
                      <a:pt x="152" y="60"/>
                    </a:cubicBezTo>
                    <a:cubicBezTo>
                      <a:pt x="153" y="68"/>
                      <a:pt x="153" y="68"/>
                      <a:pt x="153" y="68"/>
                    </a:cubicBezTo>
                    <a:cubicBezTo>
                      <a:pt x="151" y="41"/>
                      <a:pt x="145" y="0"/>
                      <a:pt x="128" y="3"/>
                    </a:cubicBezTo>
                    <a:cubicBezTo>
                      <a:pt x="128" y="3"/>
                      <a:pt x="127" y="4"/>
                      <a:pt x="125" y="5"/>
                    </a:cubicBezTo>
                    <a:cubicBezTo>
                      <a:pt x="126" y="71"/>
                      <a:pt x="126" y="71"/>
                      <a:pt x="126" y="71"/>
                    </a:cubicBezTo>
                    <a:cubicBezTo>
                      <a:pt x="118" y="16"/>
                      <a:pt x="118" y="16"/>
                      <a:pt x="118" y="16"/>
                    </a:cubicBezTo>
                    <a:cubicBezTo>
                      <a:pt x="120" y="12"/>
                      <a:pt x="120" y="12"/>
                      <a:pt x="120" y="12"/>
                    </a:cubicBezTo>
                    <a:cubicBezTo>
                      <a:pt x="117" y="7"/>
                      <a:pt x="117" y="7"/>
                      <a:pt x="117" y="7"/>
                    </a:cubicBezTo>
                    <a:cubicBezTo>
                      <a:pt x="111" y="7"/>
                      <a:pt x="111" y="7"/>
                      <a:pt x="111" y="7"/>
                    </a:cubicBezTo>
                    <a:cubicBezTo>
                      <a:pt x="108" y="12"/>
                      <a:pt x="108" y="12"/>
                      <a:pt x="108" y="12"/>
                    </a:cubicBezTo>
                    <a:cubicBezTo>
                      <a:pt x="109" y="16"/>
                      <a:pt x="109" y="16"/>
                      <a:pt x="109" y="16"/>
                    </a:cubicBezTo>
                    <a:cubicBezTo>
                      <a:pt x="110" y="53"/>
                      <a:pt x="110" y="53"/>
                      <a:pt x="110" y="53"/>
                    </a:cubicBezTo>
                    <a:cubicBezTo>
                      <a:pt x="113" y="74"/>
                      <a:pt x="113" y="74"/>
                      <a:pt x="113" y="74"/>
                    </a:cubicBezTo>
                    <a:cubicBezTo>
                      <a:pt x="91" y="4"/>
                      <a:pt x="91" y="4"/>
                      <a:pt x="91" y="4"/>
                    </a:cubicBezTo>
                    <a:cubicBezTo>
                      <a:pt x="90" y="4"/>
                      <a:pt x="79" y="3"/>
                      <a:pt x="78" y="3"/>
                    </a:cubicBezTo>
                    <a:cubicBezTo>
                      <a:pt x="45" y="10"/>
                      <a:pt x="47" y="15"/>
                      <a:pt x="18" y="45"/>
                    </a:cubicBezTo>
                    <a:cubicBezTo>
                      <a:pt x="8" y="56"/>
                      <a:pt x="6" y="57"/>
                      <a:pt x="1" y="70"/>
                    </a:cubicBezTo>
                    <a:cubicBezTo>
                      <a:pt x="0" y="88"/>
                      <a:pt x="0" y="101"/>
                      <a:pt x="2" y="107"/>
                    </a:cubicBezTo>
                    <a:cubicBezTo>
                      <a:pt x="11" y="101"/>
                      <a:pt x="16" y="103"/>
                      <a:pt x="28" y="104"/>
                    </a:cubicBezTo>
                    <a:cubicBezTo>
                      <a:pt x="29" y="100"/>
                      <a:pt x="24" y="85"/>
                      <a:pt x="28" y="74"/>
                    </a:cubicBezTo>
                    <a:cubicBezTo>
                      <a:pt x="36" y="67"/>
                      <a:pt x="52" y="57"/>
                      <a:pt x="52" y="57"/>
                    </a:cubicBezTo>
                    <a:cubicBezTo>
                      <a:pt x="53" y="92"/>
                      <a:pt x="53" y="92"/>
                      <a:pt x="53" y="92"/>
                    </a:cubicBezTo>
                    <a:cubicBezTo>
                      <a:pt x="55" y="118"/>
                      <a:pt x="53" y="120"/>
                      <a:pt x="57" y="136"/>
                    </a:cubicBezTo>
                    <a:cubicBezTo>
                      <a:pt x="65" y="137"/>
                      <a:pt x="65" y="137"/>
                      <a:pt x="65" y="137"/>
                    </a:cubicBezTo>
                    <a:cubicBezTo>
                      <a:pt x="65" y="193"/>
                      <a:pt x="65" y="193"/>
                      <a:pt x="65" y="193"/>
                    </a:cubicBezTo>
                    <a:cubicBezTo>
                      <a:pt x="31" y="199"/>
                      <a:pt x="31" y="199"/>
                      <a:pt x="31" y="199"/>
                    </a:cubicBezTo>
                    <a:cubicBezTo>
                      <a:pt x="39" y="213"/>
                      <a:pt x="39" y="213"/>
                      <a:pt x="39" y="213"/>
                    </a:cubicBezTo>
                    <a:cubicBezTo>
                      <a:pt x="97" y="207"/>
                      <a:pt x="97" y="207"/>
                      <a:pt x="97" y="207"/>
                    </a:cubicBezTo>
                    <a:cubicBezTo>
                      <a:pt x="97" y="207"/>
                      <a:pt x="111" y="161"/>
                      <a:pt x="110" y="1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sp>
            <p:nvSpPr>
              <p:cNvPr id="39" name="Freeform 225">
                <a:extLst>
                  <a:ext uri="{FF2B5EF4-FFF2-40B4-BE49-F238E27FC236}">
                    <a16:creationId xmlns:a16="http://schemas.microsoft.com/office/drawing/2014/main" id="{618D72FB-BC24-41EA-AFF4-D0478BB286C5}"/>
                  </a:ext>
                </a:extLst>
              </p:cNvPr>
              <p:cNvSpPr>
                <a:spLocks noEditPoints="1"/>
              </p:cNvSpPr>
              <p:nvPr/>
            </p:nvSpPr>
            <p:spPr bwMode="auto">
              <a:xfrm>
                <a:off x="7399338" y="4462462"/>
                <a:ext cx="134938" cy="174625"/>
              </a:xfrm>
              <a:custGeom>
                <a:avLst/>
                <a:gdLst>
                  <a:gd name="T0" fmla="*/ 7 w 77"/>
                  <a:gd name="T1" fmla="*/ 59 h 100"/>
                  <a:gd name="T2" fmla="*/ 9 w 77"/>
                  <a:gd name="T3" fmla="*/ 70 h 100"/>
                  <a:gd name="T4" fmla="*/ 11 w 77"/>
                  <a:gd name="T5" fmla="*/ 67 h 100"/>
                  <a:gd name="T6" fmla="*/ 42 w 77"/>
                  <a:gd name="T7" fmla="*/ 100 h 100"/>
                  <a:gd name="T8" fmla="*/ 71 w 77"/>
                  <a:gd name="T9" fmla="*/ 66 h 100"/>
                  <a:gd name="T10" fmla="*/ 73 w 77"/>
                  <a:gd name="T11" fmla="*/ 47 h 100"/>
                  <a:gd name="T12" fmla="*/ 72 w 77"/>
                  <a:gd name="T13" fmla="*/ 47 h 100"/>
                  <a:gd name="T14" fmla="*/ 72 w 77"/>
                  <a:gd name="T15" fmla="*/ 38 h 100"/>
                  <a:gd name="T16" fmla="*/ 47 w 77"/>
                  <a:gd name="T17" fmla="*/ 31 h 100"/>
                  <a:gd name="T18" fmla="*/ 59 w 77"/>
                  <a:gd name="T19" fmla="*/ 34 h 100"/>
                  <a:gd name="T20" fmla="*/ 75 w 77"/>
                  <a:gd name="T21" fmla="*/ 25 h 100"/>
                  <a:gd name="T22" fmla="*/ 13 w 77"/>
                  <a:gd name="T23" fmla="*/ 18 h 100"/>
                  <a:gd name="T24" fmla="*/ 9 w 77"/>
                  <a:gd name="T25" fmla="*/ 48 h 100"/>
                  <a:gd name="T26" fmla="*/ 7 w 77"/>
                  <a:gd name="T27" fmla="*/ 59 h 100"/>
                  <a:gd name="T28" fmla="*/ 15 w 77"/>
                  <a:gd name="T29" fmla="*/ 26 h 100"/>
                  <a:gd name="T30" fmla="*/ 13 w 77"/>
                  <a:gd name="T31" fmla="*/ 28 h 100"/>
                  <a:gd name="T32" fmla="*/ 15 w 77"/>
                  <a:gd name="T33" fmla="*/ 26 h 100"/>
                  <a:gd name="T34" fmla="*/ 10 w 77"/>
                  <a:gd name="T35" fmla="*/ 41 h 100"/>
                  <a:gd name="T36" fmla="*/ 10 w 77"/>
                  <a:gd name="T37" fmla="*/ 42 h 100"/>
                  <a:gd name="T38" fmla="*/ 10 w 77"/>
                  <a:gd name="T39" fmla="*/ 45 h 100"/>
                  <a:gd name="T40" fmla="*/ 10 w 77"/>
                  <a:gd name="T41" fmla="*/ 41 h 100"/>
                  <a:gd name="T42" fmla="*/ 10 w 77"/>
                  <a:gd name="T43" fmla="*/ 45 h 100"/>
                  <a:gd name="T44" fmla="*/ 10 w 77"/>
                  <a:gd name="T45" fmla="*/ 48 h 100"/>
                  <a:gd name="T46" fmla="*/ 10 w 77"/>
                  <a:gd name="T47" fmla="*/ 48 h 100"/>
                  <a:gd name="T48" fmla="*/ 10 w 77"/>
                  <a:gd name="T49" fmla="*/ 4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100">
                    <a:moveTo>
                      <a:pt x="7" y="59"/>
                    </a:moveTo>
                    <a:cubicBezTo>
                      <a:pt x="7" y="65"/>
                      <a:pt x="8" y="70"/>
                      <a:pt x="9" y="70"/>
                    </a:cubicBezTo>
                    <a:cubicBezTo>
                      <a:pt x="10" y="70"/>
                      <a:pt x="11" y="69"/>
                      <a:pt x="11" y="67"/>
                    </a:cubicBezTo>
                    <a:cubicBezTo>
                      <a:pt x="16" y="86"/>
                      <a:pt x="32" y="100"/>
                      <a:pt x="42" y="100"/>
                    </a:cubicBezTo>
                    <a:cubicBezTo>
                      <a:pt x="53" y="100"/>
                      <a:pt x="69" y="87"/>
                      <a:pt x="71" y="66"/>
                    </a:cubicBezTo>
                    <a:cubicBezTo>
                      <a:pt x="72" y="68"/>
                      <a:pt x="75" y="47"/>
                      <a:pt x="73" y="47"/>
                    </a:cubicBezTo>
                    <a:cubicBezTo>
                      <a:pt x="73" y="47"/>
                      <a:pt x="73" y="47"/>
                      <a:pt x="72" y="47"/>
                    </a:cubicBezTo>
                    <a:cubicBezTo>
                      <a:pt x="73" y="45"/>
                      <a:pt x="73" y="42"/>
                      <a:pt x="72" y="38"/>
                    </a:cubicBezTo>
                    <a:cubicBezTo>
                      <a:pt x="67" y="42"/>
                      <a:pt x="57" y="37"/>
                      <a:pt x="47" y="31"/>
                    </a:cubicBezTo>
                    <a:cubicBezTo>
                      <a:pt x="48" y="32"/>
                      <a:pt x="58" y="33"/>
                      <a:pt x="59" y="34"/>
                    </a:cubicBezTo>
                    <a:cubicBezTo>
                      <a:pt x="77" y="43"/>
                      <a:pt x="75" y="25"/>
                      <a:pt x="75" y="25"/>
                    </a:cubicBezTo>
                    <a:cubicBezTo>
                      <a:pt x="75" y="25"/>
                      <a:pt x="48" y="0"/>
                      <a:pt x="13" y="18"/>
                    </a:cubicBezTo>
                    <a:cubicBezTo>
                      <a:pt x="10" y="19"/>
                      <a:pt x="0" y="39"/>
                      <a:pt x="9" y="48"/>
                    </a:cubicBezTo>
                    <a:cubicBezTo>
                      <a:pt x="8" y="48"/>
                      <a:pt x="7" y="53"/>
                      <a:pt x="7" y="59"/>
                    </a:cubicBezTo>
                    <a:close/>
                    <a:moveTo>
                      <a:pt x="15" y="26"/>
                    </a:moveTo>
                    <a:cubicBezTo>
                      <a:pt x="14" y="27"/>
                      <a:pt x="14" y="27"/>
                      <a:pt x="13" y="28"/>
                    </a:cubicBezTo>
                    <a:cubicBezTo>
                      <a:pt x="14" y="27"/>
                      <a:pt x="14" y="26"/>
                      <a:pt x="15" y="26"/>
                    </a:cubicBezTo>
                    <a:close/>
                    <a:moveTo>
                      <a:pt x="10" y="41"/>
                    </a:moveTo>
                    <a:cubicBezTo>
                      <a:pt x="10" y="41"/>
                      <a:pt x="10" y="42"/>
                      <a:pt x="10" y="42"/>
                    </a:cubicBezTo>
                    <a:cubicBezTo>
                      <a:pt x="10" y="43"/>
                      <a:pt x="10" y="44"/>
                      <a:pt x="10" y="45"/>
                    </a:cubicBezTo>
                    <a:cubicBezTo>
                      <a:pt x="10" y="44"/>
                      <a:pt x="10" y="42"/>
                      <a:pt x="10" y="41"/>
                    </a:cubicBezTo>
                    <a:close/>
                    <a:moveTo>
                      <a:pt x="10" y="45"/>
                    </a:moveTo>
                    <a:cubicBezTo>
                      <a:pt x="10" y="46"/>
                      <a:pt x="10" y="47"/>
                      <a:pt x="10" y="48"/>
                    </a:cubicBezTo>
                    <a:cubicBezTo>
                      <a:pt x="10" y="48"/>
                      <a:pt x="10" y="48"/>
                      <a:pt x="10" y="48"/>
                    </a:cubicBezTo>
                    <a:cubicBezTo>
                      <a:pt x="10" y="47"/>
                      <a:pt x="10" y="46"/>
                      <a:pt x="10" y="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sp>
            <p:nvSpPr>
              <p:cNvPr id="40" name="Freeform 226">
                <a:extLst>
                  <a:ext uri="{FF2B5EF4-FFF2-40B4-BE49-F238E27FC236}">
                    <a16:creationId xmlns:a16="http://schemas.microsoft.com/office/drawing/2014/main" id="{A8186731-55D9-4A7D-9F83-4F3426D625F9}"/>
                  </a:ext>
                </a:extLst>
              </p:cNvPr>
              <p:cNvSpPr>
                <a:spLocks/>
              </p:cNvSpPr>
              <p:nvPr/>
            </p:nvSpPr>
            <p:spPr bwMode="auto">
              <a:xfrm>
                <a:off x="7299326" y="4819650"/>
                <a:ext cx="47625" cy="38100"/>
              </a:xfrm>
              <a:custGeom>
                <a:avLst/>
                <a:gdLst>
                  <a:gd name="T0" fmla="*/ 12 w 27"/>
                  <a:gd name="T1" fmla="*/ 19 h 22"/>
                  <a:gd name="T2" fmla="*/ 19 w 27"/>
                  <a:gd name="T3" fmla="*/ 14 h 22"/>
                  <a:gd name="T4" fmla="*/ 21 w 27"/>
                  <a:gd name="T5" fmla="*/ 13 h 22"/>
                  <a:gd name="T6" fmla="*/ 26 w 27"/>
                  <a:gd name="T7" fmla="*/ 17 h 22"/>
                  <a:gd name="T8" fmla="*/ 16 w 27"/>
                  <a:gd name="T9" fmla="*/ 1 h 22"/>
                  <a:gd name="T10" fmla="*/ 7 w 27"/>
                  <a:gd name="T11" fmla="*/ 1 h 22"/>
                  <a:gd name="T12" fmla="*/ 1 w 27"/>
                  <a:gd name="T13" fmla="*/ 3 h 22"/>
                  <a:gd name="T14" fmla="*/ 12 w 27"/>
                  <a:gd name="T15" fmla="*/ 1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2">
                    <a:moveTo>
                      <a:pt x="12" y="19"/>
                    </a:moveTo>
                    <a:cubicBezTo>
                      <a:pt x="17" y="19"/>
                      <a:pt x="19" y="17"/>
                      <a:pt x="19" y="14"/>
                    </a:cubicBezTo>
                    <a:cubicBezTo>
                      <a:pt x="19" y="11"/>
                      <a:pt x="21" y="11"/>
                      <a:pt x="21" y="13"/>
                    </a:cubicBezTo>
                    <a:cubicBezTo>
                      <a:pt x="21" y="16"/>
                      <a:pt x="27" y="22"/>
                      <a:pt x="26" y="17"/>
                    </a:cubicBezTo>
                    <a:cubicBezTo>
                      <a:pt x="26" y="12"/>
                      <a:pt x="20" y="1"/>
                      <a:pt x="16" y="1"/>
                    </a:cubicBezTo>
                    <a:cubicBezTo>
                      <a:pt x="16" y="1"/>
                      <a:pt x="15" y="0"/>
                      <a:pt x="7" y="1"/>
                    </a:cubicBezTo>
                    <a:cubicBezTo>
                      <a:pt x="0" y="2"/>
                      <a:pt x="1" y="3"/>
                      <a:pt x="1" y="3"/>
                    </a:cubicBezTo>
                    <a:cubicBezTo>
                      <a:pt x="1" y="3"/>
                      <a:pt x="3" y="19"/>
                      <a:pt x="12"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sp>
            <p:nvSpPr>
              <p:cNvPr id="41" name="Freeform 227">
                <a:extLst>
                  <a:ext uri="{FF2B5EF4-FFF2-40B4-BE49-F238E27FC236}">
                    <a16:creationId xmlns:a16="http://schemas.microsoft.com/office/drawing/2014/main" id="{A2778CB8-D782-4094-8295-5F9E20868362}"/>
                  </a:ext>
                </a:extLst>
              </p:cNvPr>
              <p:cNvSpPr>
                <a:spLocks/>
              </p:cNvSpPr>
              <p:nvPr/>
            </p:nvSpPr>
            <p:spPr bwMode="auto">
              <a:xfrm>
                <a:off x="7265988" y="4862512"/>
                <a:ext cx="101600" cy="22225"/>
              </a:xfrm>
              <a:custGeom>
                <a:avLst/>
                <a:gdLst>
                  <a:gd name="T0" fmla="*/ 59 w 59"/>
                  <a:gd name="T1" fmla="*/ 6 h 12"/>
                  <a:gd name="T2" fmla="*/ 53 w 59"/>
                  <a:gd name="T3" fmla="*/ 0 h 12"/>
                  <a:gd name="T4" fmla="*/ 6 w 59"/>
                  <a:gd name="T5" fmla="*/ 0 h 12"/>
                  <a:gd name="T6" fmla="*/ 0 w 59"/>
                  <a:gd name="T7" fmla="*/ 6 h 12"/>
                  <a:gd name="T8" fmla="*/ 0 w 59"/>
                  <a:gd name="T9" fmla="*/ 12 h 12"/>
                  <a:gd name="T10" fmla="*/ 59 w 59"/>
                  <a:gd name="T11" fmla="*/ 12 h 12"/>
                  <a:gd name="T12" fmla="*/ 59 w 59"/>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59" h="12">
                    <a:moveTo>
                      <a:pt x="59" y="6"/>
                    </a:moveTo>
                    <a:cubicBezTo>
                      <a:pt x="59" y="2"/>
                      <a:pt x="56" y="0"/>
                      <a:pt x="53" y="0"/>
                    </a:cubicBezTo>
                    <a:cubicBezTo>
                      <a:pt x="6" y="0"/>
                      <a:pt x="6" y="0"/>
                      <a:pt x="6" y="0"/>
                    </a:cubicBezTo>
                    <a:cubicBezTo>
                      <a:pt x="2" y="0"/>
                      <a:pt x="0" y="2"/>
                      <a:pt x="0" y="6"/>
                    </a:cubicBezTo>
                    <a:cubicBezTo>
                      <a:pt x="0" y="12"/>
                      <a:pt x="0" y="12"/>
                      <a:pt x="0" y="12"/>
                    </a:cubicBezTo>
                    <a:cubicBezTo>
                      <a:pt x="59" y="12"/>
                      <a:pt x="59" y="12"/>
                      <a:pt x="59" y="12"/>
                    </a:cubicBezTo>
                    <a:lnTo>
                      <a:pt x="59"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sp>
            <p:nvSpPr>
              <p:cNvPr id="42" name="Freeform 228">
                <a:extLst>
                  <a:ext uri="{FF2B5EF4-FFF2-40B4-BE49-F238E27FC236}">
                    <a16:creationId xmlns:a16="http://schemas.microsoft.com/office/drawing/2014/main" id="{A6C47711-EEDA-4297-9728-2168C30C45C1}"/>
                  </a:ext>
                </a:extLst>
              </p:cNvPr>
              <p:cNvSpPr>
                <a:spLocks/>
              </p:cNvSpPr>
              <p:nvPr/>
            </p:nvSpPr>
            <p:spPr bwMode="auto">
              <a:xfrm>
                <a:off x="7265988" y="4889500"/>
                <a:ext cx="101600" cy="57150"/>
              </a:xfrm>
              <a:custGeom>
                <a:avLst/>
                <a:gdLst>
                  <a:gd name="T0" fmla="*/ 59 w 59"/>
                  <a:gd name="T1" fmla="*/ 28 h 33"/>
                  <a:gd name="T2" fmla="*/ 59 w 59"/>
                  <a:gd name="T3" fmla="*/ 0 h 33"/>
                  <a:gd name="T4" fmla="*/ 33 w 59"/>
                  <a:gd name="T5" fmla="*/ 0 h 33"/>
                  <a:gd name="T6" fmla="*/ 33 w 59"/>
                  <a:gd name="T7" fmla="*/ 6 h 33"/>
                  <a:gd name="T8" fmla="*/ 30 w 59"/>
                  <a:gd name="T9" fmla="*/ 7 h 33"/>
                  <a:gd name="T10" fmla="*/ 27 w 59"/>
                  <a:gd name="T11" fmla="*/ 6 h 33"/>
                  <a:gd name="T12" fmla="*/ 27 w 59"/>
                  <a:gd name="T13" fmla="*/ 0 h 33"/>
                  <a:gd name="T14" fmla="*/ 0 w 59"/>
                  <a:gd name="T15" fmla="*/ 0 h 33"/>
                  <a:gd name="T16" fmla="*/ 0 w 59"/>
                  <a:gd name="T17" fmla="*/ 28 h 33"/>
                  <a:gd name="T18" fmla="*/ 6 w 59"/>
                  <a:gd name="T19" fmla="*/ 33 h 33"/>
                  <a:gd name="T20" fmla="*/ 53 w 59"/>
                  <a:gd name="T21" fmla="*/ 33 h 33"/>
                  <a:gd name="T22" fmla="*/ 59 w 59"/>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33">
                    <a:moveTo>
                      <a:pt x="59" y="28"/>
                    </a:moveTo>
                    <a:cubicBezTo>
                      <a:pt x="59" y="0"/>
                      <a:pt x="59" y="0"/>
                      <a:pt x="59" y="0"/>
                    </a:cubicBezTo>
                    <a:cubicBezTo>
                      <a:pt x="33" y="0"/>
                      <a:pt x="33" y="0"/>
                      <a:pt x="33" y="0"/>
                    </a:cubicBezTo>
                    <a:cubicBezTo>
                      <a:pt x="33" y="6"/>
                      <a:pt x="33" y="6"/>
                      <a:pt x="33" y="6"/>
                    </a:cubicBezTo>
                    <a:cubicBezTo>
                      <a:pt x="33" y="6"/>
                      <a:pt x="33" y="7"/>
                      <a:pt x="30" y="7"/>
                    </a:cubicBezTo>
                    <a:cubicBezTo>
                      <a:pt x="27" y="7"/>
                      <a:pt x="27" y="6"/>
                      <a:pt x="27" y="6"/>
                    </a:cubicBezTo>
                    <a:cubicBezTo>
                      <a:pt x="27" y="0"/>
                      <a:pt x="27" y="0"/>
                      <a:pt x="27" y="0"/>
                    </a:cubicBezTo>
                    <a:cubicBezTo>
                      <a:pt x="0" y="0"/>
                      <a:pt x="0" y="0"/>
                      <a:pt x="0" y="0"/>
                    </a:cubicBezTo>
                    <a:cubicBezTo>
                      <a:pt x="0" y="28"/>
                      <a:pt x="0" y="28"/>
                      <a:pt x="0" y="28"/>
                    </a:cubicBezTo>
                    <a:cubicBezTo>
                      <a:pt x="0" y="31"/>
                      <a:pt x="2" y="33"/>
                      <a:pt x="6" y="33"/>
                    </a:cubicBezTo>
                    <a:cubicBezTo>
                      <a:pt x="53" y="33"/>
                      <a:pt x="53" y="33"/>
                      <a:pt x="53" y="33"/>
                    </a:cubicBezTo>
                    <a:cubicBezTo>
                      <a:pt x="56" y="33"/>
                      <a:pt x="59" y="31"/>
                      <a:pt x="59"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24953"/>
                  </a:solidFill>
                  <a:cs typeface="+mn-ea"/>
                  <a:sym typeface="+mn-lt"/>
                </a:endParaRPr>
              </a:p>
            </p:txBody>
          </p:sp>
        </p:grpSp>
        <p:sp>
          <p:nvSpPr>
            <p:cNvPr id="20" name="KSO_GT3">
              <a:extLst>
                <a:ext uri="{FF2B5EF4-FFF2-40B4-BE49-F238E27FC236}">
                  <a16:creationId xmlns:a16="http://schemas.microsoft.com/office/drawing/2014/main" id="{EC224D64-709E-45AE-BF9D-BA1AF760B037}"/>
                </a:ext>
              </a:extLst>
            </p:cNvPr>
            <p:cNvSpPr>
              <a:spLocks noChangeArrowheads="1"/>
            </p:cNvSpPr>
            <p:nvPr/>
          </p:nvSpPr>
          <p:spPr bwMode="auto">
            <a:xfrm rot="2400000">
              <a:off x="8037511" y="1173521"/>
              <a:ext cx="1476375" cy="2455863"/>
            </a:xfrm>
            <a:custGeom>
              <a:avLst/>
              <a:gdLst>
                <a:gd name="T0" fmla="*/ 0 w 2163650"/>
                <a:gd name="T1" fmla="*/ 0 h 4105755"/>
                <a:gd name="T2" fmla="*/ 2163650 w 2163650"/>
                <a:gd name="T3" fmla="*/ 4105755 h 4105755"/>
              </a:gdLst>
              <a:ahLst/>
              <a:cxnLst/>
              <a:rect l="T0" t="T1" r="T2" b="T3"/>
              <a:pathLst>
                <a:path w="2163650" h="4105755">
                  <a:moveTo>
                    <a:pt x="502854" y="0"/>
                  </a:moveTo>
                  <a:lnTo>
                    <a:pt x="1660796" y="1379981"/>
                  </a:lnTo>
                  <a:lnTo>
                    <a:pt x="1660796" y="3071487"/>
                  </a:lnTo>
                  <a:lnTo>
                    <a:pt x="2163650" y="3071487"/>
                  </a:lnTo>
                  <a:lnTo>
                    <a:pt x="1081825" y="4105755"/>
                  </a:lnTo>
                  <a:lnTo>
                    <a:pt x="0" y="3071487"/>
                  </a:lnTo>
                  <a:lnTo>
                    <a:pt x="502854" y="3071487"/>
                  </a:lnTo>
                  <a:close/>
                </a:path>
              </a:pathLst>
            </a:custGeom>
            <a:solidFill>
              <a:srgbClr val="FFBB7B"/>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r>
                <a:rPr lang="zh-CN" altLang="en-US" sz="2000" b="1" dirty="0">
                  <a:solidFill>
                    <a:schemeClr val="bg1"/>
                  </a:solidFill>
                  <a:latin typeface="+mn-lt"/>
                  <a:ea typeface="+mn-ea"/>
                  <a:cs typeface="+mn-ea"/>
                  <a:sym typeface="+mn-lt"/>
                </a:rPr>
                <a:t>实时</a:t>
              </a:r>
            </a:p>
          </p:txBody>
        </p:sp>
        <p:sp>
          <p:nvSpPr>
            <p:cNvPr id="21" name="KSO_GT2">
              <a:extLst>
                <a:ext uri="{FF2B5EF4-FFF2-40B4-BE49-F238E27FC236}">
                  <a16:creationId xmlns:a16="http://schemas.microsoft.com/office/drawing/2014/main" id="{79F92A09-F8A0-42DD-B7B5-2792335552D7}"/>
                </a:ext>
              </a:extLst>
            </p:cNvPr>
            <p:cNvSpPr>
              <a:spLocks noChangeArrowheads="1"/>
            </p:cNvSpPr>
            <p:nvPr/>
          </p:nvSpPr>
          <p:spPr bwMode="auto">
            <a:xfrm rot="2400000">
              <a:off x="5619749" y="1170346"/>
              <a:ext cx="1476375" cy="2454275"/>
            </a:xfrm>
            <a:custGeom>
              <a:avLst/>
              <a:gdLst>
                <a:gd name="T0" fmla="*/ 0 w 2163650"/>
                <a:gd name="T1" fmla="*/ 0 h 4105755"/>
                <a:gd name="T2" fmla="*/ 2163650 w 2163650"/>
                <a:gd name="T3" fmla="*/ 4105755 h 4105755"/>
              </a:gdLst>
              <a:ahLst/>
              <a:cxnLst/>
              <a:rect l="T0" t="T1" r="T2" b="T3"/>
              <a:pathLst>
                <a:path w="2163650" h="4105755">
                  <a:moveTo>
                    <a:pt x="502854" y="0"/>
                  </a:moveTo>
                  <a:lnTo>
                    <a:pt x="1660796" y="1379981"/>
                  </a:lnTo>
                  <a:lnTo>
                    <a:pt x="1660796" y="3071487"/>
                  </a:lnTo>
                  <a:lnTo>
                    <a:pt x="2163650" y="3071487"/>
                  </a:lnTo>
                  <a:lnTo>
                    <a:pt x="1081825" y="4105755"/>
                  </a:lnTo>
                  <a:lnTo>
                    <a:pt x="0" y="3071487"/>
                  </a:lnTo>
                  <a:lnTo>
                    <a:pt x="502854" y="3071487"/>
                  </a:lnTo>
                  <a:close/>
                </a:path>
              </a:pathLst>
            </a:custGeom>
            <a:solidFill>
              <a:srgbClr val="8FAADC"/>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r>
                <a:rPr lang="zh-CN" altLang="en-US" sz="2000" b="1" dirty="0">
                  <a:solidFill>
                    <a:schemeClr val="bg1"/>
                  </a:solidFill>
                  <a:latin typeface="+mn-lt"/>
                  <a:ea typeface="+mn-ea"/>
                  <a:cs typeface="+mn-ea"/>
                  <a:sym typeface="+mn-lt"/>
                </a:rPr>
                <a:t>高效</a:t>
              </a:r>
            </a:p>
          </p:txBody>
        </p:sp>
        <p:sp>
          <p:nvSpPr>
            <p:cNvPr id="22" name="KSO_GT1">
              <a:extLst>
                <a:ext uri="{FF2B5EF4-FFF2-40B4-BE49-F238E27FC236}">
                  <a16:creationId xmlns:a16="http://schemas.microsoft.com/office/drawing/2014/main" id="{9DD77A69-9D76-4C81-A0AC-B3EE40A9D032}"/>
                </a:ext>
              </a:extLst>
            </p:cNvPr>
            <p:cNvSpPr>
              <a:spLocks noChangeArrowheads="1"/>
            </p:cNvSpPr>
            <p:nvPr/>
          </p:nvSpPr>
          <p:spPr bwMode="auto">
            <a:xfrm rot="2400000">
              <a:off x="3157536" y="1160821"/>
              <a:ext cx="1476375" cy="2455863"/>
            </a:xfrm>
            <a:custGeom>
              <a:avLst/>
              <a:gdLst>
                <a:gd name="T0" fmla="*/ 0 w 2163650"/>
                <a:gd name="T1" fmla="*/ 0 h 4105755"/>
                <a:gd name="T2" fmla="*/ 2163650 w 2163650"/>
                <a:gd name="T3" fmla="*/ 4105755 h 4105755"/>
              </a:gdLst>
              <a:ahLst/>
              <a:cxnLst/>
              <a:rect l="T0" t="T1" r="T2" b="T3"/>
              <a:pathLst>
                <a:path w="2163650" h="4105755">
                  <a:moveTo>
                    <a:pt x="502854" y="0"/>
                  </a:moveTo>
                  <a:lnTo>
                    <a:pt x="1660796" y="1379981"/>
                  </a:lnTo>
                  <a:lnTo>
                    <a:pt x="1660796" y="3071487"/>
                  </a:lnTo>
                  <a:lnTo>
                    <a:pt x="2163650" y="3071487"/>
                  </a:lnTo>
                  <a:lnTo>
                    <a:pt x="1081825" y="4105755"/>
                  </a:lnTo>
                  <a:lnTo>
                    <a:pt x="0" y="3071487"/>
                  </a:lnTo>
                  <a:lnTo>
                    <a:pt x="502854" y="3071487"/>
                  </a:lnTo>
                  <a:close/>
                </a:path>
              </a:pathLst>
            </a:custGeom>
            <a:solidFill>
              <a:srgbClr val="A9D18E"/>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r>
                <a:rPr lang="zh-CN" altLang="en-US" sz="2000" b="1" dirty="0">
                  <a:solidFill>
                    <a:schemeClr val="bg1"/>
                  </a:solidFill>
                  <a:latin typeface="+mn-lt"/>
                  <a:ea typeface="+mn-ea"/>
                  <a:cs typeface="+mn-ea"/>
                  <a:sym typeface="+mn-lt"/>
                </a:rPr>
                <a:t>全面</a:t>
              </a:r>
            </a:p>
          </p:txBody>
        </p:sp>
        <p:sp>
          <p:nvSpPr>
            <p:cNvPr id="26" name="直接连接符 25">
              <a:extLst>
                <a:ext uri="{FF2B5EF4-FFF2-40B4-BE49-F238E27FC236}">
                  <a16:creationId xmlns:a16="http://schemas.microsoft.com/office/drawing/2014/main" id="{B8027677-78AB-45A4-ACF3-E1A46FB41BFF}"/>
                </a:ext>
              </a:extLst>
            </p:cNvPr>
            <p:cNvSpPr>
              <a:spLocks noChangeShapeType="1"/>
            </p:cNvSpPr>
            <p:nvPr/>
          </p:nvSpPr>
          <p:spPr bwMode="auto">
            <a:xfrm>
              <a:off x="2279649" y="3694471"/>
              <a:ext cx="1657350" cy="1588"/>
            </a:xfrm>
            <a:prstGeom prst="line">
              <a:avLst/>
            </a:prstGeom>
            <a:noFill/>
            <a:ln w="6350" cap="flat" cmpd="sng">
              <a:solidFill>
                <a:schemeClr val="accent1"/>
              </a:solidFill>
              <a:prstDash val="dash"/>
              <a:bevel/>
              <a:headEnd/>
              <a:tailE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dirty="0">
                <a:latin typeface="+mn-lt"/>
                <a:ea typeface="+mn-ea"/>
                <a:cs typeface="+mn-ea"/>
                <a:sym typeface="+mn-lt"/>
              </a:endParaRPr>
            </a:p>
          </p:txBody>
        </p:sp>
        <p:sp>
          <p:nvSpPr>
            <p:cNvPr id="27" name="直接连接符 26">
              <a:extLst>
                <a:ext uri="{FF2B5EF4-FFF2-40B4-BE49-F238E27FC236}">
                  <a16:creationId xmlns:a16="http://schemas.microsoft.com/office/drawing/2014/main" id="{580547E8-5A5B-45BA-B4F3-AEFB4D8BC3D7}"/>
                </a:ext>
              </a:extLst>
            </p:cNvPr>
            <p:cNvSpPr>
              <a:spLocks noChangeShapeType="1"/>
            </p:cNvSpPr>
            <p:nvPr/>
          </p:nvSpPr>
          <p:spPr bwMode="auto">
            <a:xfrm>
              <a:off x="4722811" y="3694471"/>
              <a:ext cx="1657350" cy="1588"/>
            </a:xfrm>
            <a:prstGeom prst="line">
              <a:avLst/>
            </a:prstGeom>
            <a:noFill/>
            <a:ln w="6350" cap="flat" cmpd="sng">
              <a:solidFill>
                <a:srgbClr val="FB70A7"/>
              </a:solidFill>
              <a:prstDash val="dash"/>
              <a:bevel/>
              <a:headEnd/>
              <a:tailE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dirty="0">
                <a:latin typeface="+mn-lt"/>
                <a:ea typeface="+mn-ea"/>
                <a:cs typeface="+mn-ea"/>
                <a:sym typeface="+mn-lt"/>
              </a:endParaRPr>
            </a:p>
          </p:txBody>
        </p:sp>
        <p:sp>
          <p:nvSpPr>
            <p:cNvPr id="28" name="直接连接符 27">
              <a:extLst>
                <a:ext uri="{FF2B5EF4-FFF2-40B4-BE49-F238E27FC236}">
                  <a16:creationId xmlns:a16="http://schemas.microsoft.com/office/drawing/2014/main" id="{4141CE38-FAAC-48AC-9235-B1A8410507F6}"/>
                </a:ext>
              </a:extLst>
            </p:cNvPr>
            <p:cNvSpPr>
              <a:spLocks noChangeShapeType="1"/>
            </p:cNvSpPr>
            <p:nvPr/>
          </p:nvSpPr>
          <p:spPr bwMode="auto">
            <a:xfrm>
              <a:off x="7156449" y="3694471"/>
              <a:ext cx="1655762" cy="1588"/>
            </a:xfrm>
            <a:prstGeom prst="line">
              <a:avLst/>
            </a:prstGeom>
            <a:noFill/>
            <a:ln w="6350" cap="flat" cmpd="sng">
              <a:solidFill>
                <a:srgbClr val="6BD6A8"/>
              </a:solidFill>
              <a:prstDash val="dash"/>
              <a:bevel/>
              <a:headEnd/>
              <a:tailE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dirty="0">
                <a:latin typeface="+mn-lt"/>
                <a:ea typeface="+mn-ea"/>
                <a:cs typeface="+mn-ea"/>
                <a:sym typeface="+mn-lt"/>
              </a:endParaRPr>
            </a:p>
          </p:txBody>
        </p:sp>
        <p:sp>
          <p:nvSpPr>
            <p:cNvPr id="29" name="圆柱体 28">
              <a:extLst>
                <a:ext uri="{FF2B5EF4-FFF2-40B4-BE49-F238E27FC236}">
                  <a16:creationId xmlns:a16="http://schemas.microsoft.com/office/drawing/2014/main" id="{DCD13390-B0EA-4F9F-8EC1-D227BD064E4B}"/>
                </a:ext>
              </a:extLst>
            </p:cNvPr>
            <p:cNvSpPr/>
            <p:nvPr/>
          </p:nvSpPr>
          <p:spPr>
            <a:xfrm>
              <a:off x="1696583" y="4792026"/>
              <a:ext cx="8795658" cy="1195820"/>
            </a:xfrm>
            <a:prstGeom prst="can">
              <a:avLst>
                <a:gd name="adj" fmla="val 5052"/>
              </a:avLst>
            </a:prstGeom>
            <a:solidFill>
              <a:srgbClr val="E8707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lumMod val="75000"/>
                      <a:lumOff val="25000"/>
                    </a:schemeClr>
                  </a:solidFill>
                  <a:cs typeface="+mn-ea"/>
                  <a:sym typeface="+mn-lt"/>
                </a:rPr>
                <a:t>提升列车</a:t>
              </a:r>
              <a:r>
                <a:rPr lang="zh-CN" altLang="en-US" sz="3600" b="1" dirty="0">
                  <a:solidFill>
                    <a:schemeClr val="tx1">
                      <a:lumMod val="75000"/>
                      <a:lumOff val="25000"/>
                    </a:schemeClr>
                  </a:solidFill>
                  <a:cs typeface="+mn-ea"/>
                  <a:sym typeface="+mn-lt"/>
                </a:rPr>
                <a:t>安全</a:t>
              </a:r>
              <a:r>
                <a:rPr lang="zh-CN" altLang="en-US" sz="1600" b="1" dirty="0">
                  <a:solidFill>
                    <a:schemeClr val="tx1">
                      <a:lumMod val="75000"/>
                      <a:lumOff val="25000"/>
                    </a:schemeClr>
                  </a:solidFill>
                  <a:cs typeface="+mn-ea"/>
                  <a:sym typeface="+mn-lt"/>
                </a:rPr>
                <a:t>运行安全</a:t>
              </a:r>
              <a:endParaRPr lang="zh-CN" altLang="en-US" sz="3600" b="1" dirty="0">
                <a:solidFill>
                  <a:schemeClr val="tx1">
                    <a:lumMod val="75000"/>
                    <a:lumOff val="25000"/>
                  </a:schemeClr>
                </a:solidFill>
                <a:cs typeface="+mn-ea"/>
                <a:sym typeface="+mn-lt"/>
              </a:endParaRPr>
            </a:p>
          </p:txBody>
        </p:sp>
        <p:grpSp>
          <p:nvGrpSpPr>
            <p:cNvPr id="43" name="组合 42">
              <a:extLst>
                <a:ext uri="{FF2B5EF4-FFF2-40B4-BE49-F238E27FC236}">
                  <a16:creationId xmlns:a16="http://schemas.microsoft.com/office/drawing/2014/main" id="{78F18EFD-46CA-459A-9660-F89C8CCD92E1}"/>
                </a:ext>
              </a:extLst>
            </p:cNvPr>
            <p:cNvGrpSpPr>
              <a:grpSpLocks noChangeAspect="1"/>
            </p:cNvGrpSpPr>
            <p:nvPr/>
          </p:nvGrpSpPr>
          <p:grpSpPr>
            <a:xfrm>
              <a:off x="4350509" y="1602824"/>
              <a:ext cx="624027" cy="579163"/>
              <a:chOff x="9892620" y="319088"/>
              <a:chExt cx="1214438" cy="1127126"/>
            </a:xfrm>
            <a:solidFill>
              <a:srgbClr val="A9D18E"/>
            </a:solidFill>
          </p:grpSpPr>
          <p:sp>
            <p:nvSpPr>
              <p:cNvPr id="44" name="Freeform 98">
                <a:extLst>
                  <a:ext uri="{FF2B5EF4-FFF2-40B4-BE49-F238E27FC236}">
                    <a16:creationId xmlns:a16="http://schemas.microsoft.com/office/drawing/2014/main" id="{BE984894-E4F2-4A59-A35E-B5463075B432}"/>
                  </a:ext>
                </a:extLst>
              </p:cNvPr>
              <p:cNvSpPr>
                <a:spLocks/>
              </p:cNvSpPr>
              <p:nvPr/>
            </p:nvSpPr>
            <p:spPr bwMode="auto">
              <a:xfrm>
                <a:off x="10291083" y="1196976"/>
                <a:ext cx="473075" cy="249238"/>
              </a:xfrm>
              <a:custGeom>
                <a:avLst/>
                <a:gdLst>
                  <a:gd name="T0" fmla="*/ 125 w 126"/>
                  <a:gd name="T1" fmla="*/ 52 h 66"/>
                  <a:gd name="T2" fmla="*/ 123 w 126"/>
                  <a:gd name="T3" fmla="*/ 45 h 66"/>
                  <a:gd name="T4" fmla="*/ 85 w 126"/>
                  <a:gd name="T5" fmla="*/ 0 h 66"/>
                  <a:gd name="T6" fmla="*/ 74 w 126"/>
                  <a:gd name="T7" fmla="*/ 31 h 66"/>
                  <a:gd name="T8" fmla="*/ 72 w 126"/>
                  <a:gd name="T9" fmla="*/ 31 h 66"/>
                  <a:gd name="T10" fmla="*/ 69 w 126"/>
                  <a:gd name="T11" fmla="*/ 18 h 66"/>
                  <a:gd name="T12" fmla="*/ 70 w 126"/>
                  <a:gd name="T13" fmla="*/ 12 h 66"/>
                  <a:gd name="T14" fmla="*/ 71 w 126"/>
                  <a:gd name="T15" fmla="*/ 10 h 66"/>
                  <a:gd name="T16" fmla="*/ 72 w 126"/>
                  <a:gd name="T17" fmla="*/ 5 h 66"/>
                  <a:gd name="T18" fmla="*/ 67 w 126"/>
                  <a:gd name="T19" fmla="*/ 1 h 66"/>
                  <a:gd name="T20" fmla="*/ 66 w 126"/>
                  <a:gd name="T21" fmla="*/ 1 h 66"/>
                  <a:gd name="T22" fmla="*/ 60 w 126"/>
                  <a:gd name="T23" fmla="*/ 1 h 66"/>
                  <a:gd name="T24" fmla="*/ 60 w 126"/>
                  <a:gd name="T25" fmla="*/ 1 h 66"/>
                  <a:gd name="T26" fmla="*/ 55 w 126"/>
                  <a:gd name="T27" fmla="*/ 5 h 66"/>
                  <a:gd name="T28" fmla="*/ 55 w 126"/>
                  <a:gd name="T29" fmla="*/ 10 h 66"/>
                  <a:gd name="T30" fmla="*/ 57 w 126"/>
                  <a:gd name="T31" fmla="*/ 12 h 66"/>
                  <a:gd name="T32" fmla="*/ 58 w 126"/>
                  <a:gd name="T33" fmla="*/ 18 h 66"/>
                  <a:gd name="T34" fmla="*/ 55 w 126"/>
                  <a:gd name="T35" fmla="*/ 31 h 66"/>
                  <a:gd name="T36" fmla="*/ 53 w 126"/>
                  <a:gd name="T37" fmla="*/ 31 h 66"/>
                  <a:gd name="T38" fmla="*/ 41 w 126"/>
                  <a:gd name="T39" fmla="*/ 0 h 66"/>
                  <a:gd name="T40" fmla="*/ 4 w 126"/>
                  <a:gd name="T41" fmla="*/ 42 h 66"/>
                  <a:gd name="T42" fmla="*/ 1 w 126"/>
                  <a:gd name="T43" fmla="*/ 52 h 66"/>
                  <a:gd name="T44" fmla="*/ 8 w 126"/>
                  <a:gd name="T45" fmla="*/ 62 h 66"/>
                  <a:gd name="T46" fmla="*/ 63 w 126"/>
                  <a:gd name="T47" fmla="*/ 66 h 66"/>
                  <a:gd name="T48" fmla="*/ 119 w 126"/>
                  <a:gd name="T49" fmla="*/ 62 h 66"/>
                  <a:gd name="T50" fmla="*/ 125 w 126"/>
                  <a:gd name="T51"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66">
                    <a:moveTo>
                      <a:pt x="125" y="52"/>
                    </a:moveTo>
                    <a:cubicBezTo>
                      <a:pt x="125" y="52"/>
                      <a:pt x="125" y="50"/>
                      <a:pt x="123" y="45"/>
                    </a:cubicBezTo>
                    <a:cubicBezTo>
                      <a:pt x="117" y="25"/>
                      <a:pt x="106" y="8"/>
                      <a:pt x="85" y="0"/>
                    </a:cubicBezTo>
                    <a:cubicBezTo>
                      <a:pt x="74" y="31"/>
                      <a:pt x="74" y="31"/>
                      <a:pt x="74" y="31"/>
                    </a:cubicBezTo>
                    <a:cubicBezTo>
                      <a:pt x="73" y="32"/>
                      <a:pt x="72" y="32"/>
                      <a:pt x="72" y="31"/>
                    </a:cubicBezTo>
                    <a:cubicBezTo>
                      <a:pt x="69" y="18"/>
                      <a:pt x="69" y="18"/>
                      <a:pt x="69" y="18"/>
                    </a:cubicBezTo>
                    <a:cubicBezTo>
                      <a:pt x="68" y="16"/>
                      <a:pt x="69" y="13"/>
                      <a:pt x="70" y="12"/>
                    </a:cubicBezTo>
                    <a:cubicBezTo>
                      <a:pt x="71" y="10"/>
                      <a:pt x="71" y="10"/>
                      <a:pt x="71" y="10"/>
                    </a:cubicBezTo>
                    <a:cubicBezTo>
                      <a:pt x="73" y="9"/>
                      <a:pt x="73" y="7"/>
                      <a:pt x="72" y="5"/>
                    </a:cubicBezTo>
                    <a:cubicBezTo>
                      <a:pt x="71" y="4"/>
                      <a:pt x="68" y="2"/>
                      <a:pt x="67" y="1"/>
                    </a:cubicBezTo>
                    <a:cubicBezTo>
                      <a:pt x="66" y="1"/>
                      <a:pt x="66" y="1"/>
                      <a:pt x="66" y="1"/>
                    </a:cubicBezTo>
                    <a:cubicBezTo>
                      <a:pt x="65" y="1"/>
                      <a:pt x="62" y="1"/>
                      <a:pt x="60" y="1"/>
                    </a:cubicBezTo>
                    <a:cubicBezTo>
                      <a:pt x="60" y="1"/>
                      <a:pt x="60" y="1"/>
                      <a:pt x="60" y="1"/>
                    </a:cubicBezTo>
                    <a:cubicBezTo>
                      <a:pt x="58" y="2"/>
                      <a:pt x="56" y="4"/>
                      <a:pt x="55" y="5"/>
                    </a:cubicBezTo>
                    <a:cubicBezTo>
                      <a:pt x="54" y="7"/>
                      <a:pt x="54" y="9"/>
                      <a:pt x="55" y="10"/>
                    </a:cubicBezTo>
                    <a:cubicBezTo>
                      <a:pt x="57" y="12"/>
                      <a:pt x="57" y="12"/>
                      <a:pt x="57" y="12"/>
                    </a:cubicBezTo>
                    <a:cubicBezTo>
                      <a:pt x="58" y="13"/>
                      <a:pt x="58" y="16"/>
                      <a:pt x="58" y="18"/>
                    </a:cubicBezTo>
                    <a:cubicBezTo>
                      <a:pt x="55" y="31"/>
                      <a:pt x="55" y="31"/>
                      <a:pt x="55" y="31"/>
                    </a:cubicBezTo>
                    <a:cubicBezTo>
                      <a:pt x="54" y="32"/>
                      <a:pt x="53" y="32"/>
                      <a:pt x="53" y="31"/>
                    </a:cubicBezTo>
                    <a:cubicBezTo>
                      <a:pt x="41" y="0"/>
                      <a:pt x="41" y="0"/>
                      <a:pt x="41" y="0"/>
                    </a:cubicBezTo>
                    <a:cubicBezTo>
                      <a:pt x="21" y="7"/>
                      <a:pt x="10" y="24"/>
                      <a:pt x="4" y="42"/>
                    </a:cubicBezTo>
                    <a:cubicBezTo>
                      <a:pt x="2" y="48"/>
                      <a:pt x="1" y="52"/>
                      <a:pt x="1" y="52"/>
                    </a:cubicBezTo>
                    <a:cubicBezTo>
                      <a:pt x="0" y="56"/>
                      <a:pt x="3" y="61"/>
                      <a:pt x="8" y="62"/>
                    </a:cubicBezTo>
                    <a:cubicBezTo>
                      <a:pt x="8" y="62"/>
                      <a:pt x="28" y="66"/>
                      <a:pt x="63" y="66"/>
                    </a:cubicBezTo>
                    <a:cubicBezTo>
                      <a:pt x="98" y="66"/>
                      <a:pt x="119" y="62"/>
                      <a:pt x="119" y="62"/>
                    </a:cubicBezTo>
                    <a:cubicBezTo>
                      <a:pt x="123" y="61"/>
                      <a:pt x="126" y="56"/>
                      <a:pt x="125" y="52"/>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5" name="Freeform 99">
                <a:extLst>
                  <a:ext uri="{FF2B5EF4-FFF2-40B4-BE49-F238E27FC236}">
                    <a16:creationId xmlns:a16="http://schemas.microsoft.com/office/drawing/2014/main" id="{45DDB4AA-B4A2-412C-8E02-1C74EF991824}"/>
                  </a:ext>
                </a:extLst>
              </p:cNvPr>
              <p:cNvSpPr>
                <a:spLocks noEditPoints="1"/>
              </p:cNvSpPr>
              <p:nvPr/>
            </p:nvSpPr>
            <p:spPr bwMode="auto">
              <a:xfrm>
                <a:off x="10324420" y="754063"/>
                <a:ext cx="406400" cy="425450"/>
              </a:xfrm>
              <a:custGeom>
                <a:avLst/>
                <a:gdLst>
                  <a:gd name="T0" fmla="*/ 54 w 108"/>
                  <a:gd name="T1" fmla="*/ 113 h 113"/>
                  <a:gd name="T2" fmla="*/ 98 w 108"/>
                  <a:gd name="T3" fmla="*/ 69 h 113"/>
                  <a:gd name="T4" fmla="*/ 103 w 108"/>
                  <a:gd name="T5" fmla="*/ 67 h 113"/>
                  <a:gd name="T6" fmla="*/ 108 w 108"/>
                  <a:gd name="T7" fmla="*/ 57 h 113"/>
                  <a:gd name="T8" fmla="*/ 98 w 108"/>
                  <a:gd name="T9" fmla="*/ 44 h 113"/>
                  <a:gd name="T10" fmla="*/ 90 w 108"/>
                  <a:gd name="T11" fmla="*/ 13 h 113"/>
                  <a:gd name="T12" fmla="*/ 89 w 108"/>
                  <a:gd name="T13" fmla="*/ 11 h 113"/>
                  <a:gd name="T14" fmla="*/ 54 w 108"/>
                  <a:gd name="T15" fmla="*/ 0 h 113"/>
                  <a:gd name="T16" fmla="*/ 11 w 108"/>
                  <a:gd name="T17" fmla="*/ 44 h 113"/>
                  <a:gd name="T18" fmla="*/ 0 w 108"/>
                  <a:gd name="T19" fmla="*/ 57 h 113"/>
                  <a:gd name="T20" fmla="*/ 11 w 108"/>
                  <a:gd name="T21" fmla="*/ 69 h 113"/>
                  <a:gd name="T22" fmla="*/ 54 w 108"/>
                  <a:gd name="T23" fmla="*/ 113 h 113"/>
                  <a:gd name="T24" fmla="*/ 5 w 108"/>
                  <a:gd name="T25" fmla="*/ 57 h 113"/>
                  <a:gd name="T26" fmla="*/ 13 w 108"/>
                  <a:gd name="T27" fmla="*/ 49 h 113"/>
                  <a:gd name="T28" fmla="*/ 15 w 108"/>
                  <a:gd name="T29" fmla="*/ 49 h 113"/>
                  <a:gd name="T30" fmla="*/ 16 w 108"/>
                  <a:gd name="T31" fmla="*/ 47 h 113"/>
                  <a:gd name="T32" fmla="*/ 18 w 108"/>
                  <a:gd name="T33" fmla="*/ 33 h 113"/>
                  <a:gd name="T34" fmla="*/ 29 w 108"/>
                  <a:gd name="T35" fmla="*/ 24 h 113"/>
                  <a:gd name="T36" fmla="*/ 89 w 108"/>
                  <a:gd name="T37" fmla="*/ 24 h 113"/>
                  <a:gd name="T38" fmla="*/ 93 w 108"/>
                  <a:gd name="T39" fmla="*/ 47 h 113"/>
                  <a:gd name="T40" fmla="*/ 94 w 108"/>
                  <a:gd name="T41" fmla="*/ 49 h 113"/>
                  <a:gd name="T42" fmla="*/ 96 w 108"/>
                  <a:gd name="T43" fmla="*/ 49 h 113"/>
                  <a:gd name="T44" fmla="*/ 103 w 108"/>
                  <a:gd name="T45" fmla="*/ 57 h 113"/>
                  <a:gd name="T46" fmla="*/ 100 w 108"/>
                  <a:gd name="T47" fmla="*/ 63 h 113"/>
                  <a:gd name="T48" fmla="*/ 96 w 108"/>
                  <a:gd name="T49" fmla="*/ 64 h 113"/>
                  <a:gd name="T50" fmla="*/ 94 w 108"/>
                  <a:gd name="T51" fmla="*/ 64 h 113"/>
                  <a:gd name="T52" fmla="*/ 93 w 108"/>
                  <a:gd name="T53" fmla="*/ 67 h 113"/>
                  <a:gd name="T54" fmla="*/ 54 w 108"/>
                  <a:gd name="T55" fmla="*/ 108 h 113"/>
                  <a:gd name="T56" fmla="*/ 16 w 108"/>
                  <a:gd name="T57" fmla="*/ 67 h 113"/>
                  <a:gd name="T58" fmla="*/ 15 w 108"/>
                  <a:gd name="T59" fmla="*/ 64 h 113"/>
                  <a:gd name="T60" fmla="*/ 14 w 108"/>
                  <a:gd name="T61" fmla="*/ 64 h 113"/>
                  <a:gd name="T62" fmla="*/ 13 w 108"/>
                  <a:gd name="T63" fmla="*/ 64 h 113"/>
                  <a:gd name="T64" fmla="*/ 5 w 108"/>
                  <a:gd name="T65"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13">
                    <a:moveTo>
                      <a:pt x="54" y="113"/>
                    </a:moveTo>
                    <a:cubicBezTo>
                      <a:pt x="73" y="113"/>
                      <a:pt x="94" y="102"/>
                      <a:pt x="98" y="69"/>
                    </a:cubicBezTo>
                    <a:cubicBezTo>
                      <a:pt x="99" y="69"/>
                      <a:pt x="101" y="68"/>
                      <a:pt x="103" y="67"/>
                    </a:cubicBezTo>
                    <a:cubicBezTo>
                      <a:pt x="105" y="66"/>
                      <a:pt x="108" y="62"/>
                      <a:pt x="108" y="57"/>
                    </a:cubicBezTo>
                    <a:cubicBezTo>
                      <a:pt x="108" y="48"/>
                      <a:pt x="102" y="45"/>
                      <a:pt x="98" y="44"/>
                    </a:cubicBezTo>
                    <a:cubicBezTo>
                      <a:pt x="96" y="30"/>
                      <a:pt x="95" y="20"/>
                      <a:pt x="90" y="13"/>
                    </a:cubicBezTo>
                    <a:cubicBezTo>
                      <a:pt x="89" y="12"/>
                      <a:pt x="89" y="12"/>
                      <a:pt x="89" y="11"/>
                    </a:cubicBezTo>
                    <a:cubicBezTo>
                      <a:pt x="83" y="3"/>
                      <a:pt x="72" y="0"/>
                      <a:pt x="54" y="0"/>
                    </a:cubicBezTo>
                    <a:cubicBezTo>
                      <a:pt x="21" y="0"/>
                      <a:pt x="14" y="13"/>
                      <a:pt x="11" y="44"/>
                    </a:cubicBezTo>
                    <a:cubicBezTo>
                      <a:pt x="6" y="45"/>
                      <a:pt x="0" y="48"/>
                      <a:pt x="0" y="57"/>
                    </a:cubicBezTo>
                    <a:cubicBezTo>
                      <a:pt x="0" y="65"/>
                      <a:pt x="6" y="68"/>
                      <a:pt x="11" y="69"/>
                    </a:cubicBezTo>
                    <a:cubicBezTo>
                      <a:pt x="14" y="97"/>
                      <a:pt x="30" y="113"/>
                      <a:pt x="54" y="113"/>
                    </a:cubicBezTo>
                    <a:close/>
                    <a:moveTo>
                      <a:pt x="5" y="57"/>
                    </a:moveTo>
                    <a:cubicBezTo>
                      <a:pt x="5" y="50"/>
                      <a:pt x="12" y="49"/>
                      <a:pt x="13" y="49"/>
                    </a:cubicBezTo>
                    <a:cubicBezTo>
                      <a:pt x="13" y="49"/>
                      <a:pt x="14" y="49"/>
                      <a:pt x="15" y="49"/>
                    </a:cubicBezTo>
                    <a:cubicBezTo>
                      <a:pt x="15" y="48"/>
                      <a:pt x="16" y="47"/>
                      <a:pt x="16" y="47"/>
                    </a:cubicBezTo>
                    <a:cubicBezTo>
                      <a:pt x="16" y="41"/>
                      <a:pt x="17" y="37"/>
                      <a:pt x="18" y="33"/>
                    </a:cubicBezTo>
                    <a:cubicBezTo>
                      <a:pt x="22" y="32"/>
                      <a:pt x="27" y="29"/>
                      <a:pt x="29" y="24"/>
                    </a:cubicBezTo>
                    <a:cubicBezTo>
                      <a:pt x="36" y="40"/>
                      <a:pt x="82" y="15"/>
                      <a:pt x="89" y="24"/>
                    </a:cubicBezTo>
                    <a:cubicBezTo>
                      <a:pt x="91" y="30"/>
                      <a:pt x="92" y="37"/>
                      <a:pt x="93" y="47"/>
                    </a:cubicBezTo>
                    <a:cubicBezTo>
                      <a:pt x="93" y="47"/>
                      <a:pt x="93" y="48"/>
                      <a:pt x="94" y="49"/>
                    </a:cubicBezTo>
                    <a:cubicBezTo>
                      <a:pt x="94" y="49"/>
                      <a:pt x="95" y="49"/>
                      <a:pt x="96" y="49"/>
                    </a:cubicBezTo>
                    <a:cubicBezTo>
                      <a:pt x="96" y="49"/>
                      <a:pt x="103" y="49"/>
                      <a:pt x="103" y="57"/>
                    </a:cubicBezTo>
                    <a:cubicBezTo>
                      <a:pt x="103" y="59"/>
                      <a:pt x="102" y="61"/>
                      <a:pt x="100" y="63"/>
                    </a:cubicBezTo>
                    <a:cubicBezTo>
                      <a:pt x="98" y="64"/>
                      <a:pt x="96" y="64"/>
                      <a:pt x="96" y="64"/>
                    </a:cubicBezTo>
                    <a:cubicBezTo>
                      <a:pt x="95" y="64"/>
                      <a:pt x="94" y="64"/>
                      <a:pt x="94" y="64"/>
                    </a:cubicBezTo>
                    <a:cubicBezTo>
                      <a:pt x="93" y="65"/>
                      <a:pt x="93" y="66"/>
                      <a:pt x="93" y="67"/>
                    </a:cubicBezTo>
                    <a:cubicBezTo>
                      <a:pt x="90" y="92"/>
                      <a:pt x="76" y="108"/>
                      <a:pt x="54" y="108"/>
                    </a:cubicBezTo>
                    <a:cubicBezTo>
                      <a:pt x="32" y="108"/>
                      <a:pt x="18" y="93"/>
                      <a:pt x="16" y="67"/>
                    </a:cubicBezTo>
                    <a:cubicBezTo>
                      <a:pt x="16" y="66"/>
                      <a:pt x="16" y="65"/>
                      <a:pt x="15" y="64"/>
                    </a:cubicBezTo>
                    <a:cubicBezTo>
                      <a:pt x="15" y="64"/>
                      <a:pt x="14" y="64"/>
                      <a:pt x="14" y="64"/>
                    </a:cubicBezTo>
                    <a:cubicBezTo>
                      <a:pt x="13" y="64"/>
                      <a:pt x="13" y="64"/>
                      <a:pt x="13" y="64"/>
                    </a:cubicBezTo>
                    <a:cubicBezTo>
                      <a:pt x="13" y="64"/>
                      <a:pt x="5" y="64"/>
                      <a:pt x="5" y="57"/>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6" name="Freeform 100">
                <a:extLst>
                  <a:ext uri="{FF2B5EF4-FFF2-40B4-BE49-F238E27FC236}">
                    <a16:creationId xmlns:a16="http://schemas.microsoft.com/office/drawing/2014/main" id="{2C67E46D-C29B-4EE3-9354-38F1AFE8A49C}"/>
                  </a:ext>
                </a:extLst>
              </p:cNvPr>
              <p:cNvSpPr>
                <a:spLocks/>
              </p:cNvSpPr>
              <p:nvPr/>
            </p:nvSpPr>
            <p:spPr bwMode="auto">
              <a:xfrm>
                <a:off x="10651445" y="495301"/>
                <a:ext cx="455613" cy="379413"/>
              </a:xfrm>
              <a:custGeom>
                <a:avLst/>
                <a:gdLst>
                  <a:gd name="T0" fmla="*/ 1 w 121"/>
                  <a:gd name="T1" fmla="*/ 46 h 101"/>
                  <a:gd name="T2" fmla="*/ 14 w 121"/>
                  <a:gd name="T3" fmla="*/ 71 h 101"/>
                  <a:gd name="T4" fmla="*/ 19 w 121"/>
                  <a:gd name="T5" fmla="*/ 74 h 101"/>
                  <a:gd name="T6" fmla="*/ 24 w 121"/>
                  <a:gd name="T7" fmla="*/ 82 h 101"/>
                  <a:gd name="T8" fmla="*/ 15 w 121"/>
                  <a:gd name="T9" fmla="*/ 96 h 101"/>
                  <a:gd name="T10" fmla="*/ 17 w 121"/>
                  <a:gd name="T11" fmla="*/ 101 h 101"/>
                  <a:gd name="T12" fmla="*/ 32 w 121"/>
                  <a:gd name="T13" fmla="*/ 99 h 101"/>
                  <a:gd name="T14" fmla="*/ 50 w 121"/>
                  <a:gd name="T15" fmla="*/ 90 h 101"/>
                  <a:gd name="T16" fmla="*/ 59 w 121"/>
                  <a:gd name="T17" fmla="*/ 86 h 101"/>
                  <a:gd name="T18" fmla="*/ 71 w 121"/>
                  <a:gd name="T19" fmla="*/ 85 h 101"/>
                  <a:gd name="T20" fmla="*/ 120 w 121"/>
                  <a:gd name="T21" fmla="*/ 41 h 101"/>
                  <a:gd name="T22" fmla="*/ 59 w 121"/>
                  <a:gd name="T23" fmla="*/ 1 h 101"/>
                  <a:gd name="T24" fmla="*/ 1 w 121"/>
                  <a:gd name="T25" fmla="*/ 4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01">
                    <a:moveTo>
                      <a:pt x="1" y="46"/>
                    </a:moveTo>
                    <a:cubicBezTo>
                      <a:pt x="2" y="55"/>
                      <a:pt x="6" y="64"/>
                      <a:pt x="14" y="71"/>
                    </a:cubicBezTo>
                    <a:cubicBezTo>
                      <a:pt x="16" y="72"/>
                      <a:pt x="19" y="74"/>
                      <a:pt x="19" y="74"/>
                    </a:cubicBezTo>
                    <a:cubicBezTo>
                      <a:pt x="20" y="75"/>
                      <a:pt x="24" y="79"/>
                      <a:pt x="24" y="82"/>
                    </a:cubicBezTo>
                    <a:cubicBezTo>
                      <a:pt x="25" y="88"/>
                      <a:pt x="18" y="94"/>
                      <a:pt x="15" y="96"/>
                    </a:cubicBezTo>
                    <a:cubicBezTo>
                      <a:pt x="12" y="99"/>
                      <a:pt x="14" y="101"/>
                      <a:pt x="17" y="101"/>
                    </a:cubicBezTo>
                    <a:cubicBezTo>
                      <a:pt x="20" y="101"/>
                      <a:pt x="24" y="101"/>
                      <a:pt x="32" y="99"/>
                    </a:cubicBezTo>
                    <a:cubicBezTo>
                      <a:pt x="40" y="97"/>
                      <a:pt x="47" y="91"/>
                      <a:pt x="50" y="90"/>
                    </a:cubicBezTo>
                    <a:cubicBezTo>
                      <a:pt x="52" y="88"/>
                      <a:pt x="56" y="86"/>
                      <a:pt x="59" y="86"/>
                    </a:cubicBezTo>
                    <a:cubicBezTo>
                      <a:pt x="59" y="86"/>
                      <a:pt x="68" y="86"/>
                      <a:pt x="71" y="85"/>
                    </a:cubicBezTo>
                    <a:cubicBezTo>
                      <a:pt x="99" y="81"/>
                      <a:pt x="121" y="63"/>
                      <a:pt x="120" y="41"/>
                    </a:cubicBezTo>
                    <a:cubicBezTo>
                      <a:pt x="119" y="18"/>
                      <a:pt x="92" y="0"/>
                      <a:pt x="59" y="1"/>
                    </a:cubicBezTo>
                    <a:cubicBezTo>
                      <a:pt x="26" y="2"/>
                      <a:pt x="0" y="22"/>
                      <a:pt x="1" y="46"/>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7" name="Freeform 101">
                <a:extLst>
                  <a:ext uri="{FF2B5EF4-FFF2-40B4-BE49-F238E27FC236}">
                    <a16:creationId xmlns:a16="http://schemas.microsoft.com/office/drawing/2014/main" id="{850E91DA-A3D0-4AFE-BE27-8C3268BCF040}"/>
                  </a:ext>
                </a:extLst>
              </p:cNvPr>
              <p:cNvSpPr>
                <a:spLocks/>
              </p:cNvSpPr>
              <p:nvPr/>
            </p:nvSpPr>
            <p:spPr bwMode="auto">
              <a:xfrm>
                <a:off x="10299020" y="319088"/>
                <a:ext cx="492125" cy="338138"/>
              </a:xfrm>
              <a:custGeom>
                <a:avLst/>
                <a:gdLst>
                  <a:gd name="T0" fmla="*/ 8 w 131"/>
                  <a:gd name="T1" fmla="*/ 50 h 90"/>
                  <a:gd name="T2" fmla="*/ 24 w 131"/>
                  <a:gd name="T3" fmla="*/ 60 h 90"/>
                  <a:gd name="T4" fmla="*/ 31 w 131"/>
                  <a:gd name="T5" fmla="*/ 60 h 90"/>
                  <a:gd name="T6" fmla="*/ 47 w 131"/>
                  <a:gd name="T7" fmla="*/ 70 h 90"/>
                  <a:gd name="T8" fmla="*/ 55 w 131"/>
                  <a:gd name="T9" fmla="*/ 85 h 90"/>
                  <a:gd name="T10" fmla="*/ 61 w 131"/>
                  <a:gd name="T11" fmla="*/ 83 h 90"/>
                  <a:gd name="T12" fmla="*/ 61 w 131"/>
                  <a:gd name="T13" fmla="*/ 71 h 90"/>
                  <a:gd name="T14" fmla="*/ 72 w 131"/>
                  <a:gd name="T15" fmla="*/ 60 h 90"/>
                  <a:gd name="T16" fmla="*/ 104 w 131"/>
                  <a:gd name="T17" fmla="*/ 60 h 90"/>
                  <a:gd name="T18" fmla="*/ 120 w 131"/>
                  <a:gd name="T19" fmla="*/ 51 h 90"/>
                  <a:gd name="T20" fmla="*/ 128 w 131"/>
                  <a:gd name="T21" fmla="*/ 38 h 90"/>
                  <a:gd name="T22" fmla="*/ 128 w 131"/>
                  <a:gd name="T23" fmla="*/ 20 h 90"/>
                  <a:gd name="T24" fmla="*/ 120 w 131"/>
                  <a:gd name="T25" fmla="*/ 9 h 90"/>
                  <a:gd name="T26" fmla="*/ 104 w 131"/>
                  <a:gd name="T27" fmla="*/ 0 h 90"/>
                  <a:gd name="T28" fmla="*/ 24 w 131"/>
                  <a:gd name="T29" fmla="*/ 0 h 90"/>
                  <a:gd name="T30" fmla="*/ 8 w 131"/>
                  <a:gd name="T31" fmla="*/ 9 h 90"/>
                  <a:gd name="T32" fmla="*/ 3 w 131"/>
                  <a:gd name="T33" fmla="*/ 19 h 90"/>
                  <a:gd name="T34" fmla="*/ 3 w 131"/>
                  <a:gd name="T35" fmla="*/ 39 h 90"/>
                  <a:gd name="T36" fmla="*/ 8 w 131"/>
                  <a:gd name="T37"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90">
                    <a:moveTo>
                      <a:pt x="8" y="50"/>
                    </a:moveTo>
                    <a:cubicBezTo>
                      <a:pt x="11" y="56"/>
                      <a:pt x="18" y="60"/>
                      <a:pt x="24" y="60"/>
                    </a:cubicBezTo>
                    <a:cubicBezTo>
                      <a:pt x="31" y="60"/>
                      <a:pt x="31" y="60"/>
                      <a:pt x="31" y="60"/>
                    </a:cubicBezTo>
                    <a:cubicBezTo>
                      <a:pt x="37" y="60"/>
                      <a:pt x="45" y="64"/>
                      <a:pt x="47" y="70"/>
                    </a:cubicBezTo>
                    <a:cubicBezTo>
                      <a:pt x="55" y="85"/>
                      <a:pt x="55" y="85"/>
                      <a:pt x="55" y="85"/>
                    </a:cubicBezTo>
                    <a:cubicBezTo>
                      <a:pt x="58" y="90"/>
                      <a:pt x="61" y="89"/>
                      <a:pt x="61" y="83"/>
                    </a:cubicBezTo>
                    <a:cubicBezTo>
                      <a:pt x="61" y="71"/>
                      <a:pt x="61" y="71"/>
                      <a:pt x="61" y="71"/>
                    </a:cubicBezTo>
                    <a:cubicBezTo>
                      <a:pt x="61" y="65"/>
                      <a:pt x="66" y="60"/>
                      <a:pt x="72" y="60"/>
                    </a:cubicBezTo>
                    <a:cubicBezTo>
                      <a:pt x="104" y="60"/>
                      <a:pt x="104" y="60"/>
                      <a:pt x="104" y="60"/>
                    </a:cubicBezTo>
                    <a:cubicBezTo>
                      <a:pt x="110" y="60"/>
                      <a:pt x="117" y="56"/>
                      <a:pt x="120" y="51"/>
                    </a:cubicBezTo>
                    <a:cubicBezTo>
                      <a:pt x="128" y="38"/>
                      <a:pt x="128" y="38"/>
                      <a:pt x="128" y="38"/>
                    </a:cubicBezTo>
                    <a:cubicBezTo>
                      <a:pt x="131" y="33"/>
                      <a:pt x="131" y="25"/>
                      <a:pt x="128" y="20"/>
                    </a:cubicBezTo>
                    <a:cubicBezTo>
                      <a:pt x="120" y="9"/>
                      <a:pt x="120" y="9"/>
                      <a:pt x="120" y="9"/>
                    </a:cubicBezTo>
                    <a:cubicBezTo>
                      <a:pt x="117" y="4"/>
                      <a:pt x="110" y="0"/>
                      <a:pt x="104" y="0"/>
                    </a:cubicBezTo>
                    <a:cubicBezTo>
                      <a:pt x="24" y="0"/>
                      <a:pt x="24" y="0"/>
                      <a:pt x="24" y="0"/>
                    </a:cubicBezTo>
                    <a:cubicBezTo>
                      <a:pt x="18" y="0"/>
                      <a:pt x="11" y="4"/>
                      <a:pt x="8" y="9"/>
                    </a:cubicBezTo>
                    <a:cubicBezTo>
                      <a:pt x="3" y="19"/>
                      <a:pt x="3" y="19"/>
                      <a:pt x="3" y="19"/>
                    </a:cubicBezTo>
                    <a:cubicBezTo>
                      <a:pt x="0" y="25"/>
                      <a:pt x="0" y="34"/>
                      <a:pt x="3" y="39"/>
                    </a:cubicBezTo>
                    <a:lnTo>
                      <a:pt x="8" y="50"/>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102">
                <a:extLst>
                  <a:ext uri="{FF2B5EF4-FFF2-40B4-BE49-F238E27FC236}">
                    <a16:creationId xmlns:a16="http://schemas.microsoft.com/office/drawing/2014/main" id="{421BEA19-CD67-4FC2-881A-40F0B1E123C4}"/>
                  </a:ext>
                </a:extLst>
              </p:cNvPr>
              <p:cNvSpPr>
                <a:spLocks/>
              </p:cNvSpPr>
              <p:nvPr/>
            </p:nvSpPr>
            <p:spPr bwMode="auto">
              <a:xfrm>
                <a:off x="9892620" y="600076"/>
                <a:ext cx="473075" cy="334963"/>
              </a:xfrm>
              <a:custGeom>
                <a:avLst/>
                <a:gdLst>
                  <a:gd name="T0" fmla="*/ 95 w 126"/>
                  <a:gd name="T1" fmla="*/ 74 h 89"/>
                  <a:gd name="T2" fmla="*/ 101 w 126"/>
                  <a:gd name="T3" fmla="*/ 85 h 89"/>
                  <a:gd name="T4" fmla="*/ 105 w 126"/>
                  <a:gd name="T5" fmla="*/ 84 h 89"/>
                  <a:gd name="T6" fmla="*/ 105 w 126"/>
                  <a:gd name="T7" fmla="*/ 75 h 89"/>
                  <a:gd name="T8" fmla="*/ 113 w 126"/>
                  <a:gd name="T9" fmla="*/ 67 h 89"/>
                  <a:gd name="T10" fmla="*/ 118 w 126"/>
                  <a:gd name="T11" fmla="*/ 67 h 89"/>
                  <a:gd name="T12" fmla="*/ 126 w 126"/>
                  <a:gd name="T13" fmla="*/ 59 h 89"/>
                  <a:gd name="T14" fmla="*/ 126 w 126"/>
                  <a:gd name="T15" fmla="*/ 8 h 89"/>
                  <a:gd name="T16" fmla="*/ 118 w 126"/>
                  <a:gd name="T17" fmla="*/ 0 h 89"/>
                  <a:gd name="T18" fmla="*/ 8 w 126"/>
                  <a:gd name="T19" fmla="*/ 0 h 89"/>
                  <a:gd name="T20" fmla="*/ 0 w 126"/>
                  <a:gd name="T21" fmla="*/ 8 h 89"/>
                  <a:gd name="T22" fmla="*/ 0 w 126"/>
                  <a:gd name="T23" fmla="*/ 59 h 89"/>
                  <a:gd name="T24" fmla="*/ 8 w 126"/>
                  <a:gd name="T25" fmla="*/ 67 h 89"/>
                  <a:gd name="T26" fmla="*/ 83 w 126"/>
                  <a:gd name="T27" fmla="*/ 67 h 89"/>
                  <a:gd name="T28" fmla="*/ 95 w 126"/>
                  <a:gd name="T29" fmla="*/ 7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89">
                    <a:moveTo>
                      <a:pt x="95" y="74"/>
                    </a:moveTo>
                    <a:cubicBezTo>
                      <a:pt x="101" y="85"/>
                      <a:pt x="101" y="85"/>
                      <a:pt x="101" y="85"/>
                    </a:cubicBezTo>
                    <a:cubicBezTo>
                      <a:pt x="103" y="89"/>
                      <a:pt x="105" y="89"/>
                      <a:pt x="105" y="84"/>
                    </a:cubicBezTo>
                    <a:cubicBezTo>
                      <a:pt x="105" y="75"/>
                      <a:pt x="105" y="75"/>
                      <a:pt x="105" y="75"/>
                    </a:cubicBezTo>
                    <a:cubicBezTo>
                      <a:pt x="105" y="71"/>
                      <a:pt x="108" y="67"/>
                      <a:pt x="113" y="67"/>
                    </a:cubicBezTo>
                    <a:cubicBezTo>
                      <a:pt x="118" y="67"/>
                      <a:pt x="118" y="67"/>
                      <a:pt x="118" y="67"/>
                    </a:cubicBezTo>
                    <a:cubicBezTo>
                      <a:pt x="123" y="67"/>
                      <a:pt x="126" y="64"/>
                      <a:pt x="126" y="59"/>
                    </a:cubicBezTo>
                    <a:cubicBezTo>
                      <a:pt x="126" y="8"/>
                      <a:pt x="126" y="8"/>
                      <a:pt x="126" y="8"/>
                    </a:cubicBezTo>
                    <a:cubicBezTo>
                      <a:pt x="126" y="3"/>
                      <a:pt x="123" y="0"/>
                      <a:pt x="118" y="0"/>
                    </a:cubicBezTo>
                    <a:cubicBezTo>
                      <a:pt x="8" y="0"/>
                      <a:pt x="8" y="0"/>
                      <a:pt x="8" y="0"/>
                    </a:cubicBezTo>
                    <a:cubicBezTo>
                      <a:pt x="3" y="0"/>
                      <a:pt x="0" y="3"/>
                      <a:pt x="0" y="8"/>
                    </a:cubicBezTo>
                    <a:cubicBezTo>
                      <a:pt x="0" y="59"/>
                      <a:pt x="0" y="59"/>
                      <a:pt x="0" y="59"/>
                    </a:cubicBezTo>
                    <a:cubicBezTo>
                      <a:pt x="0" y="64"/>
                      <a:pt x="3" y="67"/>
                      <a:pt x="8" y="67"/>
                    </a:cubicBezTo>
                    <a:cubicBezTo>
                      <a:pt x="83" y="67"/>
                      <a:pt x="83" y="67"/>
                      <a:pt x="83" y="67"/>
                    </a:cubicBezTo>
                    <a:cubicBezTo>
                      <a:pt x="88" y="67"/>
                      <a:pt x="93" y="70"/>
                      <a:pt x="95" y="74"/>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67" name="组合 66">
              <a:extLst>
                <a:ext uri="{FF2B5EF4-FFF2-40B4-BE49-F238E27FC236}">
                  <a16:creationId xmlns:a16="http://schemas.microsoft.com/office/drawing/2014/main" id="{E7CC173A-BB26-4488-9C49-9612F080B1E4}"/>
                </a:ext>
              </a:extLst>
            </p:cNvPr>
            <p:cNvGrpSpPr>
              <a:grpSpLocks noChangeAspect="1"/>
            </p:cNvGrpSpPr>
            <p:nvPr/>
          </p:nvGrpSpPr>
          <p:grpSpPr>
            <a:xfrm>
              <a:off x="9240344" y="1602824"/>
              <a:ext cx="535228" cy="520081"/>
              <a:chOff x="7196138" y="4465638"/>
              <a:chExt cx="841375" cy="817563"/>
            </a:xfrm>
            <a:solidFill>
              <a:srgbClr val="FFBB7B"/>
            </a:solidFill>
          </p:grpSpPr>
          <p:sp>
            <p:nvSpPr>
              <p:cNvPr id="68" name="Freeform 85">
                <a:extLst>
                  <a:ext uri="{FF2B5EF4-FFF2-40B4-BE49-F238E27FC236}">
                    <a16:creationId xmlns:a16="http://schemas.microsoft.com/office/drawing/2014/main" id="{C7306206-AF3C-4947-BF38-FDDE272E8199}"/>
                  </a:ext>
                </a:extLst>
              </p:cNvPr>
              <p:cNvSpPr>
                <a:spLocks noEditPoints="1"/>
              </p:cNvSpPr>
              <p:nvPr/>
            </p:nvSpPr>
            <p:spPr bwMode="auto">
              <a:xfrm>
                <a:off x="7196138" y="4465638"/>
                <a:ext cx="841375" cy="817563"/>
              </a:xfrm>
              <a:custGeom>
                <a:avLst/>
                <a:gdLst>
                  <a:gd name="T0" fmla="*/ 141 w 283"/>
                  <a:gd name="T1" fmla="*/ 0 h 275"/>
                  <a:gd name="T2" fmla="*/ 0 w 283"/>
                  <a:gd name="T3" fmla="*/ 137 h 275"/>
                  <a:gd name="T4" fmla="*/ 141 w 283"/>
                  <a:gd name="T5" fmla="*/ 275 h 275"/>
                  <a:gd name="T6" fmla="*/ 283 w 283"/>
                  <a:gd name="T7" fmla="*/ 137 h 275"/>
                  <a:gd name="T8" fmla="*/ 141 w 283"/>
                  <a:gd name="T9" fmla="*/ 0 h 275"/>
                  <a:gd name="T10" fmla="*/ 154 w 283"/>
                  <a:gd name="T11" fmla="*/ 248 h 275"/>
                  <a:gd name="T12" fmla="*/ 154 w 283"/>
                  <a:gd name="T13" fmla="*/ 223 h 275"/>
                  <a:gd name="T14" fmla="*/ 141 w 283"/>
                  <a:gd name="T15" fmla="*/ 224 h 275"/>
                  <a:gd name="T16" fmla="*/ 129 w 283"/>
                  <a:gd name="T17" fmla="*/ 223 h 275"/>
                  <a:gd name="T18" fmla="*/ 129 w 283"/>
                  <a:gd name="T19" fmla="*/ 248 h 275"/>
                  <a:gd name="T20" fmla="*/ 27 w 283"/>
                  <a:gd name="T21" fmla="*/ 150 h 275"/>
                  <a:gd name="T22" fmla="*/ 54 w 283"/>
                  <a:gd name="T23" fmla="*/ 150 h 275"/>
                  <a:gd name="T24" fmla="*/ 53 w 283"/>
                  <a:gd name="T25" fmla="*/ 137 h 275"/>
                  <a:gd name="T26" fmla="*/ 54 w 283"/>
                  <a:gd name="T27" fmla="*/ 125 h 275"/>
                  <a:gd name="T28" fmla="*/ 27 w 283"/>
                  <a:gd name="T29" fmla="*/ 125 h 275"/>
                  <a:gd name="T30" fmla="*/ 129 w 283"/>
                  <a:gd name="T31" fmla="*/ 26 h 275"/>
                  <a:gd name="T32" fmla="*/ 129 w 283"/>
                  <a:gd name="T33" fmla="*/ 52 h 275"/>
                  <a:gd name="T34" fmla="*/ 141 w 283"/>
                  <a:gd name="T35" fmla="*/ 51 h 275"/>
                  <a:gd name="T36" fmla="*/ 154 w 283"/>
                  <a:gd name="T37" fmla="*/ 52 h 275"/>
                  <a:gd name="T38" fmla="*/ 154 w 283"/>
                  <a:gd name="T39" fmla="*/ 26 h 275"/>
                  <a:gd name="T40" fmla="*/ 256 w 283"/>
                  <a:gd name="T41" fmla="*/ 125 h 275"/>
                  <a:gd name="T42" fmla="*/ 229 w 283"/>
                  <a:gd name="T43" fmla="*/ 125 h 275"/>
                  <a:gd name="T44" fmla="*/ 230 w 283"/>
                  <a:gd name="T45" fmla="*/ 137 h 275"/>
                  <a:gd name="T46" fmla="*/ 229 w 283"/>
                  <a:gd name="T47" fmla="*/ 150 h 275"/>
                  <a:gd name="T48" fmla="*/ 256 w 283"/>
                  <a:gd name="T49" fmla="*/ 150 h 275"/>
                  <a:gd name="T50" fmla="*/ 154 w 283"/>
                  <a:gd name="T51" fmla="*/ 2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3" h="275">
                    <a:moveTo>
                      <a:pt x="141" y="0"/>
                    </a:moveTo>
                    <a:cubicBezTo>
                      <a:pt x="63" y="0"/>
                      <a:pt x="0" y="61"/>
                      <a:pt x="0" y="137"/>
                    </a:cubicBezTo>
                    <a:cubicBezTo>
                      <a:pt x="0" y="213"/>
                      <a:pt x="63" y="275"/>
                      <a:pt x="141" y="275"/>
                    </a:cubicBezTo>
                    <a:cubicBezTo>
                      <a:pt x="220" y="275"/>
                      <a:pt x="283" y="213"/>
                      <a:pt x="283" y="137"/>
                    </a:cubicBezTo>
                    <a:cubicBezTo>
                      <a:pt x="283" y="61"/>
                      <a:pt x="220" y="0"/>
                      <a:pt x="141" y="0"/>
                    </a:cubicBezTo>
                    <a:close/>
                    <a:moveTo>
                      <a:pt x="154" y="248"/>
                    </a:moveTo>
                    <a:cubicBezTo>
                      <a:pt x="154" y="223"/>
                      <a:pt x="154" y="223"/>
                      <a:pt x="154" y="223"/>
                    </a:cubicBezTo>
                    <a:cubicBezTo>
                      <a:pt x="150" y="223"/>
                      <a:pt x="146" y="224"/>
                      <a:pt x="141" y="224"/>
                    </a:cubicBezTo>
                    <a:cubicBezTo>
                      <a:pt x="137" y="224"/>
                      <a:pt x="133" y="223"/>
                      <a:pt x="129" y="223"/>
                    </a:cubicBezTo>
                    <a:cubicBezTo>
                      <a:pt x="129" y="248"/>
                      <a:pt x="129" y="248"/>
                      <a:pt x="129" y="248"/>
                    </a:cubicBezTo>
                    <a:cubicBezTo>
                      <a:pt x="75" y="243"/>
                      <a:pt x="33" y="202"/>
                      <a:pt x="27" y="150"/>
                    </a:cubicBezTo>
                    <a:cubicBezTo>
                      <a:pt x="54" y="150"/>
                      <a:pt x="54" y="150"/>
                      <a:pt x="54" y="150"/>
                    </a:cubicBezTo>
                    <a:cubicBezTo>
                      <a:pt x="53" y="146"/>
                      <a:pt x="53" y="142"/>
                      <a:pt x="53" y="137"/>
                    </a:cubicBezTo>
                    <a:cubicBezTo>
                      <a:pt x="53" y="133"/>
                      <a:pt x="53" y="129"/>
                      <a:pt x="54" y="125"/>
                    </a:cubicBezTo>
                    <a:cubicBezTo>
                      <a:pt x="27" y="125"/>
                      <a:pt x="27" y="125"/>
                      <a:pt x="27" y="125"/>
                    </a:cubicBezTo>
                    <a:cubicBezTo>
                      <a:pt x="33" y="73"/>
                      <a:pt x="75" y="32"/>
                      <a:pt x="129" y="26"/>
                    </a:cubicBezTo>
                    <a:cubicBezTo>
                      <a:pt x="129" y="52"/>
                      <a:pt x="129" y="52"/>
                      <a:pt x="129" y="52"/>
                    </a:cubicBezTo>
                    <a:cubicBezTo>
                      <a:pt x="133" y="51"/>
                      <a:pt x="137" y="51"/>
                      <a:pt x="141" y="51"/>
                    </a:cubicBezTo>
                    <a:cubicBezTo>
                      <a:pt x="146" y="51"/>
                      <a:pt x="150" y="51"/>
                      <a:pt x="154" y="52"/>
                    </a:cubicBezTo>
                    <a:cubicBezTo>
                      <a:pt x="154" y="26"/>
                      <a:pt x="154" y="26"/>
                      <a:pt x="154" y="26"/>
                    </a:cubicBezTo>
                    <a:cubicBezTo>
                      <a:pt x="207" y="32"/>
                      <a:pt x="250" y="73"/>
                      <a:pt x="256" y="125"/>
                    </a:cubicBezTo>
                    <a:cubicBezTo>
                      <a:pt x="229" y="125"/>
                      <a:pt x="229" y="125"/>
                      <a:pt x="229" y="125"/>
                    </a:cubicBezTo>
                    <a:cubicBezTo>
                      <a:pt x="230" y="129"/>
                      <a:pt x="230" y="133"/>
                      <a:pt x="230" y="137"/>
                    </a:cubicBezTo>
                    <a:cubicBezTo>
                      <a:pt x="230" y="142"/>
                      <a:pt x="230" y="146"/>
                      <a:pt x="229" y="150"/>
                    </a:cubicBezTo>
                    <a:cubicBezTo>
                      <a:pt x="256" y="150"/>
                      <a:pt x="256" y="150"/>
                      <a:pt x="256" y="150"/>
                    </a:cubicBezTo>
                    <a:cubicBezTo>
                      <a:pt x="250" y="202"/>
                      <a:pt x="207" y="243"/>
                      <a:pt x="154"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9" name="Freeform 86">
                <a:extLst>
                  <a:ext uri="{FF2B5EF4-FFF2-40B4-BE49-F238E27FC236}">
                    <a16:creationId xmlns:a16="http://schemas.microsoft.com/office/drawing/2014/main" id="{368BEA6F-4978-479A-8E8C-1DCB7F674AEF}"/>
                  </a:ext>
                </a:extLst>
              </p:cNvPr>
              <p:cNvSpPr>
                <a:spLocks/>
              </p:cNvSpPr>
              <p:nvPr/>
            </p:nvSpPr>
            <p:spPr bwMode="auto">
              <a:xfrm>
                <a:off x="7445376" y="4597400"/>
                <a:ext cx="60325" cy="61913"/>
              </a:xfrm>
              <a:custGeom>
                <a:avLst/>
                <a:gdLst>
                  <a:gd name="T0" fmla="*/ 8 w 20"/>
                  <a:gd name="T1" fmla="*/ 21 h 21"/>
                  <a:gd name="T2" fmla="*/ 20 w 20"/>
                  <a:gd name="T3" fmla="*/ 15 h 21"/>
                  <a:gd name="T4" fmla="*/ 13 w 20"/>
                  <a:gd name="T5" fmla="*/ 3 h 21"/>
                  <a:gd name="T6" fmla="*/ 7 w 20"/>
                  <a:gd name="T7" fmla="*/ 0 h 21"/>
                  <a:gd name="T8" fmla="*/ 4 w 20"/>
                  <a:gd name="T9" fmla="*/ 1 h 21"/>
                  <a:gd name="T10" fmla="*/ 1 w 20"/>
                  <a:gd name="T11" fmla="*/ 5 h 21"/>
                  <a:gd name="T12" fmla="*/ 2 w 20"/>
                  <a:gd name="T13" fmla="*/ 10 h 21"/>
                  <a:gd name="T14" fmla="*/ 8 w 2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1">
                    <a:moveTo>
                      <a:pt x="8" y="21"/>
                    </a:moveTo>
                    <a:cubicBezTo>
                      <a:pt x="12" y="19"/>
                      <a:pt x="16" y="17"/>
                      <a:pt x="20" y="15"/>
                    </a:cubicBezTo>
                    <a:cubicBezTo>
                      <a:pt x="13" y="3"/>
                      <a:pt x="13" y="3"/>
                      <a:pt x="13" y="3"/>
                    </a:cubicBezTo>
                    <a:cubicBezTo>
                      <a:pt x="12" y="1"/>
                      <a:pt x="10" y="0"/>
                      <a:pt x="7" y="0"/>
                    </a:cubicBezTo>
                    <a:cubicBezTo>
                      <a:pt x="6" y="0"/>
                      <a:pt x="5" y="0"/>
                      <a:pt x="4" y="1"/>
                    </a:cubicBezTo>
                    <a:cubicBezTo>
                      <a:pt x="2" y="2"/>
                      <a:pt x="1" y="3"/>
                      <a:pt x="1" y="5"/>
                    </a:cubicBezTo>
                    <a:cubicBezTo>
                      <a:pt x="0" y="6"/>
                      <a:pt x="1" y="8"/>
                      <a:pt x="2" y="10"/>
                    </a:cubicBezTo>
                    <a:lnTo>
                      <a:pt x="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0" name="Freeform 87">
                <a:extLst>
                  <a:ext uri="{FF2B5EF4-FFF2-40B4-BE49-F238E27FC236}">
                    <a16:creationId xmlns:a16="http://schemas.microsoft.com/office/drawing/2014/main" id="{9B3BA58D-3ED4-4283-8D3B-85477DE2F357}"/>
                  </a:ext>
                </a:extLst>
              </p:cNvPr>
              <p:cNvSpPr>
                <a:spLocks/>
              </p:cNvSpPr>
              <p:nvPr/>
            </p:nvSpPr>
            <p:spPr bwMode="auto">
              <a:xfrm>
                <a:off x="7727951" y="4597400"/>
                <a:ext cx="58738" cy="61913"/>
              </a:xfrm>
              <a:custGeom>
                <a:avLst/>
                <a:gdLst>
                  <a:gd name="T0" fmla="*/ 16 w 20"/>
                  <a:gd name="T1" fmla="*/ 1 h 21"/>
                  <a:gd name="T2" fmla="*/ 13 w 20"/>
                  <a:gd name="T3" fmla="*/ 0 h 21"/>
                  <a:gd name="T4" fmla="*/ 7 w 20"/>
                  <a:gd name="T5" fmla="*/ 3 h 21"/>
                  <a:gd name="T6" fmla="*/ 0 w 20"/>
                  <a:gd name="T7" fmla="*/ 15 h 21"/>
                  <a:gd name="T8" fmla="*/ 12 w 20"/>
                  <a:gd name="T9" fmla="*/ 21 h 21"/>
                  <a:gd name="T10" fmla="*/ 18 w 20"/>
                  <a:gd name="T11" fmla="*/ 10 h 21"/>
                  <a:gd name="T12" fmla="*/ 16 w 20"/>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16" y="1"/>
                    </a:moveTo>
                    <a:cubicBezTo>
                      <a:pt x="15" y="0"/>
                      <a:pt x="14" y="0"/>
                      <a:pt x="13" y="0"/>
                    </a:cubicBezTo>
                    <a:cubicBezTo>
                      <a:pt x="10" y="0"/>
                      <a:pt x="8" y="1"/>
                      <a:pt x="7" y="3"/>
                    </a:cubicBezTo>
                    <a:cubicBezTo>
                      <a:pt x="0" y="15"/>
                      <a:pt x="0" y="15"/>
                      <a:pt x="0" y="15"/>
                    </a:cubicBezTo>
                    <a:cubicBezTo>
                      <a:pt x="4" y="17"/>
                      <a:pt x="8" y="19"/>
                      <a:pt x="12" y="21"/>
                    </a:cubicBezTo>
                    <a:cubicBezTo>
                      <a:pt x="18" y="10"/>
                      <a:pt x="18" y="10"/>
                      <a:pt x="18" y="10"/>
                    </a:cubicBezTo>
                    <a:cubicBezTo>
                      <a:pt x="20" y="7"/>
                      <a:pt x="19" y="3"/>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1" name="Freeform 88">
                <a:extLst>
                  <a:ext uri="{FF2B5EF4-FFF2-40B4-BE49-F238E27FC236}">
                    <a16:creationId xmlns:a16="http://schemas.microsoft.com/office/drawing/2014/main" id="{0F83C12C-5625-4674-858D-297C828D2E59}"/>
                  </a:ext>
                </a:extLst>
              </p:cNvPr>
              <p:cNvSpPr>
                <a:spLocks/>
              </p:cNvSpPr>
              <p:nvPr/>
            </p:nvSpPr>
            <p:spPr bwMode="auto">
              <a:xfrm>
                <a:off x="7832726" y="4706938"/>
                <a:ext cx="61913" cy="53975"/>
              </a:xfrm>
              <a:custGeom>
                <a:avLst/>
                <a:gdLst>
                  <a:gd name="T0" fmla="*/ 18 w 21"/>
                  <a:gd name="T1" fmla="*/ 12 h 18"/>
                  <a:gd name="T2" fmla="*/ 21 w 21"/>
                  <a:gd name="T3" fmla="*/ 8 h 18"/>
                  <a:gd name="T4" fmla="*/ 20 w 21"/>
                  <a:gd name="T5" fmla="*/ 3 h 18"/>
                  <a:gd name="T6" fmla="*/ 14 w 21"/>
                  <a:gd name="T7" fmla="*/ 0 h 18"/>
                  <a:gd name="T8" fmla="*/ 11 w 21"/>
                  <a:gd name="T9" fmla="*/ 0 h 18"/>
                  <a:gd name="T10" fmla="*/ 0 w 21"/>
                  <a:gd name="T11" fmla="*/ 7 h 18"/>
                  <a:gd name="T12" fmla="*/ 7 w 21"/>
                  <a:gd name="T13" fmla="*/ 18 h 18"/>
                  <a:gd name="T14" fmla="*/ 18 w 21"/>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18" y="12"/>
                    </a:moveTo>
                    <a:cubicBezTo>
                      <a:pt x="19" y="11"/>
                      <a:pt x="20" y="10"/>
                      <a:pt x="21" y="8"/>
                    </a:cubicBezTo>
                    <a:cubicBezTo>
                      <a:pt x="21" y="6"/>
                      <a:pt x="21" y="4"/>
                      <a:pt x="20" y="3"/>
                    </a:cubicBezTo>
                    <a:cubicBezTo>
                      <a:pt x="19" y="1"/>
                      <a:pt x="17" y="0"/>
                      <a:pt x="14" y="0"/>
                    </a:cubicBezTo>
                    <a:cubicBezTo>
                      <a:pt x="13" y="0"/>
                      <a:pt x="12" y="0"/>
                      <a:pt x="11" y="0"/>
                    </a:cubicBezTo>
                    <a:cubicBezTo>
                      <a:pt x="0" y="7"/>
                      <a:pt x="0" y="7"/>
                      <a:pt x="0" y="7"/>
                    </a:cubicBezTo>
                    <a:cubicBezTo>
                      <a:pt x="3" y="10"/>
                      <a:pt x="5" y="14"/>
                      <a:pt x="7" y="18"/>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2" name="Freeform 89">
                <a:extLst>
                  <a:ext uri="{FF2B5EF4-FFF2-40B4-BE49-F238E27FC236}">
                    <a16:creationId xmlns:a16="http://schemas.microsoft.com/office/drawing/2014/main" id="{5D2DC6F8-2B87-4A65-B29F-65674F3F1A08}"/>
                  </a:ext>
                </a:extLst>
              </p:cNvPr>
              <p:cNvSpPr>
                <a:spLocks/>
              </p:cNvSpPr>
              <p:nvPr/>
            </p:nvSpPr>
            <p:spPr bwMode="auto">
              <a:xfrm>
                <a:off x="7339013" y="4706938"/>
                <a:ext cx="61913" cy="53975"/>
              </a:xfrm>
              <a:custGeom>
                <a:avLst/>
                <a:gdLst>
                  <a:gd name="T0" fmla="*/ 7 w 21"/>
                  <a:gd name="T1" fmla="*/ 0 h 18"/>
                  <a:gd name="T2" fmla="*/ 1 w 21"/>
                  <a:gd name="T3" fmla="*/ 3 h 18"/>
                  <a:gd name="T4" fmla="*/ 0 w 21"/>
                  <a:gd name="T5" fmla="*/ 8 h 18"/>
                  <a:gd name="T6" fmla="*/ 3 w 21"/>
                  <a:gd name="T7" fmla="*/ 12 h 18"/>
                  <a:gd name="T8" fmla="*/ 14 w 21"/>
                  <a:gd name="T9" fmla="*/ 18 h 18"/>
                  <a:gd name="T10" fmla="*/ 21 w 21"/>
                  <a:gd name="T11" fmla="*/ 7 h 18"/>
                  <a:gd name="T12" fmla="*/ 10 w 21"/>
                  <a:gd name="T13" fmla="*/ 0 h 18"/>
                  <a:gd name="T14" fmla="*/ 7 w 2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7" y="0"/>
                    </a:moveTo>
                    <a:cubicBezTo>
                      <a:pt x="4" y="0"/>
                      <a:pt x="2" y="1"/>
                      <a:pt x="1" y="3"/>
                    </a:cubicBezTo>
                    <a:cubicBezTo>
                      <a:pt x="0" y="4"/>
                      <a:pt x="0" y="6"/>
                      <a:pt x="0" y="8"/>
                    </a:cubicBezTo>
                    <a:cubicBezTo>
                      <a:pt x="1" y="10"/>
                      <a:pt x="2" y="11"/>
                      <a:pt x="3" y="12"/>
                    </a:cubicBezTo>
                    <a:cubicBezTo>
                      <a:pt x="14" y="18"/>
                      <a:pt x="14" y="18"/>
                      <a:pt x="14" y="18"/>
                    </a:cubicBezTo>
                    <a:cubicBezTo>
                      <a:pt x="16" y="14"/>
                      <a:pt x="18" y="10"/>
                      <a:pt x="21" y="7"/>
                    </a:cubicBezTo>
                    <a:cubicBezTo>
                      <a:pt x="10" y="0"/>
                      <a:pt x="10" y="0"/>
                      <a:pt x="10" y="0"/>
                    </a:cubicBezTo>
                    <a:cubicBezTo>
                      <a:pt x="9"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3" name="Freeform 90">
                <a:extLst>
                  <a:ext uri="{FF2B5EF4-FFF2-40B4-BE49-F238E27FC236}">
                    <a16:creationId xmlns:a16="http://schemas.microsoft.com/office/drawing/2014/main" id="{A440D263-5B89-4053-82C8-6845CF0DF1C0}"/>
                  </a:ext>
                </a:extLst>
              </p:cNvPr>
              <p:cNvSpPr>
                <a:spLocks/>
              </p:cNvSpPr>
              <p:nvPr/>
            </p:nvSpPr>
            <p:spPr bwMode="auto">
              <a:xfrm>
                <a:off x="7832726" y="4989513"/>
                <a:ext cx="61913" cy="52388"/>
              </a:xfrm>
              <a:custGeom>
                <a:avLst/>
                <a:gdLst>
                  <a:gd name="T0" fmla="*/ 21 w 21"/>
                  <a:gd name="T1" fmla="*/ 10 h 18"/>
                  <a:gd name="T2" fmla="*/ 18 w 21"/>
                  <a:gd name="T3" fmla="*/ 6 h 18"/>
                  <a:gd name="T4" fmla="*/ 7 w 21"/>
                  <a:gd name="T5" fmla="*/ 0 h 18"/>
                  <a:gd name="T6" fmla="*/ 0 w 21"/>
                  <a:gd name="T7" fmla="*/ 11 h 18"/>
                  <a:gd name="T8" fmla="*/ 11 w 21"/>
                  <a:gd name="T9" fmla="*/ 17 h 18"/>
                  <a:gd name="T10" fmla="*/ 14 w 21"/>
                  <a:gd name="T11" fmla="*/ 18 h 18"/>
                  <a:gd name="T12" fmla="*/ 20 w 21"/>
                  <a:gd name="T13" fmla="*/ 15 h 18"/>
                  <a:gd name="T14" fmla="*/ 21 w 21"/>
                  <a:gd name="T15" fmla="*/ 1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21" y="10"/>
                    </a:moveTo>
                    <a:cubicBezTo>
                      <a:pt x="20" y="8"/>
                      <a:pt x="19" y="7"/>
                      <a:pt x="18" y="6"/>
                    </a:cubicBezTo>
                    <a:cubicBezTo>
                      <a:pt x="7" y="0"/>
                      <a:pt x="7" y="0"/>
                      <a:pt x="7" y="0"/>
                    </a:cubicBezTo>
                    <a:cubicBezTo>
                      <a:pt x="5" y="4"/>
                      <a:pt x="3" y="7"/>
                      <a:pt x="0" y="11"/>
                    </a:cubicBezTo>
                    <a:cubicBezTo>
                      <a:pt x="11" y="17"/>
                      <a:pt x="11" y="17"/>
                      <a:pt x="11" y="17"/>
                    </a:cubicBezTo>
                    <a:cubicBezTo>
                      <a:pt x="12" y="18"/>
                      <a:pt x="13" y="18"/>
                      <a:pt x="14" y="18"/>
                    </a:cubicBezTo>
                    <a:cubicBezTo>
                      <a:pt x="17" y="18"/>
                      <a:pt x="19" y="17"/>
                      <a:pt x="20" y="15"/>
                    </a:cubicBezTo>
                    <a:cubicBezTo>
                      <a:pt x="21" y="13"/>
                      <a:pt x="21" y="11"/>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4" name="Freeform 91">
                <a:extLst>
                  <a:ext uri="{FF2B5EF4-FFF2-40B4-BE49-F238E27FC236}">
                    <a16:creationId xmlns:a16="http://schemas.microsoft.com/office/drawing/2014/main" id="{80912666-2623-498D-9EE6-CE3B351C2451}"/>
                  </a:ext>
                </a:extLst>
              </p:cNvPr>
              <p:cNvSpPr>
                <a:spLocks/>
              </p:cNvSpPr>
              <p:nvPr/>
            </p:nvSpPr>
            <p:spPr bwMode="auto">
              <a:xfrm>
                <a:off x="7339013" y="4989513"/>
                <a:ext cx="61913" cy="52388"/>
              </a:xfrm>
              <a:custGeom>
                <a:avLst/>
                <a:gdLst>
                  <a:gd name="T0" fmla="*/ 3 w 21"/>
                  <a:gd name="T1" fmla="*/ 6 h 18"/>
                  <a:gd name="T2" fmla="*/ 0 w 21"/>
                  <a:gd name="T3" fmla="*/ 10 h 18"/>
                  <a:gd name="T4" fmla="*/ 1 w 21"/>
                  <a:gd name="T5" fmla="*/ 15 h 18"/>
                  <a:gd name="T6" fmla="*/ 7 w 21"/>
                  <a:gd name="T7" fmla="*/ 18 h 18"/>
                  <a:gd name="T8" fmla="*/ 10 w 21"/>
                  <a:gd name="T9" fmla="*/ 17 h 18"/>
                  <a:gd name="T10" fmla="*/ 21 w 21"/>
                  <a:gd name="T11" fmla="*/ 11 h 18"/>
                  <a:gd name="T12" fmla="*/ 14 w 21"/>
                  <a:gd name="T13" fmla="*/ 0 h 18"/>
                  <a:gd name="T14" fmla="*/ 3 w 21"/>
                  <a:gd name="T15" fmla="*/ 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3" y="6"/>
                    </a:moveTo>
                    <a:cubicBezTo>
                      <a:pt x="2" y="7"/>
                      <a:pt x="1" y="8"/>
                      <a:pt x="0" y="10"/>
                    </a:cubicBezTo>
                    <a:cubicBezTo>
                      <a:pt x="0" y="11"/>
                      <a:pt x="0" y="13"/>
                      <a:pt x="1" y="15"/>
                    </a:cubicBezTo>
                    <a:cubicBezTo>
                      <a:pt x="2" y="17"/>
                      <a:pt x="4" y="18"/>
                      <a:pt x="7" y="18"/>
                    </a:cubicBezTo>
                    <a:cubicBezTo>
                      <a:pt x="8" y="18"/>
                      <a:pt x="9" y="18"/>
                      <a:pt x="10" y="17"/>
                    </a:cubicBezTo>
                    <a:cubicBezTo>
                      <a:pt x="21" y="11"/>
                      <a:pt x="21" y="11"/>
                      <a:pt x="21" y="11"/>
                    </a:cubicBezTo>
                    <a:cubicBezTo>
                      <a:pt x="18" y="7"/>
                      <a:pt x="16" y="4"/>
                      <a:pt x="14" y="0"/>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5" name="Freeform 92">
                <a:extLst>
                  <a:ext uri="{FF2B5EF4-FFF2-40B4-BE49-F238E27FC236}">
                    <a16:creationId xmlns:a16="http://schemas.microsoft.com/office/drawing/2014/main" id="{3347E41E-114B-4A05-8B7C-1E600D65629E}"/>
                  </a:ext>
                </a:extLst>
              </p:cNvPr>
              <p:cNvSpPr>
                <a:spLocks/>
              </p:cNvSpPr>
              <p:nvPr/>
            </p:nvSpPr>
            <p:spPr bwMode="auto">
              <a:xfrm>
                <a:off x="7727951" y="5086350"/>
                <a:ext cx="58738" cy="66675"/>
              </a:xfrm>
              <a:custGeom>
                <a:avLst/>
                <a:gdLst>
                  <a:gd name="T0" fmla="*/ 12 w 20"/>
                  <a:gd name="T1" fmla="*/ 0 h 22"/>
                  <a:gd name="T2" fmla="*/ 0 w 20"/>
                  <a:gd name="T3" fmla="*/ 6 h 22"/>
                  <a:gd name="T4" fmla="*/ 7 w 20"/>
                  <a:gd name="T5" fmla="*/ 18 h 22"/>
                  <a:gd name="T6" fmla="*/ 13 w 20"/>
                  <a:gd name="T7" fmla="*/ 22 h 22"/>
                  <a:gd name="T8" fmla="*/ 16 w 20"/>
                  <a:gd name="T9" fmla="*/ 21 h 22"/>
                  <a:gd name="T10" fmla="*/ 18 w 20"/>
                  <a:gd name="T11" fmla="*/ 12 h 22"/>
                  <a:gd name="T12" fmla="*/ 12 w 2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2" y="0"/>
                    </a:moveTo>
                    <a:cubicBezTo>
                      <a:pt x="8" y="3"/>
                      <a:pt x="4" y="5"/>
                      <a:pt x="0" y="6"/>
                    </a:cubicBezTo>
                    <a:cubicBezTo>
                      <a:pt x="7" y="18"/>
                      <a:pt x="7" y="18"/>
                      <a:pt x="7" y="18"/>
                    </a:cubicBezTo>
                    <a:cubicBezTo>
                      <a:pt x="8" y="20"/>
                      <a:pt x="10" y="22"/>
                      <a:pt x="13" y="22"/>
                    </a:cubicBezTo>
                    <a:cubicBezTo>
                      <a:pt x="14" y="22"/>
                      <a:pt x="15" y="21"/>
                      <a:pt x="16" y="21"/>
                    </a:cubicBezTo>
                    <a:cubicBezTo>
                      <a:pt x="19" y="19"/>
                      <a:pt x="20" y="15"/>
                      <a:pt x="18" y="12"/>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6" name="Freeform 93">
                <a:extLst>
                  <a:ext uri="{FF2B5EF4-FFF2-40B4-BE49-F238E27FC236}">
                    <a16:creationId xmlns:a16="http://schemas.microsoft.com/office/drawing/2014/main" id="{6E6A920C-485D-4EDA-BF3A-98A22F99BBC4}"/>
                  </a:ext>
                </a:extLst>
              </p:cNvPr>
              <p:cNvSpPr>
                <a:spLocks/>
              </p:cNvSpPr>
              <p:nvPr/>
            </p:nvSpPr>
            <p:spPr bwMode="auto">
              <a:xfrm>
                <a:off x="7445376" y="5086350"/>
                <a:ext cx="60325" cy="66675"/>
              </a:xfrm>
              <a:custGeom>
                <a:avLst/>
                <a:gdLst>
                  <a:gd name="T0" fmla="*/ 2 w 20"/>
                  <a:gd name="T1" fmla="*/ 12 h 22"/>
                  <a:gd name="T2" fmla="*/ 1 w 20"/>
                  <a:gd name="T3" fmla="*/ 17 h 22"/>
                  <a:gd name="T4" fmla="*/ 4 w 20"/>
                  <a:gd name="T5" fmla="*/ 21 h 22"/>
                  <a:gd name="T6" fmla="*/ 7 w 20"/>
                  <a:gd name="T7" fmla="*/ 22 h 22"/>
                  <a:gd name="T8" fmla="*/ 13 w 20"/>
                  <a:gd name="T9" fmla="*/ 18 h 22"/>
                  <a:gd name="T10" fmla="*/ 20 w 20"/>
                  <a:gd name="T11" fmla="*/ 6 h 22"/>
                  <a:gd name="T12" fmla="*/ 8 w 20"/>
                  <a:gd name="T13" fmla="*/ 0 h 22"/>
                  <a:gd name="T14" fmla="*/ 2 w 20"/>
                  <a:gd name="T15" fmla="*/ 1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 y="12"/>
                    </a:moveTo>
                    <a:cubicBezTo>
                      <a:pt x="1" y="13"/>
                      <a:pt x="0" y="15"/>
                      <a:pt x="1" y="17"/>
                    </a:cubicBezTo>
                    <a:cubicBezTo>
                      <a:pt x="1" y="19"/>
                      <a:pt x="2" y="20"/>
                      <a:pt x="4" y="21"/>
                    </a:cubicBezTo>
                    <a:cubicBezTo>
                      <a:pt x="5" y="21"/>
                      <a:pt x="6" y="22"/>
                      <a:pt x="7" y="22"/>
                    </a:cubicBezTo>
                    <a:cubicBezTo>
                      <a:pt x="10" y="22"/>
                      <a:pt x="12" y="20"/>
                      <a:pt x="13" y="18"/>
                    </a:cubicBezTo>
                    <a:cubicBezTo>
                      <a:pt x="20" y="6"/>
                      <a:pt x="20" y="6"/>
                      <a:pt x="20" y="6"/>
                    </a:cubicBezTo>
                    <a:cubicBezTo>
                      <a:pt x="16" y="5"/>
                      <a:pt x="12" y="3"/>
                      <a:pt x="8" y="0"/>
                    </a:cubicBezTo>
                    <a:lnTo>
                      <a:pt x="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7" name="Oval 94">
                <a:extLst>
                  <a:ext uri="{FF2B5EF4-FFF2-40B4-BE49-F238E27FC236}">
                    <a16:creationId xmlns:a16="http://schemas.microsoft.com/office/drawing/2014/main" id="{733F4242-AC07-47EA-8CD5-ADAB4FB850EA}"/>
                  </a:ext>
                </a:extLst>
              </p:cNvPr>
              <p:cNvSpPr>
                <a:spLocks noChangeArrowheads="1"/>
              </p:cNvSpPr>
              <p:nvPr/>
            </p:nvSpPr>
            <p:spPr bwMode="auto">
              <a:xfrm>
                <a:off x="7585076" y="4843463"/>
                <a:ext cx="60325"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8" name="Freeform 95">
                <a:extLst>
                  <a:ext uri="{FF2B5EF4-FFF2-40B4-BE49-F238E27FC236}">
                    <a16:creationId xmlns:a16="http://schemas.microsoft.com/office/drawing/2014/main" id="{4A58B872-ABFA-418B-A3CC-020FF0902A38}"/>
                  </a:ext>
                </a:extLst>
              </p:cNvPr>
              <p:cNvSpPr>
                <a:spLocks/>
              </p:cNvSpPr>
              <p:nvPr/>
            </p:nvSpPr>
            <p:spPr bwMode="auto">
              <a:xfrm>
                <a:off x="7496176" y="4670425"/>
                <a:ext cx="146050" cy="169863"/>
              </a:xfrm>
              <a:custGeom>
                <a:avLst/>
                <a:gdLst>
                  <a:gd name="T0" fmla="*/ 49 w 49"/>
                  <a:gd name="T1" fmla="*/ 56 h 57"/>
                  <a:gd name="T2" fmla="*/ 48 w 49"/>
                  <a:gd name="T3" fmla="*/ 16 h 57"/>
                  <a:gd name="T4" fmla="*/ 39 w 49"/>
                  <a:gd name="T5" fmla="*/ 7 h 57"/>
                  <a:gd name="T6" fmla="*/ 31 w 49"/>
                  <a:gd name="T7" fmla="*/ 16 h 57"/>
                  <a:gd name="T8" fmla="*/ 31 w 49"/>
                  <a:gd name="T9" fmla="*/ 39 h 57"/>
                  <a:gd name="T10" fmla="*/ 11 w 49"/>
                  <a:gd name="T11" fmla="*/ 4 h 57"/>
                  <a:gd name="T12" fmla="*/ 3 w 49"/>
                  <a:gd name="T13" fmla="*/ 2 h 57"/>
                  <a:gd name="T14" fmla="*/ 1 w 49"/>
                  <a:gd name="T15" fmla="*/ 9 h 57"/>
                  <a:gd name="T16" fmla="*/ 29 w 49"/>
                  <a:gd name="T17" fmla="*/ 57 h 57"/>
                  <a:gd name="T18" fmla="*/ 40 w 49"/>
                  <a:gd name="T19" fmla="*/ 53 h 57"/>
                  <a:gd name="T20" fmla="*/ 49 w 49"/>
                  <a:gd name="T21"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7">
                    <a:moveTo>
                      <a:pt x="49" y="56"/>
                    </a:moveTo>
                    <a:cubicBezTo>
                      <a:pt x="48" y="16"/>
                      <a:pt x="48" y="16"/>
                      <a:pt x="48" y="16"/>
                    </a:cubicBezTo>
                    <a:cubicBezTo>
                      <a:pt x="48" y="11"/>
                      <a:pt x="44" y="7"/>
                      <a:pt x="39" y="7"/>
                    </a:cubicBezTo>
                    <a:cubicBezTo>
                      <a:pt x="35" y="7"/>
                      <a:pt x="31" y="11"/>
                      <a:pt x="31" y="16"/>
                    </a:cubicBezTo>
                    <a:cubicBezTo>
                      <a:pt x="31" y="39"/>
                      <a:pt x="31" y="39"/>
                      <a:pt x="31" y="39"/>
                    </a:cubicBezTo>
                    <a:cubicBezTo>
                      <a:pt x="11" y="4"/>
                      <a:pt x="11" y="4"/>
                      <a:pt x="11" y="4"/>
                    </a:cubicBezTo>
                    <a:cubicBezTo>
                      <a:pt x="9" y="1"/>
                      <a:pt x="6" y="0"/>
                      <a:pt x="3" y="2"/>
                    </a:cubicBezTo>
                    <a:cubicBezTo>
                      <a:pt x="1" y="3"/>
                      <a:pt x="0" y="6"/>
                      <a:pt x="1" y="9"/>
                    </a:cubicBezTo>
                    <a:cubicBezTo>
                      <a:pt x="29" y="57"/>
                      <a:pt x="29" y="57"/>
                      <a:pt x="29" y="57"/>
                    </a:cubicBezTo>
                    <a:cubicBezTo>
                      <a:pt x="32" y="55"/>
                      <a:pt x="36" y="53"/>
                      <a:pt x="40" y="53"/>
                    </a:cubicBezTo>
                    <a:cubicBezTo>
                      <a:pt x="43" y="53"/>
                      <a:pt x="46" y="54"/>
                      <a:pt x="49"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3" name="矩形 2">
              <a:extLst>
                <a:ext uri="{FF2B5EF4-FFF2-40B4-BE49-F238E27FC236}">
                  <a16:creationId xmlns:a16="http://schemas.microsoft.com/office/drawing/2014/main" id="{27D5A958-1D6B-49C6-92F1-F0967222F29A}"/>
                </a:ext>
              </a:extLst>
            </p:cNvPr>
            <p:cNvSpPr/>
            <p:nvPr/>
          </p:nvSpPr>
          <p:spPr>
            <a:xfrm>
              <a:off x="7131720" y="3914536"/>
              <a:ext cx="1680491" cy="701346"/>
            </a:xfrm>
            <a:prstGeom prst="rect">
              <a:avLst/>
            </a:prstGeom>
          </p:spPr>
          <p:txBody>
            <a:bodyPr wrap="square">
              <a:spAutoFit/>
            </a:bodyPr>
            <a:lstStyle/>
            <a:p>
              <a:pPr algn="just">
                <a:lnSpc>
                  <a:spcPct val="130000"/>
                </a:lnSpc>
              </a:pPr>
              <a:r>
                <a:rPr lang="zh-CN" altLang="en-US" sz="1600" dirty="0">
                  <a:solidFill>
                    <a:schemeClr val="tx1">
                      <a:lumMod val="85000"/>
                      <a:lumOff val="15000"/>
                    </a:schemeClr>
                  </a:solidFill>
                  <a:cs typeface="+mn-ea"/>
                  <a:sym typeface="+mn-lt"/>
                </a:rPr>
                <a:t>实时监控，及时防范风险</a:t>
              </a:r>
            </a:p>
          </p:txBody>
        </p:sp>
        <p:sp>
          <p:nvSpPr>
            <p:cNvPr id="4" name="矩形 3">
              <a:extLst>
                <a:ext uri="{FF2B5EF4-FFF2-40B4-BE49-F238E27FC236}">
                  <a16:creationId xmlns:a16="http://schemas.microsoft.com/office/drawing/2014/main" id="{360252BA-F094-4E4E-9F8D-CD9E9D72FFB2}"/>
                </a:ext>
              </a:extLst>
            </p:cNvPr>
            <p:cNvSpPr/>
            <p:nvPr/>
          </p:nvSpPr>
          <p:spPr>
            <a:xfrm>
              <a:off x="4676797" y="3914536"/>
              <a:ext cx="1757342" cy="701346"/>
            </a:xfrm>
            <a:prstGeom prst="rect">
              <a:avLst/>
            </a:prstGeom>
          </p:spPr>
          <p:txBody>
            <a:bodyPr wrap="square">
              <a:spAutoFit/>
            </a:bodyPr>
            <a:lstStyle/>
            <a:p>
              <a:pPr algn="just">
                <a:lnSpc>
                  <a:spcPct val="130000"/>
                </a:lnSpc>
              </a:pPr>
              <a:r>
                <a:rPr lang="zh-CN" altLang="en-US" sz="1600" dirty="0">
                  <a:solidFill>
                    <a:schemeClr val="tx1">
                      <a:lumMod val="85000"/>
                      <a:lumOff val="15000"/>
                    </a:schemeClr>
                  </a:solidFill>
                  <a:cs typeface="+mn-ea"/>
                  <a:sym typeface="+mn-lt"/>
                </a:rPr>
                <a:t>人工智能，客观精准，省时省力</a:t>
              </a:r>
            </a:p>
          </p:txBody>
        </p:sp>
        <p:sp>
          <p:nvSpPr>
            <p:cNvPr id="84" name="矩形 83">
              <a:extLst>
                <a:ext uri="{FF2B5EF4-FFF2-40B4-BE49-F238E27FC236}">
                  <a16:creationId xmlns:a16="http://schemas.microsoft.com/office/drawing/2014/main" id="{7C6F9617-CA89-4304-8C45-0CE7E8E865AF}"/>
                </a:ext>
              </a:extLst>
            </p:cNvPr>
            <p:cNvSpPr/>
            <p:nvPr/>
          </p:nvSpPr>
          <p:spPr>
            <a:xfrm>
              <a:off x="2213424" y="3914536"/>
              <a:ext cx="1707028" cy="701346"/>
            </a:xfrm>
            <a:prstGeom prst="rect">
              <a:avLst/>
            </a:prstGeom>
          </p:spPr>
          <p:txBody>
            <a:bodyPr wrap="square">
              <a:spAutoFit/>
            </a:bodyPr>
            <a:lstStyle/>
            <a:p>
              <a:pPr>
                <a:lnSpc>
                  <a:spcPct val="130000"/>
                </a:lnSpc>
              </a:pPr>
              <a:r>
                <a:rPr lang="zh-CN" altLang="en-US" sz="1600" dirty="0">
                  <a:solidFill>
                    <a:schemeClr val="tx1">
                      <a:lumMod val="85000"/>
                      <a:lumOff val="15000"/>
                    </a:schemeClr>
                  </a:solidFill>
                  <a:cs typeface="+mn-ea"/>
                  <a:sym typeface="+mn-lt"/>
                </a:rPr>
                <a:t>所有车次，全程可查</a:t>
              </a:r>
            </a:p>
          </p:txBody>
        </p:sp>
      </p:grpSp>
    </p:spTree>
    <p:extLst>
      <p:ext uri="{BB962C8B-B14F-4D97-AF65-F5344CB8AC3E}">
        <p14:creationId xmlns:p14="http://schemas.microsoft.com/office/powerpoint/2010/main" val="196327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7">
            <a:extLst>
              <a:ext uri="{FF2B5EF4-FFF2-40B4-BE49-F238E27FC236}">
                <a16:creationId xmlns:a16="http://schemas.microsoft.com/office/drawing/2014/main" id="{DF1EB10D-5478-4D21-A34B-A84EA83CAB69}"/>
              </a:ext>
            </a:extLst>
          </p:cNvPr>
          <p:cNvSpPr/>
          <p:nvPr/>
        </p:nvSpPr>
        <p:spPr bwMode="auto">
          <a:xfrm>
            <a:off x="0" y="-16312"/>
            <a:ext cx="12217269" cy="6916394"/>
          </a:xfrm>
          <a:prstGeom prst="rect">
            <a:avLst/>
          </a:prstGeom>
          <a:blipFill dpi="0" rotWithShape="1">
            <a:blip r:embed="rId4"/>
            <a:srcRect/>
            <a:stretch>
              <a:fillRect b="-7517"/>
            </a:stretch>
          </a:blipFill>
          <a:ln>
            <a:noFill/>
          </a:ln>
          <a:effectLst>
            <a:outerShdw blurRad="50800" dist="88900" dir="7440000" algn="t" rotWithShape="0">
              <a:prstClr val="black">
                <a:alpha val="40000"/>
              </a:prstClr>
            </a:outerShdw>
          </a:effectLst>
        </p:spPr>
        <p:txBody>
          <a:bodyPr lIns="121999" tIns="61000" rIns="121999" bIns="61000"/>
          <a:lstStyle/>
          <a:p>
            <a:pPr>
              <a:buFontTx/>
              <a:buNone/>
              <a:defRPr/>
            </a:pPr>
            <a:endParaRPr lang="zh-CN" altLang="en-US" dirty="0">
              <a:cs typeface="+mn-ea"/>
              <a:sym typeface="+mn-lt"/>
            </a:endParaRPr>
          </a:p>
        </p:txBody>
      </p:sp>
      <p:sp>
        <p:nvSpPr>
          <p:cNvPr id="42" name="圆角矩形 100">
            <a:extLst>
              <a:ext uri="{FF2B5EF4-FFF2-40B4-BE49-F238E27FC236}">
                <a16:creationId xmlns:a16="http://schemas.microsoft.com/office/drawing/2014/main" id="{6B005AB5-8769-45CE-B726-9B3FBF2E0A86}"/>
              </a:ext>
            </a:extLst>
          </p:cNvPr>
          <p:cNvSpPr/>
          <p:nvPr/>
        </p:nvSpPr>
        <p:spPr>
          <a:xfrm>
            <a:off x="-1" y="1420163"/>
            <a:ext cx="12217269" cy="3655674"/>
          </a:xfrm>
          <a:prstGeom prst="roundRect">
            <a:avLst>
              <a:gd name="adj" fmla="val 7029"/>
            </a:avLst>
          </a:prstGeom>
          <a:solidFill>
            <a:schemeClr val="bg1">
              <a:alpha val="92000"/>
            </a:scheme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nvGrpSpPr>
          <p:cNvPr id="4" name="组合 3">
            <a:extLst>
              <a:ext uri="{FF2B5EF4-FFF2-40B4-BE49-F238E27FC236}">
                <a16:creationId xmlns:a16="http://schemas.microsoft.com/office/drawing/2014/main" id="{9B68A8E6-194C-48E6-A850-11E7ADE63A9F}"/>
              </a:ext>
            </a:extLst>
          </p:cNvPr>
          <p:cNvGrpSpPr/>
          <p:nvPr/>
        </p:nvGrpSpPr>
        <p:grpSpPr>
          <a:xfrm>
            <a:off x="3546559" y="3058874"/>
            <a:ext cx="381452" cy="381452"/>
            <a:chOff x="3123591" y="3333387"/>
            <a:chExt cx="381452" cy="381452"/>
          </a:xfrm>
        </p:grpSpPr>
        <p:sp>
          <p:nvSpPr>
            <p:cNvPr id="5" name="椭圆 4">
              <a:extLst>
                <a:ext uri="{FF2B5EF4-FFF2-40B4-BE49-F238E27FC236}">
                  <a16:creationId xmlns:a16="http://schemas.microsoft.com/office/drawing/2014/main" id="{432D09EE-14B6-4383-89C6-99E2A77FA6E3}"/>
                </a:ext>
              </a:extLst>
            </p:cNvPr>
            <p:cNvSpPr/>
            <p:nvPr/>
          </p:nvSpPr>
          <p:spPr>
            <a:xfrm flipV="1">
              <a:off x="3123591" y="3333387"/>
              <a:ext cx="381452" cy="381452"/>
            </a:xfrm>
            <a:prstGeom prst="ellipse">
              <a:avLst/>
            </a:prstGeom>
            <a:no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sp>
          <p:nvSpPr>
            <p:cNvPr id="6" name="椭圆 5">
              <a:extLst>
                <a:ext uri="{FF2B5EF4-FFF2-40B4-BE49-F238E27FC236}">
                  <a16:creationId xmlns:a16="http://schemas.microsoft.com/office/drawing/2014/main" id="{2BC460EB-7076-4AE6-8290-9FA4F59A6ECD}"/>
                </a:ext>
              </a:extLst>
            </p:cNvPr>
            <p:cNvSpPr/>
            <p:nvPr/>
          </p:nvSpPr>
          <p:spPr>
            <a:xfrm flipV="1">
              <a:off x="3208440" y="3418236"/>
              <a:ext cx="211754" cy="211754"/>
            </a:xfrm>
            <a:prstGeom prst="ellipse">
              <a:avLst/>
            </a:prstGeom>
            <a:solidFill>
              <a:schemeClr val="accent1"/>
            </a:solid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grpSp>
      <p:cxnSp>
        <p:nvCxnSpPr>
          <p:cNvPr id="7" name="直接连接符 6">
            <a:extLst>
              <a:ext uri="{FF2B5EF4-FFF2-40B4-BE49-F238E27FC236}">
                <a16:creationId xmlns:a16="http://schemas.microsoft.com/office/drawing/2014/main" id="{C6E6876D-538B-4F00-BE8C-554BDF607867}"/>
              </a:ext>
            </a:extLst>
          </p:cNvPr>
          <p:cNvCxnSpPr/>
          <p:nvPr/>
        </p:nvCxnSpPr>
        <p:spPr>
          <a:xfrm>
            <a:off x="3662669" y="3248000"/>
            <a:ext cx="8531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F8E624EB-73B4-4AA7-80A0-9225B1B4D9C3}"/>
              </a:ext>
            </a:extLst>
          </p:cNvPr>
          <p:cNvSpPr/>
          <p:nvPr/>
        </p:nvSpPr>
        <p:spPr>
          <a:xfrm rot="21028799">
            <a:off x="2350218" y="234174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椭圆 8">
            <a:extLst>
              <a:ext uri="{FF2B5EF4-FFF2-40B4-BE49-F238E27FC236}">
                <a16:creationId xmlns:a16="http://schemas.microsoft.com/office/drawing/2014/main" id="{7D0F3EBA-4876-4A5B-A2FA-EDAE652C8FF2}"/>
              </a:ext>
            </a:extLst>
          </p:cNvPr>
          <p:cNvSpPr/>
          <p:nvPr/>
        </p:nvSpPr>
        <p:spPr>
          <a:xfrm rot="21028799" flipV="1">
            <a:off x="2024565" y="2784315"/>
            <a:ext cx="365031"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6C7FFD7C-30CE-4710-A1B0-B9F8FC0CDD64}"/>
              </a:ext>
            </a:extLst>
          </p:cNvPr>
          <p:cNvSpPr/>
          <p:nvPr/>
        </p:nvSpPr>
        <p:spPr>
          <a:xfrm rot="21028799">
            <a:off x="1466327" y="289926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5BEFCE08-999F-4121-ADAF-C1CD0AB1F007}"/>
              </a:ext>
            </a:extLst>
          </p:cNvPr>
          <p:cNvSpPr/>
          <p:nvPr/>
        </p:nvSpPr>
        <p:spPr>
          <a:xfrm rot="21028799" flipV="1">
            <a:off x="2605612" y="2682592"/>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a:extLst>
              <a:ext uri="{FF2B5EF4-FFF2-40B4-BE49-F238E27FC236}">
                <a16:creationId xmlns:a16="http://schemas.microsoft.com/office/drawing/2014/main" id="{50191BA4-1154-40E0-90C0-FF31D637A736}"/>
              </a:ext>
            </a:extLst>
          </p:cNvPr>
          <p:cNvSpPr/>
          <p:nvPr/>
        </p:nvSpPr>
        <p:spPr>
          <a:xfrm rot="21028799">
            <a:off x="1590556" y="2358699"/>
            <a:ext cx="409947"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FBD93A8E-8B1D-47A5-8A5C-7140C2C60D28}"/>
              </a:ext>
            </a:extLst>
          </p:cNvPr>
          <p:cNvSpPr/>
          <p:nvPr/>
        </p:nvSpPr>
        <p:spPr>
          <a:xfrm rot="21028799" flipV="1">
            <a:off x="866085" y="2724550"/>
            <a:ext cx="423451"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椭圆 13">
            <a:extLst>
              <a:ext uri="{FF2B5EF4-FFF2-40B4-BE49-F238E27FC236}">
                <a16:creationId xmlns:a16="http://schemas.microsoft.com/office/drawing/2014/main" id="{8D550193-C1CE-4105-88C7-C9D61915AD85}"/>
              </a:ext>
            </a:extLst>
          </p:cNvPr>
          <p:cNvSpPr/>
          <p:nvPr/>
        </p:nvSpPr>
        <p:spPr>
          <a:xfrm rot="10228799">
            <a:off x="1332839" y="400744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椭圆 14">
            <a:extLst>
              <a:ext uri="{FF2B5EF4-FFF2-40B4-BE49-F238E27FC236}">
                <a16:creationId xmlns:a16="http://schemas.microsoft.com/office/drawing/2014/main" id="{2F50E192-E632-4D8B-859F-AF67075A3A6D}"/>
              </a:ext>
            </a:extLst>
          </p:cNvPr>
          <p:cNvSpPr/>
          <p:nvPr/>
        </p:nvSpPr>
        <p:spPr>
          <a:xfrm rot="10228799" flipV="1">
            <a:off x="1479763" y="3386146"/>
            <a:ext cx="365031"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椭圆 15">
            <a:extLst>
              <a:ext uri="{FF2B5EF4-FFF2-40B4-BE49-F238E27FC236}">
                <a16:creationId xmlns:a16="http://schemas.microsoft.com/office/drawing/2014/main" id="{2650B9A0-0183-4136-BF90-E6703B12B3AE}"/>
              </a:ext>
            </a:extLst>
          </p:cNvPr>
          <p:cNvSpPr/>
          <p:nvPr/>
        </p:nvSpPr>
        <p:spPr>
          <a:xfrm rot="10228799">
            <a:off x="2216730" y="344992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椭圆 16">
            <a:extLst>
              <a:ext uri="{FF2B5EF4-FFF2-40B4-BE49-F238E27FC236}">
                <a16:creationId xmlns:a16="http://schemas.microsoft.com/office/drawing/2014/main" id="{B9F150C2-DA1B-45B0-9147-7F138BEB4E8A}"/>
              </a:ext>
            </a:extLst>
          </p:cNvPr>
          <p:cNvSpPr/>
          <p:nvPr/>
        </p:nvSpPr>
        <p:spPr>
          <a:xfrm rot="10228799" flipV="1">
            <a:off x="863012" y="3452174"/>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椭圆 17">
            <a:extLst>
              <a:ext uri="{FF2B5EF4-FFF2-40B4-BE49-F238E27FC236}">
                <a16:creationId xmlns:a16="http://schemas.microsoft.com/office/drawing/2014/main" id="{F59CC5CC-7B78-41F3-9C1B-31B0F5C0A69E}"/>
              </a:ext>
            </a:extLst>
          </p:cNvPr>
          <p:cNvSpPr/>
          <p:nvPr/>
        </p:nvSpPr>
        <p:spPr>
          <a:xfrm rot="10228799">
            <a:off x="1868853" y="3766846"/>
            <a:ext cx="409947"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椭圆 18">
            <a:extLst>
              <a:ext uri="{FF2B5EF4-FFF2-40B4-BE49-F238E27FC236}">
                <a16:creationId xmlns:a16="http://schemas.microsoft.com/office/drawing/2014/main" id="{4190BB28-2BC2-40AD-A76A-60BF92D4F939}"/>
              </a:ext>
            </a:extLst>
          </p:cNvPr>
          <p:cNvSpPr/>
          <p:nvPr/>
        </p:nvSpPr>
        <p:spPr>
          <a:xfrm rot="10228799" flipV="1">
            <a:off x="2579820" y="3387491"/>
            <a:ext cx="423451"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TextBox 31">
            <a:extLst>
              <a:ext uri="{FF2B5EF4-FFF2-40B4-BE49-F238E27FC236}">
                <a16:creationId xmlns:a16="http://schemas.microsoft.com/office/drawing/2014/main" id="{27DDA1D6-E249-41AC-97D4-7272EB2BC0D1}"/>
              </a:ext>
            </a:extLst>
          </p:cNvPr>
          <p:cNvSpPr txBox="1"/>
          <p:nvPr/>
        </p:nvSpPr>
        <p:spPr>
          <a:xfrm>
            <a:off x="5728513" y="3750281"/>
            <a:ext cx="2339102" cy="738664"/>
          </a:xfrm>
          <a:prstGeom prst="rect">
            <a:avLst/>
          </a:prstGeom>
          <a:noFill/>
        </p:spPr>
        <p:txBody>
          <a:bodyPr wrap="none" rtlCol="0">
            <a:spAutoFit/>
          </a:bodyPr>
          <a:lstStyle/>
          <a:p>
            <a:r>
              <a:rPr lang="zh-CN" altLang="en-US" sz="4200" b="1" dirty="0">
                <a:solidFill>
                  <a:srgbClr val="00B0F0"/>
                </a:solidFill>
                <a:cs typeface="+mn-ea"/>
                <a:sym typeface="+mn-lt"/>
              </a:rPr>
              <a:t>解决方案</a:t>
            </a:r>
            <a:endParaRPr lang="en-US" altLang="zh-CN" sz="4200" b="1" dirty="0">
              <a:solidFill>
                <a:srgbClr val="00B0F0"/>
              </a:solidFill>
              <a:cs typeface="+mn-ea"/>
              <a:sym typeface="+mn-lt"/>
            </a:endParaRPr>
          </a:p>
        </p:txBody>
      </p:sp>
      <p:sp>
        <p:nvSpPr>
          <p:cNvPr id="21" name="TextBox 33">
            <a:extLst>
              <a:ext uri="{FF2B5EF4-FFF2-40B4-BE49-F238E27FC236}">
                <a16:creationId xmlns:a16="http://schemas.microsoft.com/office/drawing/2014/main" id="{E5DFDB51-AAAE-4AD0-8143-05E446A627B0}"/>
              </a:ext>
            </a:extLst>
          </p:cNvPr>
          <p:cNvSpPr txBox="1"/>
          <p:nvPr/>
        </p:nvSpPr>
        <p:spPr>
          <a:xfrm>
            <a:off x="5670459" y="2076527"/>
            <a:ext cx="1920719" cy="738664"/>
          </a:xfrm>
          <a:prstGeom prst="rect">
            <a:avLst/>
          </a:prstGeom>
          <a:noFill/>
        </p:spPr>
        <p:txBody>
          <a:bodyPr wrap="none" rtlCol="0">
            <a:spAutoFit/>
          </a:bodyPr>
          <a:lstStyle/>
          <a:p>
            <a:r>
              <a:rPr lang="en-US" altLang="zh-CN" sz="4200" dirty="0">
                <a:solidFill>
                  <a:srgbClr val="00B0F0"/>
                </a:solidFill>
                <a:cs typeface="+mn-ea"/>
                <a:sym typeface="+mn-lt"/>
              </a:rPr>
              <a:t>Part 03</a:t>
            </a:r>
          </a:p>
        </p:txBody>
      </p:sp>
      <p:grpSp>
        <p:nvGrpSpPr>
          <p:cNvPr id="22" name="组合 21">
            <a:extLst>
              <a:ext uri="{FF2B5EF4-FFF2-40B4-BE49-F238E27FC236}">
                <a16:creationId xmlns:a16="http://schemas.microsoft.com/office/drawing/2014/main" id="{04A151A9-6487-4997-BAA0-3447D77F923D}"/>
              </a:ext>
            </a:extLst>
          </p:cNvPr>
          <p:cNvGrpSpPr/>
          <p:nvPr/>
        </p:nvGrpSpPr>
        <p:grpSpPr>
          <a:xfrm>
            <a:off x="858879" y="2355871"/>
            <a:ext cx="2143332" cy="1852005"/>
            <a:chOff x="858879" y="2355867"/>
            <a:chExt cx="2143332" cy="1852005"/>
          </a:xfrm>
        </p:grpSpPr>
        <p:sp>
          <p:nvSpPr>
            <p:cNvPr id="23" name="椭圆 22">
              <a:extLst>
                <a:ext uri="{FF2B5EF4-FFF2-40B4-BE49-F238E27FC236}">
                  <a16:creationId xmlns:a16="http://schemas.microsoft.com/office/drawing/2014/main" id="{6DA3139B-1316-4788-9213-BEB466B50DDE}"/>
                </a:ext>
              </a:extLst>
            </p:cNvPr>
            <p:cNvSpPr/>
            <p:nvPr/>
          </p:nvSpPr>
          <p:spPr>
            <a:xfrm rot="21028799">
              <a:off x="2346083" y="235586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椭圆 23">
              <a:extLst>
                <a:ext uri="{FF2B5EF4-FFF2-40B4-BE49-F238E27FC236}">
                  <a16:creationId xmlns:a16="http://schemas.microsoft.com/office/drawing/2014/main" id="{30C7984B-6043-4E75-A32C-610DAEE9F345}"/>
                </a:ext>
              </a:extLst>
            </p:cNvPr>
            <p:cNvSpPr/>
            <p:nvPr/>
          </p:nvSpPr>
          <p:spPr>
            <a:xfrm rot="21028799" flipV="1">
              <a:off x="2020431" y="2798439"/>
              <a:ext cx="365030"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椭圆 24">
              <a:extLst>
                <a:ext uri="{FF2B5EF4-FFF2-40B4-BE49-F238E27FC236}">
                  <a16:creationId xmlns:a16="http://schemas.microsoft.com/office/drawing/2014/main" id="{35A2844F-6F98-4F74-BABF-F7AD01158865}"/>
                </a:ext>
              </a:extLst>
            </p:cNvPr>
            <p:cNvSpPr/>
            <p:nvPr/>
          </p:nvSpPr>
          <p:spPr>
            <a:xfrm rot="21028799">
              <a:off x="1462192" y="291338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椭圆 25">
              <a:extLst>
                <a:ext uri="{FF2B5EF4-FFF2-40B4-BE49-F238E27FC236}">
                  <a16:creationId xmlns:a16="http://schemas.microsoft.com/office/drawing/2014/main" id="{B1E8873B-DB42-4936-9F3E-25D427289691}"/>
                </a:ext>
              </a:extLst>
            </p:cNvPr>
            <p:cNvSpPr/>
            <p:nvPr/>
          </p:nvSpPr>
          <p:spPr>
            <a:xfrm rot="21028799" flipV="1">
              <a:off x="2601478" y="2696712"/>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6">
              <a:extLst>
                <a:ext uri="{FF2B5EF4-FFF2-40B4-BE49-F238E27FC236}">
                  <a16:creationId xmlns:a16="http://schemas.microsoft.com/office/drawing/2014/main" id="{BC6E6839-9426-4346-B69B-AC5384943638}"/>
                </a:ext>
              </a:extLst>
            </p:cNvPr>
            <p:cNvSpPr/>
            <p:nvPr/>
          </p:nvSpPr>
          <p:spPr>
            <a:xfrm rot="21028799">
              <a:off x="1586423" y="2372823"/>
              <a:ext cx="409946"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椭圆 27">
              <a:extLst>
                <a:ext uri="{FF2B5EF4-FFF2-40B4-BE49-F238E27FC236}">
                  <a16:creationId xmlns:a16="http://schemas.microsoft.com/office/drawing/2014/main" id="{24F99686-D81E-47A6-8CA2-BDF4D0CA2C9B}"/>
                </a:ext>
              </a:extLst>
            </p:cNvPr>
            <p:cNvSpPr/>
            <p:nvPr/>
          </p:nvSpPr>
          <p:spPr>
            <a:xfrm rot="21028799" flipV="1">
              <a:off x="861953" y="2738674"/>
              <a:ext cx="423450"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椭圆 28">
              <a:extLst>
                <a:ext uri="{FF2B5EF4-FFF2-40B4-BE49-F238E27FC236}">
                  <a16:creationId xmlns:a16="http://schemas.microsoft.com/office/drawing/2014/main" id="{5B20C8A1-5BA4-4EB1-828B-E81B15D7321B}"/>
                </a:ext>
              </a:extLst>
            </p:cNvPr>
            <p:cNvSpPr/>
            <p:nvPr/>
          </p:nvSpPr>
          <p:spPr>
            <a:xfrm rot="10228799">
              <a:off x="1328704" y="402156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a:extLst>
                <a:ext uri="{FF2B5EF4-FFF2-40B4-BE49-F238E27FC236}">
                  <a16:creationId xmlns:a16="http://schemas.microsoft.com/office/drawing/2014/main" id="{44784E49-C0D6-49E3-A426-A378FBA94AFE}"/>
                </a:ext>
              </a:extLst>
            </p:cNvPr>
            <p:cNvSpPr/>
            <p:nvPr/>
          </p:nvSpPr>
          <p:spPr>
            <a:xfrm rot="10228799" flipV="1">
              <a:off x="1475629" y="3400270"/>
              <a:ext cx="365030"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椭圆 30">
              <a:extLst>
                <a:ext uri="{FF2B5EF4-FFF2-40B4-BE49-F238E27FC236}">
                  <a16:creationId xmlns:a16="http://schemas.microsoft.com/office/drawing/2014/main" id="{3F7A6638-B80E-4C5A-87A8-B66C17439F6A}"/>
                </a:ext>
              </a:extLst>
            </p:cNvPr>
            <p:cNvSpPr/>
            <p:nvPr/>
          </p:nvSpPr>
          <p:spPr>
            <a:xfrm rot="10228799">
              <a:off x="2212595" y="346404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a:extLst>
                <a:ext uri="{FF2B5EF4-FFF2-40B4-BE49-F238E27FC236}">
                  <a16:creationId xmlns:a16="http://schemas.microsoft.com/office/drawing/2014/main" id="{40935A4E-8912-489F-90F4-DBF9EA139528}"/>
                </a:ext>
              </a:extLst>
            </p:cNvPr>
            <p:cNvSpPr/>
            <p:nvPr/>
          </p:nvSpPr>
          <p:spPr>
            <a:xfrm rot="10228799" flipV="1">
              <a:off x="858879" y="3466294"/>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椭圆 32">
              <a:extLst>
                <a:ext uri="{FF2B5EF4-FFF2-40B4-BE49-F238E27FC236}">
                  <a16:creationId xmlns:a16="http://schemas.microsoft.com/office/drawing/2014/main" id="{DD6A1993-B0AF-4640-8E99-91FD6CD68485}"/>
                </a:ext>
              </a:extLst>
            </p:cNvPr>
            <p:cNvSpPr/>
            <p:nvPr/>
          </p:nvSpPr>
          <p:spPr>
            <a:xfrm rot="10228799">
              <a:off x="1864721" y="3780970"/>
              <a:ext cx="409946"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椭圆 33">
              <a:extLst>
                <a:ext uri="{FF2B5EF4-FFF2-40B4-BE49-F238E27FC236}">
                  <a16:creationId xmlns:a16="http://schemas.microsoft.com/office/drawing/2014/main" id="{944C4CA8-EF44-4A29-9ECF-EC587C611637}"/>
                </a:ext>
              </a:extLst>
            </p:cNvPr>
            <p:cNvSpPr/>
            <p:nvPr/>
          </p:nvSpPr>
          <p:spPr>
            <a:xfrm rot="10228799" flipV="1">
              <a:off x="2575687" y="3401615"/>
              <a:ext cx="423450"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5" name="椭圆 34">
            <a:extLst>
              <a:ext uri="{FF2B5EF4-FFF2-40B4-BE49-F238E27FC236}">
                <a16:creationId xmlns:a16="http://schemas.microsoft.com/office/drawing/2014/main" id="{EC4EA30C-F648-4DA0-A75C-F835CF5BF83C}"/>
              </a:ext>
            </a:extLst>
          </p:cNvPr>
          <p:cNvSpPr/>
          <p:nvPr/>
        </p:nvSpPr>
        <p:spPr>
          <a:xfrm>
            <a:off x="7572486" y="3520688"/>
            <a:ext cx="420416" cy="420416"/>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6" name="椭圆 35">
            <a:extLst>
              <a:ext uri="{FF2B5EF4-FFF2-40B4-BE49-F238E27FC236}">
                <a16:creationId xmlns:a16="http://schemas.microsoft.com/office/drawing/2014/main" id="{74508965-A14F-4AA2-B958-5E07804A0095}"/>
              </a:ext>
            </a:extLst>
          </p:cNvPr>
          <p:cNvSpPr/>
          <p:nvPr/>
        </p:nvSpPr>
        <p:spPr>
          <a:xfrm>
            <a:off x="4481492" y="2400592"/>
            <a:ext cx="163509" cy="163509"/>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7" name="椭圆 36">
            <a:extLst>
              <a:ext uri="{FF2B5EF4-FFF2-40B4-BE49-F238E27FC236}">
                <a16:creationId xmlns:a16="http://schemas.microsoft.com/office/drawing/2014/main" id="{1F2BB8DF-B2CC-40DB-86B1-CECDC618F06D}"/>
              </a:ext>
            </a:extLst>
          </p:cNvPr>
          <p:cNvSpPr/>
          <p:nvPr/>
        </p:nvSpPr>
        <p:spPr>
          <a:xfrm>
            <a:off x="5789944" y="3410263"/>
            <a:ext cx="340401" cy="33904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8" name="椭圆 37">
            <a:extLst>
              <a:ext uri="{FF2B5EF4-FFF2-40B4-BE49-F238E27FC236}">
                <a16:creationId xmlns:a16="http://schemas.microsoft.com/office/drawing/2014/main" id="{1DC00BCD-1CA4-42AA-91F4-D12CF77FAA31}"/>
              </a:ext>
            </a:extLst>
          </p:cNvPr>
          <p:cNvSpPr/>
          <p:nvPr/>
        </p:nvSpPr>
        <p:spPr>
          <a:xfrm>
            <a:off x="7778797" y="2561230"/>
            <a:ext cx="153007" cy="15239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9" name="椭圆 38">
            <a:extLst>
              <a:ext uri="{FF2B5EF4-FFF2-40B4-BE49-F238E27FC236}">
                <a16:creationId xmlns:a16="http://schemas.microsoft.com/office/drawing/2014/main" id="{EAF5B800-D013-48DD-9EED-8662AEA4A2F3}"/>
              </a:ext>
            </a:extLst>
          </p:cNvPr>
          <p:cNvSpPr/>
          <p:nvPr/>
        </p:nvSpPr>
        <p:spPr>
          <a:xfrm>
            <a:off x="6570331" y="2959122"/>
            <a:ext cx="65240" cy="6498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0" name="椭圆 39">
            <a:extLst>
              <a:ext uri="{FF2B5EF4-FFF2-40B4-BE49-F238E27FC236}">
                <a16:creationId xmlns:a16="http://schemas.microsoft.com/office/drawing/2014/main" id="{485327F6-6EF2-4FD7-B70D-9C7AF83F3B39}"/>
              </a:ext>
            </a:extLst>
          </p:cNvPr>
          <p:cNvSpPr/>
          <p:nvPr/>
        </p:nvSpPr>
        <p:spPr>
          <a:xfrm>
            <a:off x="5332298" y="2856266"/>
            <a:ext cx="281485" cy="2814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Tree>
    <p:extLst>
      <p:ext uri="{BB962C8B-B14F-4D97-AF65-F5344CB8AC3E}">
        <p14:creationId xmlns:p14="http://schemas.microsoft.com/office/powerpoint/2010/main" val="226131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4">
            <a:extLst>
              <a:ext uri="{FF2B5EF4-FFF2-40B4-BE49-F238E27FC236}">
                <a16:creationId xmlns:a16="http://schemas.microsoft.com/office/drawing/2014/main" id="{61BAF0E7-3E85-4198-A824-B77B55A88837}"/>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视频采集</a:t>
            </a:r>
            <a:r>
              <a:rPr kumimoji="1" lang="en-US" altLang="zh-CN" sz="2400" b="1" dirty="0">
                <a:solidFill>
                  <a:srgbClr val="9BBB59">
                    <a:lumMod val="50000"/>
                  </a:srgbClr>
                </a:solidFill>
                <a:cs typeface="+mn-ea"/>
                <a:sym typeface="+mn-lt"/>
              </a:rPr>
              <a:t>——</a:t>
            </a:r>
            <a:r>
              <a:rPr kumimoji="1" lang="zh-CN" altLang="en-US" sz="2400" b="1" dirty="0">
                <a:solidFill>
                  <a:srgbClr val="9BBB59">
                    <a:lumMod val="50000"/>
                  </a:srgbClr>
                </a:solidFill>
                <a:cs typeface="+mn-ea"/>
                <a:sym typeface="+mn-lt"/>
              </a:rPr>
              <a:t>设备位置</a:t>
            </a:r>
          </a:p>
        </p:txBody>
      </p:sp>
      <p:sp>
        <p:nvSpPr>
          <p:cNvPr id="33" name="文本框 32">
            <a:extLst>
              <a:ext uri="{FF2B5EF4-FFF2-40B4-BE49-F238E27FC236}">
                <a16:creationId xmlns:a16="http://schemas.microsoft.com/office/drawing/2014/main" id="{82C6C049-BFF5-4F59-89E0-D25EA67CF0B0}"/>
              </a:ext>
            </a:extLst>
          </p:cNvPr>
          <p:cNvSpPr txBox="1"/>
          <p:nvPr/>
        </p:nvSpPr>
        <p:spPr>
          <a:xfrm>
            <a:off x="494920" y="1016022"/>
            <a:ext cx="3852228" cy="1511952"/>
          </a:xfrm>
          <a:prstGeom prst="rect">
            <a:avLst/>
          </a:prstGeom>
          <a:noFill/>
        </p:spPr>
        <p:txBody>
          <a:bodyPr wrap="square" rtlCol="0">
            <a:spAutoFit/>
          </a:bodyPr>
          <a:lstStyle/>
          <a:p>
            <a:pPr>
              <a:lnSpc>
                <a:spcPct val="150000"/>
              </a:lnSpc>
            </a:pPr>
            <a:r>
              <a:rPr lang="zh-CN" altLang="en-US" sz="1600" dirty="0">
                <a:cs typeface="+mn-ea"/>
                <a:sym typeface="+mn-lt"/>
              </a:rPr>
              <a:t>    在司机室内和每个经停站台安装摄像头，获取相关视频。</a:t>
            </a:r>
            <a:endParaRPr lang="en-US" altLang="zh-CN" sz="1600" dirty="0">
              <a:cs typeface="+mn-ea"/>
              <a:sym typeface="+mn-lt"/>
            </a:endParaRPr>
          </a:p>
          <a:p>
            <a:pPr>
              <a:lnSpc>
                <a:spcPct val="150000"/>
              </a:lnSpc>
            </a:pPr>
            <a:r>
              <a:rPr lang="en-US" altLang="zh-CN" sz="1600" dirty="0">
                <a:cs typeface="+mn-ea"/>
                <a:sym typeface="+mn-lt"/>
              </a:rPr>
              <a:t>    </a:t>
            </a:r>
            <a:r>
              <a:rPr lang="zh-CN" altLang="en-US" sz="1600" dirty="0">
                <a:cs typeface="+mn-ea"/>
                <a:sym typeface="+mn-lt"/>
              </a:rPr>
              <a:t>在司机室内安装微型服务器，识别手势动作，处理简单业务逻辑。</a:t>
            </a:r>
          </a:p>
        </p:txBody>
      </p:sp>
      <p:sp>
        <p:nvSpPr>
          <p:cNvPr id="9" name="矩形 8">
            <a:extLst>
              <a:ext uri="{FF2B5EF4-FFF2-40B4-BE49-F238E27FC236}">
                <a16:creationId xmlns:a16="http://schemas.microsoft.com/office/drawing/2014/main" id="{D9A23B82-74B5-470E-9461-1AACFEEA0093}"/>
              </a:ext>
            </a:extLst>
          </p:cNvPr>
          <p:cNvSpPr/>
          <p:nvPr/>
        </p:nvSpPr>
        <p:spPr>
          <a:xfrm>
            <a:off x="514501" y="4556581"/>
            <a:ext cx="4301932" cy="1569660"/>
          </a:xfrm>
          <a:prstGeom prst="rect">
            <a:avLst/>
          </a:prstGeom>
        </p:spPr>
        <p:txBody>
          <a:bodyPr wrap="square">
            <a:spAutoFit/>
          </a:bodyPr>
          <a:lstStyle/>
          <a:p>
            <a:pPr marL="285750" indent="-285750">
              <a:buFont typeface="Wingdings" panose="05000000000000000000" pitchFamily="2" charset="2"/>
              <a:buChar char="l"/>
            </a:pPr>
            <a:r>
              <a:rPr lang="zh-CN" altLang="en-US" sz="1600" dirty="0">
                <a:solidFill>
                  <a:srgbClr val="000000"/>
                </a:solidFill>
                <a:cs typeface="+mn-ea"/>
                <a:sym typeface="+mn-lt"/>
              </a:rPr>
              <a:t>摄像头① ：获取司机面部信息</a:t>
            </a:r>
          </a:p>
          <a:p>
            <a:pPr marL="285750" indent="-285750">
              <a:buFont typeface="Wingdings" panose="05000000000000000000" pitchFamily="2" charset="2"/>
              <a:buChar char="l"/>
            </a:pPr>
            <a:r>
              <a:rPr lang="zh-CN" altLang="en-US" sz="1600" dirty="0">
                <a:solidFill>
                  <a:srgbClr val="000000"/>
                </a:solidFill>
                <a:cs typeface="+mn-ea"/>
                <a:sym typeface="+mn-lt"/>
              </a:rPr>
              <a:t>摄像头② ：获取列车前方轨道信号灯信息</a:t>
            </a:r>
          </a:p>
          <a:p>
            <a:pPr marL="285750" indent="-285750">
              <a:buFont typeface="Wingdings" panose="05000000000000000000" pitchFamily="2" charset="2"/>
              <a:buChar char="l"/>
            </a:pPr>
            <a:r>
              <a:rPr lang="zh-CN" altLang="en-US" sz="1600" dirty="0">
                <a:solidFill>
                  <a:srgbClr val="000000"/>
                </a:solidFill>
                <a:cs typeface="+mn-ea"/>
                <a:sym typeface="+mn-lt"/>
              </a:rPr>
              <a:t>摄像头③ ：获取司机动作手势信息</a:t>
            </a:r>
          </a:p>
          <a:p>
            <a:pPr marL="285750" indent="-285750">
              <a:buFont typeface="Wingdings" panose="05000000000000000000" pitchFamily="2" charset="2"/>
              <a:buChar char="l"/>
            </a:pPr>
            <a:r>
              <a:rPr lang="zh-CN" altLang="en-US" sz="1600" dirty="0">
                <a:solidFill>
                  <a:srgbClr val="000000"/>
                </a:solidFill>
                <a:cs typeface="+mn-ea"/>
                <a:sym typeface="+mn-lt"/>
              </a:rPr>
              <a:t>摄像头④ ：获取司机动作手势信息</a:t>
            </a:r>
          </a:p>
          <a:p>
            <a:pPr marL="285750" indent="-285750">
              <a:buFont typeface="Wingdings" panose="05000000000000000000" pitchFamily="2" charset="2"/>
              <a:buChar char="l"/>
            </a:pPr>
            <a:r>
              <a:rPr lang="zh-CN" altLang="en-US" sz="1600" dirty="0">
                <a:solidFill>
                  <a:srgbClr val="000000"/>
                </a:solidFill>
                <a:cs typeface="+mn-ea"/>
                <a:sym typeface="+mn-lt"/>
              </a:rPr>
              <a:t>微型服务器⑤ ：识别手势动作，实现简单业务逻辑</a:t>
            </a:r>
            <a:endParaRPr lang="zh-CN" altLang="en-US" sz="1600" dirty="0">
              <a:cs typeface="+mn-ea"/>
              <a:sym typeface="+mn-lt"/>
            </a:endParaRPr>
          </a:p>
        </p:txBody>
      </p:sp>
      <p:pic>
        <p:nvPicPr>
          <p:cNvPr id="3" name="图片 2">
            <a:extLst>
              <a:ext uri="{FF2B5EF4-FFF2-40B4-BE49-F238E27FC236}">
                <a16:creationId xmlns:a16="http://schemas.microsoft.com/office/drawing/2014/main" id="{7632499D-8445-4274-BDF8-53904DA59DC1}"/>
              </a:ext>
            </a:extLst>
          </p:cNvPr>
          <p:cNvPicPr>
            <a:picLocks noChangeAspect="1"/>
          </p:cNvPicPr>
          <p:nvPr/>
        </p:nvPicPr>
        <p:blipFill>
          <a:blip r:embed="rId4"/>
          <a:stretch>
            <a:fillRect/>
          </a:stretch>
        </p:blipFill>
        <p:spPr>
          <a:xfrm>
            <a:off x="4816433" y="862113"/>
            <a:ext cx="7001852" cy="5620534"/>
          </a:xfrm>
          <a:prstGeom prst="rect">
            <a:avLst/>
          </a:prstGeom>
        </p:spPr>
      </p:pic>
    </p:spTree>
    <p:extLst>
      <p:ext uri="{BB962C8B-B14F-4D97-AF65-F5344CB8AC3E}">
        <p14:creationId xmlns:p14="http://schemas.microsoft.com/office/powerpoint/2010/main" val="103249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4">
            <a:extLst>
              <a:ext uri="{FF2B5EF4-FFF2-40B4-BE49-F238E27FC236}">
                <a16:creationId xmlns:a16="http://schemas.microsoft.com/office/drawing/2014/main" id="{61BAF0E7-3E85-4198-A824-B77B55A88837}"/>
              </a:ext>
            </a:extLst>
          </p:cNvPr>
          <p:cNvSpPr txBox="1"/>
          <p:nvPr/>
        </p:nvSpPr>
        <p:spPr>
          <a:xfrm>
            <a:off x="494919" y="198732"/>
            <a:ext cx="4418044" cy="461610"/>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微型服务器</a:t>
            </a:r>
            <a:r>
              <a:rPr kumimoji="1" lang="en-US" altLang="zh-CN" sz="2400" b="1" dirty="0">
                <a:solidFill>
                  <a:srgbClr val="9BBB59">
                    <a:lumMod val="50000"/>
                  </a:srgbClr>
                </a:solidFill>
                <a:cs typeface="+mn-ea"/>
                <a:sym typeface="+mn-lt"/>
              </a:rPr>
              <a:t>——</a:t>
            </a:r>
            <a:r>
              <a:rPr kumimoji="1" lang="zh-CN" altLang="en-US" sz="2400" b="1" dirty="0">
                <a:solidFill>
                  <a:srgbClr val="9BBB59">
                    <a:lumMod val="50000"/>
                  </a:srgbClr>
                </a:solidFill>
                <a:cs typeface="+mn-ea"/>
                <a:sym typeface="+mn-lt"/>
              </a:rPr>
              <a:t>体态识别</a:t>
            </a:r>
          </a:p>
        </p:txBody>
      </p:sp>
      <p:sp>
        <p:nvSpPr>
          <p:cNvPr id="6" name="文本框 5">
            <a:extLst>
              <a:ext uri="{FF2B5EF4-FFF2-40B4-BE49-F238E27FC236}">
                <a16:creationId xmlns:a16="http://schemas.microsoft.com/office/drawing/2014/main" id="{F73ACDE8-A18F-477B-81A1-548856003CB2}"/>
              </a:ext>
            </a:extLst>
          </p:cNvPr>
          <p:cNvSpPr txBox="1"/>
          <p:nvPr/>
        </p:nvSpPr>
        <p:spPr>
          <a:xfrm>
            <a:off x="7702658" y="1359065"/>
            <a:ext cx="3451863" cy="1511952"/>
          </a:xfrm>
          <a:prstGeom prst="rect">
            <a:avLst/>
          </a:prstGeom>
          <a:noFill/>
        </p:spPr>
        <p:txBody>
          <a:bodyPr wrap="square" rtlCol="0">
            <a:spAutoFit/>
          </a:bodyPr>
          <a:lstStyle/>
          <a:p>
            <a:pPr>
              <a:lnSpc>
                <a:spcPct val="150000"/>
              </a:lnSpc>
            </a:pPr>
            <a:r>
              <a:rPr lang="zh-CN" altLang="en-US" sz="1600" dirty="0">
                <a:cs typeface="+mn-ea"/>
                <a:sym typeface="+mn-lt"/>
              </a:rPr>
              <a:t>    司机室内安装的微型服务器部署智能体态识别引擎。</a:t>
            </a:r>
            <a:endParaRPr lang="en-US" altLang="zh-CN" sz="1600" dirty="0">
              <a:cs typeface="+mn-ea"/>
              <a:sym typeface="+mn-lt"/>
            </a:endParaRPr>
          </a:p>
          <a:p>
            <a:pPr>
              <a:lnSpc>
                <a:spcPct val="150000"/>
              </a:lnSpc>
            </a:pPr>
            <a:r>
              <a:rPr lang="en-US" altLang="zh-CN" sz="1600" dirty="0">
                <a:cs typeface="+mn-ea"/>
                <a:sym typeface="+mn-lt"/>
              </a:rPr>
              <a:t>    </a:t>
            </a:r>
            <a:r>
              <a:rPr lang="zh-CN" altLang="en-US" sz="1600" dirty="0">
                <a:cs typeface="+mn-ea"/>
                <a:sym typeface="+mn-lt"/>
              </a:rPr>
              <a:t>体态识别通过深度学习技术训练模型。</a:t>
            </a:r>
          </a:p>
        </p:txBody>
      </p:sp>
      <p:pic>
        <p:nvPicPr>
          <p:cNvPr id="7" name="图片 6">
            <a:extLst>
              <a:ext uri="{FF2B5EF4-FFF2-40B4-BE49-F238E27FC236}">
                <a16:creationId xmlns:a16="http://schemas.microsoft.com/office/drawing/2014/main" id="{A4830A34-F7DC-4874-A2AD-77A94C8BCC53}"/>
              </a:ext>
            </a:extLst>
          </p:cNvPr>
          <p:cNvPicPr>
            <a:picLocks noChangeAspect="1"/>
          </p:cNvPicPr>
          <p:nvPr/>
        </p:nvPicPr>
        <p:blipFill>
          <a:blip r:embed="rId4"/>
          <a:stretch>
            <a:fillRect/>
          </a:stretch>
        </p:blipFill>
        <p:spPr>
          <a:xfrm>
            <a:off x="8139324" y="3554152"/>
            <a:ext cx="2857500" cy="1924050"/>
          </a:xfrm>
          <a:prstGeom prst="rect">
            <a:avLst/>
          </a:prstGeom>
        </p:spPr>
      </p:pic>
      <p:grpSp>
        <p:nvGrpSpPr>
          <p:cNvPr id="5" name="组合 4">
            <a:extLst>
              <a:ext uri="{FF2B5EF4-FFF2-40B4-BE49-F238E27FC236}">
                <a16:creationId xmlns:a16="http://schemas.microsoft.com/office/drawing/2014/main" id="{E5931B3F-D19C-4EBB-8323-46B56FCF315A}"/>
              </a:ext>
            </a:extLst>
          </p:cNvPr>
          <p:cNvGrpSpPr/>
          <p:nvPr/>
        </p:nvGrpSpPr>
        <p:grpSpPr>
          <a:xfrm>
            <a:off x="618038" y="1474839"/>
            <a:ext cx="6572348" cy="4245847"/>
            <a:chOff x="618038" y="1474839"/>
            <a:chExt cx="6572348" cy="4245847"/>
          </a:xfrm>
        </p:grpSpPr>
        <p:sp>
          <p:nvSpPr>
            <p:cNvPr id="56" name="箭头: V 形 55">
              <a:extLst>
                <a:ext uri="{FF2B5EF4-FFF2-40B4-BE49-F238E27FC236}">
                  <a16:creationId xmlns:a16="http://schemas.microsoft.com/office/drawing/2014/main" id="{866DE5D1-FAAB-47F3-BDAB-2A0A4FA36105}"/>
                </a:ext>
              </a:extLst>
            </p:cNvPr>
            <p:cNvSpPr/>
            <p:nvPr/>
          </p:nvSpPr>
          <p:spPr>
            <a:xfrm>
              <a:off x="2024958" y="3418322"/>
              <a:ext cx="484632" cy="849532"/>
            </a:xfrm>
            <a:prstGeom prst="chevron">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3" name="直接连接符 2">
              <a:extLst>
                <a:ext uri="{FF2B5EF4-FFF2-40B4-BE49-F238E27FC236}">
                  <a16:creationId xmlns:a16="http://schemas.microsoft.com/office/drawing/2014/main" id="{7477A45D-04F9-4081-8456-DFB94BC90985}"/>
                </a:ext>
              </a:extLst>
            </p:cNvPr>
            <p:cNvCxnSpPr/>
            <p:nvPr/>
          </p:nvCxnSpPr>
          <p:spPr>
            <a:xfrm>
              <a:off x="2330245" y="2160000"/>
              <a:ext cx="0" cy="30824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08A7E315-DC78-4BB2-BD41-7ACAA836653A}"/>
                </a:ext>
              </a:extLst>
            </p:cNvPr>
            <p:cNvCxnSpPr/>
            <p:nvPr/>
          </p:nvCxnSpPr>
          <p:spPr>
            <a:xfrm>
              <a:off x="4320000" y="2160000"/>
              <a:ext cx="0" cy="30824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7D549EB7-E7D3-4114-BA61-47CAE0136D44}"/>
                </a:ext>
              </a:extLst>
            </p:cNvPr>
            <p:cNvSpPr txBox="1"/>
            <p:nvPr/>
          </p:nvSpPr>
          <p:spPr>
            <a:xfrm>
              <a:off x="1034304" y="1474839"/>
              <a:ext cx="1005403"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视频获取</a:t>
              </a:r>
            </a:p>
          </p:txBody>
        </p:sp>
        <p:sp>
          <p:nvSpPr>
            <p:cNvPr id="11" name="文本框 10">
              <a:extLst>
                <a:ext uri="{FF2B5EF4-FFF2-40B4-BE49-F238E27FC236}">
                  <a16:creationId xmlns:a16="http://schemas.microsoft.com/office/drawing/2014/main" id="{34610131-0960-4EF1-9836-E9C1C3AF970E}"/>
                </a:ext>
              </a:extLst>
            </p:cNvPr>
            <p:cNvSpPr txBox="1"/>
            <p:nvPr/>
          </p:nvSpPr>
          <p:spPr>
            <a:xfrm>
              <a:off x="2747524" y="1474839"/>
              <a:ext cx="1415772"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体态识别对比</a:t>
              </a:r>
            </a:p>
          </p:txBody>
        </p:sp>
        <p:sp>
          <p:nvSpPr>
            <p:cNvPr id="12" name="文本框 11">
              <a:extLst>
                <a:ext uri="{FF2B5EF4-FFF2-40B4-BE49-F238E27FC236}">
                  <a16:creationId xmlns:a16="http://schemas.microsoft.com/office/drawing/2014/main" id="{C84B65BB-4AAA-49F1-B41D-938A4FF4FC8B}"/>
                </a:ext>
              </a:extLst>
            </p:cNvPr>
            <p:cNvSpPr txBox="1"/>
            <p:nvPr/>
          </p:nvSpPr>
          <p:spPr>
            <a:xfrm>
              <a:off x="5137684" y="1474839"/>
              <a:ext cx="1005403"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模型训练</a:t>
              </a:r>
            </a:p>
          </p:txBody>
        </p:sp>
        <p:sp>
          <p:nvSpPr>
            <p:cNvPr id="9" name="矩形 8">
              <a:extLst>
                <a:ext uri="{FF2B5EF4-FFF2-40B4-BE49-F238E27FC236}">
                  <a16:creationId xmlns:a16="http://schemas.microsoft.com/office/drawing/2014/main" id="{0D563162-5FF9-4D48-8AA7-A6ED3F811B16}"/>
                </a:ext>
              </a:extLst>
            </p:cNvPr>
            <p:cNvSpPr/>
            <p:nvPr/>
          </p:nvSpPr>
          <p:spPr>
            <a:xfrm>
              <a:off x="2747524" y="2296338"/>
              <a:ext cx="1249838" cy="442451"/>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cs typeface="+mn-ea"/>
                  <a:sym typeface="+mn-lt"/>
                </a:rPr>
                <a:t>视频预处理</a:t>
              </a:r>
            </a:p>
          </p:txBody>
        </p:sp>
        <p:sp>
          <p:nvSpPr>
            <p:cNvPr id="14" name="矩形 13">
              <a:extLst>
                <a:ext uri="{FF2B5EF4-FFF2-40B4-BE49-F238E27FC236}">
                  <a16:creationId xmlns:a16="http://schemas.microsoft.com/office/drawing/2014/main" id="{D3269C29-691D-4074-A771-AD5A588B64E6}"/>
                </a:ext>
              </a:extLst>
            </p:cNvPr>
            <p:cNvSpPr/>
            <p:nvPr/>
          </p:nvSpPr>
          <p:spPr>
            <a:xfrm>
              <a:off x="2747524" y="3221734"/>
              <a:ext cx="1249838" cy="442451"/>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cs typeface="+mn-ea"/>
                  <a:sym typeface="+mn-lt"/>
                </a:rPr>
                <a:t>特征提取</a:t>
              </a:r>
            </a:p>
          </p:txBody>
        </p:sp>
        <p:sp>
          <p:nvSpPr>
            <p:cNvPr id="13" name="箭头: 下 12">
              <a:extLst>
                <a:ext uri="{FF2B5EF4-FFF2-40B4-BE49-F238E27FC236}">
                  <a16:creationId xmlns:a16="http://schemas.microsoft.com/office/drawing/2014/main" id="{84231CC2-061B-4BFC-98CB-C2BC0D533521}"/>
                </a:ext>
              </a:extLst>
            </p:cNvPr>
            <p:cNvSpPr/>
            <p:nvPr/>
          </p:nvSpPr>
          <p:spPr>
            <a:xfrm>
              <a:off x="3199123" y="2759036"/>
              <a:ext cx="252000" cy="44245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6" name="矩形 15">
              <a:extLst>
                <a:ext uri="{FF2B5EF4-FFF2-40B4-BE49-F238E27FC236}">
                  <a16:creationId xmlns:a16="http://schemas.microsoft.com/office/drawing/2014/main" id="{9DCEFDD2-7D9A-4039-A3FE-C26C4FDB1320}"/>
                </a:ext>
              </a:extLst>
            </p:cNvPr>
            <p:cNvSpPr/>
            <p:nvPr/>
          </p:nvSpPr>
          <p:spPr>
            <a:xfrm>
              <a:off x="2747524" y="4147130"/>
              <a:ext cx="1249838" cy="442451"/>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cs typeface="+mn-ea"/>
                  <a:sym typeface="+mn-lt"/>
                </a:rPr>
                <a:t>特征比对</a:t>
              </a:r>
            </a:p>
          </p:txBody>
        </p:sp>
        <p:sp>
          <p:nvSpPr>
            <p:cNvPr id="17" name="箭头: 下 16">
              <a:extLst>
                <a:ext uri="{FF2B5EF4-FFF2-40B4-BE49-F238E27FC236}">
                  <a16:creationId xmlns:a16="http://schemas.microsoft.com/office/drawing/2014/main" id="{D79A91A4-E635-4B53-A341-06B32F2EB972}"/>
                </a:ext>
              </a:extLst>
            </p:cNvPr>
            <p:cNvSpPr/>
            <p:nvPr/>
          </p:nvSpPr>
          <p:spPr>
            <a:xfrm>
              <a:off x="3199123" y="3684432"/>
              <a:ext cx="252000" cy="44245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5" name="矩形 14">
              <a:extLst>
                <a:ext uri="{FF2B5EF4-FFF2-40B4-BE49-F238E27FC236}">
                  <a16:creationId xmlns:a16="http://schemas.microsoft.com/office/drawing/2014/main" id="{1615D807-0470-449E-97C7-3516D28BB89F}"/>
                </a:ext>
              </a:extLst>
            </p:cNvPr>
            <p:cNvSpPr/>
            <p:nvPr/>
          </p:nvSpPr>
          <p:spPr>
            <a:xfrm>
              <a:off x="2747524" y="5259076"/>
              <a:ext cx="2857495" cy="46161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cs typeface="+mn-ea"/>
                  <a:sym typeface="+mn-lt"/>
                </a:rPr>
                <a:t>动作识别输出</a:t>
              </a:r>
            </a:p>
          </p:txBody>
        </p:sp>
        <p:sp>
          <p:nvSpPr>
            <p:cNvPr id="19" name="箭头: 下 18">
              <a:extLst>
                <a:ext uri="{FF2B5EF4-FFF2-40B4-BE49-F238E27FC236}">
                  <a16:creationId xmlns:a16="http://schemas.microsoft.com/office/drawing/2014/main" id="{2FB5430F-5CE5-40F9-8640-C4BFCA1483CC}"/>
                </a:ext>
              </a:extLst>
            </p:cNvPr>
            <p:cNvSpPr/>
            <p:nvPr/>
          </p:nvSpPr>
          <p:spPr>
            <a:xfrm>
              <a:off x="3199123" y="4620992"/>
              <a:ext cx="252000" cy="621421"/>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8" name="矩形 17">
              <a:extLst>
                <a:ext uri="{FF2B5EF4-FFF2-40B4-BE49-F238E27FC236}">
                  <a16:creationId xmlns:a16="http://schemas.microsoft.com/office/drawing/2014/main" id="{2C0525DC-0EBD-4B93-9940-1CD20CA8A492}"/>
                </a:ext>
              </a:extLst>
            </p:cNvPr>
            <p:cNvSpPr/>
            <p:nvPr/>
          </p:nvSpPr>
          <p:spPr>
            <a:xfrm>
              <a:off x="4912963" y="3201487"/>
              <a:ext cx="588178" cy="1419505"/>
            </a:xfrm>
            <a:prstGeom prst="rect">
              <a:avLst/>
            </a:prstGeom>
            <a:solidFill>
              <a:srgbClr val="FFB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cs typeface="+mn-ea"/>
                  <a:sym typeface="+mn-lt"/>
                </a:rPr>
                <a:t>特征模型</a:t>
              </a:r>
            </a:p>
          </p:txBody>
        </p:sp>
        <p:sp>
          <p:nvSpPr>
            <p:cNvPr id="20" name="箭头: 左 19">
              <a:extLst>
                <a:ext uri="{FF2B5EF4-FFF2-40B4-BE49-F238E27FC236}">
                  <a16:creationId xmlns:a16="http://schemas.microsoft.com/office/drawing/2014/main" id="{E3CE1440-E074-4093-B506-401927D2180D}"/>
                </a:ext>
              </a:extLst>
            </p:cNvPr>
            <p:cNvSpPr/>
            <p:nvPr/>
          </p:nvSpPr>
          <p:spPr>
            <a:xfrm>
              <a:off x="4006826" y="3283553"/>
              <a:ext cx="848262" cy="252000"/>
            </a:xfrm>
            <a:prstGeom prst="leftArrow">
              <a:avLst/>
            </a:prstGeom>
            <a:solidFill>
              <a:srgbClr val="FFB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2" name="箭头: 左 21">
              <a:extLst>
                <a:ext uri="{FF2B5EF4-FFF2-40B4-BE49-F238E27FC236}">
                  <a16:creationId xmlns:a16="http://schemas.microsoft.com/office/drawing/2014/main" id="{E6423D4D-C80E-4732-92A3-7B35E0677B82}"/>
                </a:ext>
              </a:extLst>
            </p:cNvPr>
            <p:cNvSpPr/>
            <p:nvPr/>
          </p:nvSpPr>
          <p:spPr>
            <a:xfrm>
              <a:off x="3997362" y="4227287"/>
              <a:ext cx="848262" cy="252000"/>
            </a:xfrm>
            <a:prstGeom prst="leftArrow">
              <a:avLst/>
            </a:prstGeom>
            <a:solidFill>
              <a:srgbClr val="FFB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1" name="矩形 20">
              <a:extLst>
                <a:ext uri="{FF2B5EF4-FFF2-40B4-BE49-F238E27FC236}">
                  <a16:creationId xmlns:a16="http://schemas.microsoft.com/office/drawing/2014/main" id="{5B516F5A-7B7B-4D82-BF31-F82FC761354E}"/>
                </a:ext>
              </a:extLst>
            </p:cNvPr>
            <p:cNvSpPr/>
            <p:nvPr/>
          </p:nvSpPr>
          <p:spPr>
            <a:xfrm>
              <a:off x="6184983" y="3609293"/>
              <a:ext cx="1005403" cy="59133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cs typeface="+mn-ea"/>
                  <a:sym typeface="+mn-lt"/>
                </a:rPr>
                <a:t>深度学习</a:t>
              </a:r>
            </a:p>
          </p:txBody>
        </p:sp>
        <p:sp>
          <p:nvSpPr>
            <p:cNvPr id="23" name="箭头: 左 22">
              <a:extLst>
                <a:ext uri="{FF2B5EF4-FFF2-40B4-BE49-F238E27FC236}">
                  <a16:creationId xmlns:a16="http://schemas.microsoft.com/office/drawing/2014/main" id="{6D0D7287-1876-4F4F-A130-D13F118B6ECD}"/>
                </a:ext>
              </a:extLst>
            </p:cNvPr>
            <p:cNvSpPr/>
            <p:nvPr/>
          </p:nvSpPr>
          <p:spPr>
            <a:xfrm>
              <a:off x="5518757" y="3779657"/>
              <a:ext cx="630000" cy="252000"/>
            </a:xfrm>
            <a:prstGeom prst="leftArrow">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24" name="图片 23">
              <a:extLst>
                <a:ext uri="{FF2B5EF4-FFF2-40B4-BE49-F238E27FC236}">
                  <a16:creationId xmlns:a16="http://schemas.microsoft.com/office/drawing/2014/main" id="{D504A885-D7D9-4247-BF91-78AF4867DC36}"/>
                </a:ext>
              </a:extLst>
            </p:cNvPr>
            <p:cNvPicPr>
              <a:picLocks noChangeAspect="1"/>
            </p:cNvPicPr>
            <p:nvPr/>
          </p:nvPicPr>
          <p:blipFill>
            <a:blip r:embed="rId5"/>
            <a:stretch>
              <a:fillRect/>
            </a:stretch>
          </p:blipFill>
          <p:spPr>
            <a:xfrm>
              <a:off x="618038" y="3001791"/>
              <a:ext cx="1360766" cy="701337"/>
            </a:xfrm>
            <a:prstGeom prst="rect">
              <a:avLst/>
            </a:prstGeom>
          </p:spPr>
        </p:pic>
        <p:pic>
          <p:nvPicPr>
            <p:cNvPr id="1026" name="Picture 2">
              <a:extLst>
                <a:ext uri="{FF2B5EF4-FFF2-40B4-BE49-F238E27FC236}">
                  <a16:creationId xmlns:a16="http://schemas.microsoft.com/office/drawing/2014/main" id="{52E7BD68-33B8-4955-AB72-9D07120C58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38" y="3830835"/>
              <a:ext cx="1324301" cy="8740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950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4">
            <a:extLst>
              <a:ext uri="{FF2B5EF4-FFF2-40B4-BE49-F238E27FC236}">
                <a16:creationId xmlns:a16="http://schemas.microsoft.com/office/drawing/2014/main" id="{61BAF0E7-3E85-4198-A824-B77B55A88837}"/>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设备工作流程</a:t>
            </a:r>
          </a:p>
        </p:txBody>
      </p:sp>
      <p:grpSp>
        <p:nvGrpSpPr>
          <p:cNvPr id="29" name="组合 28">
            <a:extLst>
              <a:ext uri="{FF2B5EF4-FFF2-40B4-BE49-F238E27FC236}">
                <a16:creationId xmlns:a16="http://schemas.microsoft.com/office/drawing/2014/main" id="{721F89D4-EF30-413E-855D-4681072D3257}"/>
              </a:ext>
            </a:extLst>
          </p:cNvPr>
          <p:cNvGrpSpPr/>
          <p:nvPr/>
        </p:nvGrpSpPr>
        <p:grpSpPr>
          <a:xfrm>
            <a:off x="1553029" y="1004602"/>
            <a:ext cx="9405257" cy="5541341"/>
            <a:chOff x="1553029" y="1004602"/>
            <a:chExt cx="9405257" cy="5541341"/>
          </a:xfrm>
        </p:grpSpPr>
        <p:grpSp>
          <p:nvGrpSpPr>
            <p:cNvPr id="22" name="组合 21">
              <a:extLst>
                <a:ext uri="{FF2B5EF4-FFF2-40B4-BE49-F238E27FC236}">
                  <a16:creationId xmlns:a16="http://schemas.microsoft.com/office/drawing/2014/main" id="{22E97588-BD6A-4CBF-97EE-59DF9C843300}"/>
                </a:ext>
              </a:extLst>
            </p:cNvPr>
            <p:cNvGrpSpPr/>
            <p:nvPr/>
          </p:nvGrpSpPr>
          <p:grpSpPr>
            <a:xfrm>
              <a:off x="9013371" y="5043350"/>
              <a:ext cx="1944915" cy="1502593"/>
              <a:chOff x="9013371" y="5043350"/>
              <a:chExt cx="1944915" cy="1502593"/>
            </a:xfrm>
          </p:grpSpPr>
          <p:grpSp>
            <p:nvGrpSpPr>
              <p:cNvPr id="17" name="组合 16">
                <a:extLst>
                  <a:ext uri="{FF2B5EF4-FFF2-40B4-BE49-F238E27FC236}">
                    <a16:creationId xmlns:a16="http://schemas.microsoft.com/office/drawing/2014/main" id="{CFE58AEB-569B-4977-8187-65D5245B24D0}"/>
                  </a:ext>
                </a:extLst>
              </p:cNvPr>
              <p:cNvGrpSpPr/>
              <p:nvPr/>
            </p:nvGrpSpPr>
            <p:grpSpPr>
              <a:xfrm>
                <a:off x="9013371" y="5043350"/>
                <a:ext cx="1944915" cy="1502593"/>
                <a:chOff x="9013371" y="5043350"/>
                <a:chExt cx="1944915" cy="1502593"/>
              </a:xfrm>
            </p:grpSpPr>
            <p:sp>
              <p:nvSpPr>
                <p:cNvPr id="9" name="矩形 8">
                  <a:extLst>
                    <a:ext uri="{FF2B5EF4-FFF2-40B4-BE49-F238E27FC236}">
                      <a16:creationId xmlns:a16="http://schemas.microsoft.com/office/drawing/2014/main" id="{870A4225-9AFB-4862-AC1C-D9D94AC9E061}"/>
                    </a:ext>
                  </a:extLst>
                </p:cNvPr>
                <p:cNvSpPr/>
                <p:nvPr/>
              </p:nvSpPr>
              <p:spPr>
                <a:xfrm>
                  <a:off x="9013371" y="5043350"/>
                  <a:ext cx="1944915" cy="150259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78FD6359-55AB-444C-8508-07677C59355A}"/>
                    </a:ext>
                  </a:extLst>
                </p:cNvPr>
                <p:cNvGrpSpPr/>
                <p:nvPr/>
              </p:nvGrpSpPr>
              <p:grpSpPr>
                <a:xfrm>
                  <a:off x="9453821" y="5366708"/>
                  <a:ext cx="1175824" cy="727264"/>
                  <a:chOff x="9453821" y="5366708"/>
                  <a:chExt cx="1175824" cy="727264"/>
                </a:xfrm>
              </p:grpSpPr>
              <p:sp>
                <p:nvSpPr>
                  <p:cNvPr id="227" name="矩形 226">
                    <a:extLst>
                      <a:ext uri="{FF2B5EF4-FFF2-40B4-BE49-F238E27FC236}">
                        <a16:creationId xmlns:a16="http://schemas.microsoft.com/office/drawing/2014/main" id="{025262F1-4D24-4400-A0AB-454CE0AD75D1}"/>
                      </a:ext>
                    </a:extLst>
                  </p:cNvPr>
                  <p:cNvSpPr/>
                  <p:nvPr/>
                </p:nvSpPr>
                <p:spPr>
                  <a:xfrm>
                    <a:off x="9453821" y="5366708"/>
                    <a:ext cx="1175824" cy="727264"/>
                  </a:xfrm>
                  <a:prstGeom prst="rect">
                    <a:avLst/>
                  </a:prstGeom>
                  <a:solidFill>
                    <a:srgbClr val="99CCFF"/>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数据中心</a:t>
                    </a:r>
                  </a:p>
                </p:txBody>
              </p:sp>
              <p:grpSp>
                <p:nvGrpSpPr>
                  <p:cNvPr id="376" name="组合 375">
                    <a:extLst>
                      <a:ext uri="{FF2B5EF4-FFF2-40B4-BE49-F238E27FC236}">
                        <a16:creationId xmlns:a16="http://schemas.microsoft.com/office/drawing/2014/main" id="{5F10995D-2D59-4469-815A-993347BE7476}"/>
                      </a:ext>
                    </a:extLst>
                  </p:cNvPr>
                  <p:cNvGrpSpPr>
                    <a:grpSpLocks noChangeAspect="1"/>
                  </p:cNvGrpSpPr>
                  <p:nvPr/>
                </p:nvGrpSpPr>
                <p:grpSpPr>
                  <a:xfrm>
                    <a:off x="9854604" y="5450538"/>
                    <a:ext cx="407458" cy="358068"/>
                    <a:chOff x="5734051" y="298451"/>
                    <a:chExt cx="681038" cy="598487"/>
                  </a:xfrm>
                  <a:solidFill>
                    <a:srgbClr val="424953"/>
                  </a:solidFill>
                </p:grpSpPr>
                <p:sp>
                  <p:nvSpPr>
                    <p:cNvPr id="377" name="Freeform 18">
                      <a:extLst>
                        <a:ext uri="{FF2B5EF4-FFF2-40B4-BE49-F238E27FC236}">
                          <a16:creationId xmlns:a16="http://schemas.microsoft.com/office/drawing/2014/main" id="{F1D66C0A-6878-44D1-BDAB-FD1434066542}"/>
                        </a:ext>
                      </a:extLst>
                    </p:cNvPr>
                    <p:cNvSpPr>
                      <a:spLocks noEditPoints="1"/>
                    </p:cNvSpPr>
                    <p:nvPr/>
                  </p:nvSpPr>
                  <p:spPr bwMode="auto">
                    <a:xfrm>
                      <a:off x="6000751" y="420688"/>
                      <a:ext cx="414338" cy="476250"/>
                    </a:xfrm>
                    <a:custGeom>
                      <a:avLst/>
                      <a:gdLst>
                        <a:gd name="T0" fmla="*/ 94 w 94"/>
                        <a:gd name="T1" fmla="*/ 21 h 108"/>
                        <a:gd name="T2" fmla="*/ 47 w 94"/>
                        <a:gd name="T3" fmla="*/ 0 h 108"/>
                        <a:gd name="T4" fmla="*/ 1 w 94"/>
                        <a:gd name="T5" fmla="*/ 21 h 108"/>
                        <a:gd name="T6" fmla="*/ 7 w 94"/>
                        <a:gd name="T7" fmla="*/ 73 h 108"/>
                        <a:gd name="T8" fmla="*/ 47 w 94"/>
                        <a:gd name="T9" fmla="*/ 108 h 108"/>
                        <a:gd name="T10" fmla="*/ 87 w 94"/>
                        <a:gd name="T11" fmla="*/ 73 h 108"/>
                        <a:gd name="T12" fmla="*/ 94 w 94"/>
                        <a:gd name="T13" fmla="*/ 21 h 108"/>
                        <a:gd name="T14" fmla="*/ 84 w 94"/>
                        <a:gd name="T15" fmla="*/ 28 h 108"/>
                        <a:gd name="T16" fmla="*/ 78 w 94"/>
                        <a:gd name="T17" fmla="*/ 69 h 108"/>
                        <a:gd name="T18" fmla="*/ 47 w 94"/>
                        <a:gd name="T19" fmla="*/ 98 h 108"/>
                        <a:gd name="T20" fmla="*/ 16 w 94"/>
                        <a:gd name="T21" fmla="*/ 69 h 108"/>
                        <a:gd name="T22" fmla="*/ 10 w 94"/>
                        <a:gd name="T23" fmla="*/ 28 h 108"/>
                        <a:gd name="T24" fmla="*/ 47 w 94"/>
                        <a:gd name="T25" fmla="*/ 11 h 108"/>
                        <a:gd name="T26" fmla="*/ 84 w 94"/>
                        <a:gd name="T27"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08">
                          <a:moveTo>
                            <a:pt x="94" y="21"/>
                          </a:moveTo>
                          <a:cubicBezTo>
                            <a:pt x="47" y="0"/>
                            <a:pt x="47" y="0"/>
                            <a:pt x="47" y="0"/>
                          </a:cubicBezTo>
                          <a:cubicBezTo>
                            <a:pt x="1" y="21"/>
                            <a:pt x="1" y="21"/>
                            <a:pt x="1" y="21"/>
                          </a:cubicBezTo>
                          <a:cubicBezTo>
                            <a:pt x="1" y="32"/>
                            <a:pt x="0" y="57"/>
                            <a:pt x="7" y="73"/>
                          </a:cubicBezTo>
                          <a:cubicBezTo>
                            <a:pt x="14" y="88"/>
                            <a:pt x="27" y="101"/>
                            <a:pt x="47" y="108"/>
                          </a:cubicBezTo>
                          <a:cubicBezTo>
                            <a:pt x="67" y="101"/>
                            <a:pt x="80" y="88"/>
                            <a:pt x="87" y="73"/>
                          </a:cubicBezTo>
                          <a:cubicBezTo>
                            <a:pt x="94" y="57"/>
                            <a:pt x="94" y="32"/>
                            <a:pt x="94" y="21"/>
                          </a:cubicBezTo>
                          <a:close/>
                          <a:moveTo>
                            <a:pt x="84" y="28"/>
                          </a:moveTo>
                          <a:cubicBezTo>
                            <a:pt x="83" y="41"/>
                            <a:pt x="83" y="58"/>
                            <a:pt x="78" y="69"/>
                          </a:cubicBezTo>
                          <a:cubicBezTo>
                            <a:pt x="72" y="82"/>
                            <a:pt x="61" y="92"/>
                            <a:pt x="47" y="98"/>
                          </a:cubicBezTo>
                          <a:cubicBezTo>
                            <a:pt x="33" y="92"/>
                            <a:pt x="22" y="82"/>
                            <a:pt x="16" y="69"/>
                          </a:cubicBezTo>
                          <a:cubicBezTo>
                            <a:pt x="11" y="58"/>
                            <a:pt x="11" y="41"/>
                            <a:pt x="10" y="28"/>
                          </a:cubicBezTo>
                          <a:cubicBezTo>
                            <a:pt x="47" y="11"/>
                            <a:pt x="47" y="11"/>
                            <a:pt x="47" y="11"/>
                          </a:cubicBezTo>
                          <a:cubicBezTo>
                            <a:pt x="84" y="28"/>
                            <a:pt x="84" y="28"/>
                            <a:pt x="84" y="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78" name="Freeform 19">
                      <a:extLst>
                        <a:ext uri="{FF2B5EF4-FFF2-40B4-BE49-F238E27FC236}">
                          <a16:creationId xmlns:a16="http://schemas.microsoft.com/office/drawing/2014/main" id="{6CD5B476-8D4F-4865-BB70-16818A3BA3D4}"/>
                        </a:ext>
                      </a:extLst>
                    </p:cNvPr>
                    <p:cNvSpPr>
                      <a:spLocks/>
                    </p:cNvSpPr>
                    <p:nvPr/>
                  </p:nvSpPr>
                  <p:spPr bwMode="auto">
                    <a:xfrm>
                      <a:off x="6119813" y="584201"/>
                      <a:ext cx="223838" cy="238125"/>
                    </a:xfrm>
                    <a:custGeom>
                      <a:avLst/>
                      <a:gdLst>
                        <a:gd name="T0" fmla="*/ 20 w 51"/>
                        <a:gd name="T1" fmla="*/ 54 h 54"/>
                        <a:gd name="T2" fmla="*/ 46 w 51"/>
                        <a:gd name="T3" fmla="*/ 30 h 54"/>
                        <a:gd name="T4" fmla="*/ 51 w 51"/>
                        <a:gd name="T5" fmla="*/ 0 h 54"/>
                        <a:gd name="T6" fmla="*/ 0 w 51"/>
                        <a:gd name="T7" fmla="*/ 39 h 54"/>
                        <a:gd name="T8" fmla="*/ 20 w 51"/>
                        <a:gd name="T9" fmla="*/ 54 h 54"/>
                      </a:gdLst>
                      <a:ahLst/>
                      <a:cxnLst>
                        <a:cxn ang="0">
                          <a:pos x="T0" y="T1"/>
                        </a:cxn>
                        <a:cxn ang="0">
                          <a:pos x="T2" y="T3"/>
                        </a:cxn>
                        <a:cxn ang="0">
                          <a:pos x="T4" y="T5"/>
                        </a:cxn>
                        <a:cxn ang="0">
                          <a:pos x="T6" y="T7"/>
                        </a:cxn>
                        <a:cxn ang="0">
                          <a:pos x="T8" y="T9"/>
                        </a:cxn>
                      </a:cxnLst>
                      <a:rect l="0" t="0" r="r" b="b"/>
                      <a:pathLst>
                        <a:path w="51" h="54">
                          <a:moveTo>
                            <a:pt x="20" y="54"/>
                          </a:moveTo>
                          <a:cubicBezTo>
                            <a:pt x="32" y="49"/>
                            <a:pt x="41" y="41"/>
                            <a:pt x="46" y="30"/>
                          </a:cubicBezTo>
                          <a:cubicBezTo>
                            <a:pt x="50" y="22"/>
                            <a:pt x="50" y="10"/>
                            <a:pt x="51" y="0"/>
                          </a:cubicBezTo>
                          <a:cubicBezTo>
                            <a:pt x="0" y="39"/>
                            <a:pt x="0" y="39"/>
                            <a:pt x="0" y="39"/>
                          </a:cubicBezTo>
                          <a:cubicBezTo>
                            <a:pt x="5" y="47"/>
                            <a:pt x="12" y="50"/>
                            <a:pt x="20" y="54"/>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79" name="Freeform 20">
                      <a:extLst>
                        <a:ext uri="{FF2B5EF4-FFF2-40B4-BE49-F238E27FC236}">
                          <a16:creationId xmlns:a16="http://schemas.microsoft.com/office/drawing/2014/main" id="{4218258F-837D-462A-818C-5E3595053C61}"/>
                        </a:ext>
                      </a:extLst>
                    </p:cNvPr>
                    <p:cNvSpPr>
                      <a:spLocks noEditPoints="1"/>
                    </p:cNvSpPr>
                    <p:nvPr/>
                  </p:nvSpPr>
                  <p:spPr bwMode="auto">
                    <a:xfrm>
                      <a:off x="5734051" y="298451"/>
                      <a:ext cx="539750" cy="544513"/>
                    </a:xfrm>
                    <a:custGeom>
                      <a:avLst/>
                      <a:gdLst>
                        <a:gd name="T0" fmla="*/ 61 w 123"/>
                        <a:gd name="T1" fmla="*/ 89 h 124"/>
                        <a:gd name="T2" fmla="*/ 15 w 123"/>
                        <a:gd name="T3" fmla="*/ 79 h 124"/>
                        <a:gd name="T4" fmla="*/ 58 w 123"/>
                        <a:gd name="T5" fmla="*/ 68 h 124"/>
                        <a:gd name="T6" fmla="*/ 46 w 123"/>
                        <a:gd name="T7" fmla="*/ 56 h 124"/>
                        <a:gd name="T8" fmla="*/ 58 w 123"/>
                        <a:gd name="T9" fmla="*/ 50 h 124"/>
                        <a:gd name="T10" fmla="*/ 62 w 123"/>
                        <a:gd name="T11" fmla="*/ 44 h 124"/>
                        <a:gd name="T12" fmla="*/ 15 w 123"/>
                        <a:gd name="T13" fmla="*/ 35 h 124"/>
                        <a:gd name="T14" fmla="*/ 108 w 123"/>
                        <a:gd name="T15" fmla="*/ 24 h 124"/>
                        <a:gd name="T16" fmla="*/ 123 w 123"/>
                        <a:gd name="T17" fmla="*/ 27 h 124"/>
                        <a:gd name="T18" fmla="*/ 115 w 123"/>
                        <a:gd name="T19" fmla="*/ 0 h 124"/>
                        <a:gd name="T20" fmla="*/ 0 w 123"/>
                        <a:gd name="T21" fmla="*/ 8 h 124"/>
                        <a:gd name="T22" fmla="*/ 8 w 123"/>
                        <a:gd name="T23" fmla="*/ 35 h 124"/>
                        <a:gd name="T24" fmla="*/ 10 w 123"/>
                        <a:gd name="T25" fmla="*/ 44 h 124"/>
                        <a:gd name="T26" fmla="*/ 0 w 123"/>
                        <a:gd name="T27" fmla="*/ 52 h 124"/>
                        <a:gd name="T28" fmla="*/ 8 w 123"/>
                        <a:gd name="T29" fmla="*/ 79 h 124"/>
                        <a:gd name="T30" fmla="*/ 10 w 123"/>
                        <a:gd name="T31" fmla="*/ 89 h 124"/>
                        <a:gd name="T32" fmla="*/ 0 w 123"/>
                        <a:gd name="T33" fmla="*/ 97 h 124"/>
                        <a:gd name="T34" fmla="*/ 8 w 123"/>
                        <a:gd name="T35" fmla="*/ 124 h 124"/>
                        <a:gd name="T36" fmla="*/ 65 w 123"/>
                        <a:gd name="T37" fmla="*/ 103 h 124"/>
                        <a:gd name="T38" fmla="*/ 41 w 123"/>
                        <a:gd name="T39" fmla="*/ 56 h 124"/>
                        <a:gd name="T40" fmla="*/ 28 w 123"/>
                        <a:gd name="T41" fmla="*/ 68 h 124"/>
                        <a:gd name="T42" fmla="*/ 46 w 123"/>
                        <a:gd name="T43" fmla="*/ 12 h 124"/>
                        <a:gd name="T44" fmla="*/ 59 w 123"/>
                        <a:gd name="T45" fmla="*/ 24 h 124"/>
                        <a:gd name="T46" fmla="*/ 46 w 123"/>
                        <a:gd name="T47" fmla="*/ 12 h 124"/>
                        <a:gd name="T48" fmla="*/ 41 w 123"/>
                        <a:gd name="T49" fmla="*/ 12 h 124"/>
                        <a:gd name="T50" fmla="*/ 28 w 123"/>
                        <a:gd name="T51" fmla="*/ 24 h 124"/>
                        <a:gd name="T52" fmla="*/ 10 w 123"/>
                        <a:gd name="T53" fmla="*/ 24 h 124"/>
                        <a:gd name="T54" fmla="*/ 23 w 123"/>
                        <a:gd name="T55" fmla="*/ 12 h 124"/>
                        <a:gd name="T56" fmla="*/ 10 w 123"/>
                        <a:gd name="T57" fmla="*/ 24 h 124"/>
                        <a:gd name="T58" fmla="*/ 10 w 123"/>
                        <a:gd name="T59" fmla="*/ 56 h 124"/>
                        <a:gd name="T60" fmla="*/ 23 w 123"/>
                        <a:gd name="T61" fmla="*/ 68 h 124"/>
                        <a:gd name="T62" fmla="*/ 23 w 123"/>
                        <a:gd name="T63" fmla="*/ 113 h 124"/>
                        <a:gd name="T64" fmla="*/ 10 w 123"/>
                        <a:gd name="T65" fmla="*/ 100 h 124"/>
                        <a:gd name="T66" fmla="*/ 23 w 123"/>
                        <a:gd name="T67" fmla="*/ 113 h 124"/>
                        <a:gd name="T68" fmla="*/ 28 w 123"/>
                        <a:gd name="T69" fmla="*/ 113 h 124"/>
                        <a:gd name="T70" fmla="*/ 41 w 123"/>
                        <a:gd name="T71" fmla="*/ 100 h 124"/>
                        <a:gd name="T72" fmla="*/ 59 w 123"/>
                        <a:gd name="T73" fmla="*/ 113 h 124"/>
                        <a:gd name="T74" fmla="*/ 46 w 123"/>
                        <a:gd name="T75" fmla="*/ 100 h 124"/>
                        <a:gd name="T76" fmla="*/ 59 w 123"/>
                        <a:gd name="T77" fmla="*/ 11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24">
                          <a:moveTo>
                            <a:pt x="65" y="103"/>
                          </a:moveTo>
                          <a:cubicBezTo>
                            <a:pt x="63" y="99"/>
                            <a:pt x="62" y="94"/>
                            <a:pt x="61" y="89"/>
                          </a:cubicBezTo>
                          <a:cubicBezTo>
                            <a:pt x="15" y="89"/>
                            <a:pt x="15" y="89"/>
                            <a:pt x="15" y="89"/>
                          </a:cubicBezTo>
                          <a:cubicBezTo>
                            <a:pt x="15" y="79"/>
                            <a:pt x="15" y="79"/>
                            <a:pt x="15" y="79"/>
                          </a:cubicBezTo>
                          <a:cubicBezTo>
                            <a:pt x="59" y="79"/>
                            <a:pt x="59" y="79"/>
                            <a:pt x="59" y="79"/>
                          </a:cubicBezTo>
                          <a:cubicBezTo>
                            <a:pt x="59" y="75"/>
                            <a:pt x="58" y="72"/>
                            <a:pt x="58" y="68"/>
                          </a:cubicBezTo>
                          <a:cubicBezTo>
                            <a:pt x="46" y="68"/>
                            <a:pt x="46" y="68"/>
                            <a:pt x="46" y="68"/>
                          </a:cubicBezTo>
                          <a:cubicBezTo>
                            <a:pt x="46" y="56"/>
                            <a:pt x="46" y="56"/>
                            <a:pt x="46" y="56"/>
                          </a:cubicBezTo>
                          <a:cubicBezTo>
                            <a:pt x="58" y="56"/>
                            <a:pt x="58" y="56"/>
                            <a:pt x="58" y="56"/>
                          </a:cubicBezTo>
                          <a:cubicBezTo>
                            <a:pt x="58" y="54"/>
                            <a:pt x="58" y="52"/>
                            <a:pt x="58" y="50"/>
                          </a:cubicBezTo>
                          <a:cubicBezTo>
                            <a:pt x="58" y="46"/>
                            <a:pt x="58" y="46"/>
                            <a:pt x="58" y="46"/>
                          </a:cubicBezTo>
                          <a:cubicBezTo>
                            <a:pt x="62" y="44"/>
                            <a:pt x="62" y="44"/>
                            <a:pt x="62" y="44"/>
                          </a:cubicBezTo>
                          <a:cubicBezTo>
                            <a:pt x="15" y="44"/>
                            <a:pt x="15" y="44"/>
                            <a:pt x="15" y="44"/>
                          </a:cubicBezTo>
                          <a:cubicBezTo>
                            <a:pt x="15" y="35"/>
                            <a:pt x="15" y="35"/>
                            <a:pt x="15" y="35"/>
                          </a:cubicBezTo>
                          <a:cubicBezTo>
                            <a:pt x="84" y="35"/>
                            <a:pt x="84" y="35"/>
                            <a:pt x="84" y="35"/>
                          </a:cubicBezTo>
                          <a:cubicBezTo>
                            <a:pt x="108" y="24"/>
                            <a:pt x="108" y="24"/>
                            <a:pt x="108" y="24"/>
                          </a:cubicBezTo>
                          <a:cubicBezTo>
                            <a:pt x="122" y="30"/>
                            <a:pt x="122" y="30"/>
                            <a:pt x="122" y="30"/>
                          </a:cubicBezTo>
                          <a:cubicBezTo>
                            <a:pt x="122" y="29"/>
                            <a:pt x="123" y="28"/>
                            <a:pt x="123" y="27"/>
                          </a:cubicBezTo>
                          <a:cubicBezTo>
                            <a:pt x="123" y="8"/>
                            <a:pt x="123" y="8"/>
                            <a:pt x="123" y="8"/>
                          </a:cubicBezTo>
                          <a:cubicBezTo>
                            <a:pt x="123" y="4"/>
                            <a:pt x="119" y="0"/>
                            <a:pt x="115" y="0"/>
                          </a:cubicBezTo>
                          <a:cubicBezTo>
                            <a:pt x="8" y="0"/>
                            <a:pt x="8" y="0"/>
                            <a:pt x="8" y="0"/>
                          </a:cubicBezTo>
                          <a:cubicBezTo>
                            <a:pt x="4" y="0"/>
                            <a:pt x="0" y="4"/>
                            <a:pt x="0" y="8"/>
                          </a:cubicBezTo>
                          <a:cubicBezTo>
                            <a:pt x="0" y="27"/>
                            <a:pt x="0" y="27"/>
                            <a:pt x="0" y="27"/>
                          </a:cubicBezTo>
                          <a:cubicBezTo>
                            <a:pt x="0" y="31"/>
                            <a:pt x="4" y="35"/>
                            <a:pt x="8" y="35"/>
                          </a:cubicBezTo>
                          <a:cubicBezTo>
                            <a:pt x="10" y="35"/>
                            <a:pt x="10" y="35"/>
                            <a:pt x="10" y="35"/>
                          </a:cubicBezTo>
                          <a:cubicBezTo>
                            <a:pt x="10" y="44"/>
                            <a:pt x="10" y="44"/>
                            <a:pt x="10" y="44"/>
                          </a:cubicBezTo>
                          <a:cubicBezTo>
                            <a:pt x="8" y="44"/>
                            <a:pt x="8" y="44"/>
                            <a:pt x="8" y="44"/>
                          </a:cubicBezTo>
                          <a:cubicBezTo>
                            <a:pt x="4" y="44"/>
                            <a:pt x="0" y="48"/>
                            <a:pt x="0" y="52"/>
                          </a:cubicBezTo>
                          <a:cubicBezTo>
                            <a:pt x="0" y="71"/>
                            <a:pt x="0" y="71"/>
                            <a:pt x="0" y="71"/>
                          </a:cubicBezTo>
                          <a:cubicBezTo>
                            <a:pt x="0" y="75"/>
                            <a:pt x="4" y="79"/>
                            <a:pt x="8" y="79"/>
                          </a:cubicBezTo>
                          <a:cubicBezTo>
                            <a:pt x="10" y="79"/>
                            <a:pt x="10" y="79"/>
                            <a:pt x="10" y="79"/>
                          </a:cubicBezTo>
                          <a:cubicBezTo>
                            <a:pt x="10" y="89"/>
                            <a:pt x="10" y="89"/>
                            <a:pt x="10" y="89"/>
                          </a:cubicBezTo>
                          <a:cubicBezTo>
                            <a:pt x="8" y="89"/>
                            <a:pt x="8" y="89"/>
                            <a:pt x="8" y="89"/>
                          </a:cubicBezTo>
                          <a:cubicBezTo>
                            <a:pt x="4" y="89"/>
                            <a:pt x="0" y="93"/>
                            <a:pt x="0" y="97"/>
                          </a:cubicBezTo>
                          <a:cubicBezTo>
                            <a:pt x="0" y="116"/>
                            <a:pt x="0" y="116"/>
                            <a:pt x="0" y="116"/>
                          </a:cubicBezTo>
                          <a:cubicBezTo>
                            <a:pt x="0" y="120"/>
                            <a:pt x="4" y="124"/>
                            <a:pt x="8" y="124"/>
                          </a:cubicBezTo>
                          <a:cubicBezTo>
                            <a:pt x="81" y="124"/>
                            <a:pt x="81" y="124"/>
                            <a:pt x="81" y="124"/>
                          </a:cubicBezTo>
                          <a:cubicBezTo>
                            <a:pt x="74" y="118"/>
                            <a:pt x="69" y="111"/>
                            <a:pt x="65" y="103"/>
                          </a:cubicBezTo>
                          <a:close/>
                          <a:moveTo>
                            <a:pt x="28" y="56"/>
                          </a:moveTo>
                          <a:cubicBezTo>
                            <a:pt x="41" y="56"/>
                            <a:pt x="41" y="56"/>
                            <a:pt x="41" y="56"/>
                          </a:cubicBezTo>
                          <a:cubicBezTo>
                            <a:pt x="41" y="68"/>
                            <a:pt x="41" y="68"/>
                            <a:pt x="41" y="68"/>
                          </a:cubicBezTo>
                          <a:cubicBezTo>
                            <a:pt x="28" y="68"/>
                            <a:pt x="28" y="68"/>
                            <a:pt x="28" y="68"/>
                          </a:cubicBezTo>
                          <a:lnTo>
                            <a:pt x="28" y="56"/>
                          </a:lnTo>
                          <a:close/>
                          <a:moveTo>
                            <a:pt x="46" y="12"/>
                          </a:moveTo>
                          <a:cubicBezTo>
                            <a:pt x="59" y="12"/>
                            <a:pt x="59" y="12"/>
                            <a:pt x="59" y="12"/>
                          </a:cubicBezTo>
                          <a:cubicBezTo>
                            <a:pt x="59" y="24"/>
                            <a:pt x="59" y="24"/>
                            <a:pt x="59" y="24"/>
                          </a:cubicBezTo>
                          <a:cubicBezTo>
                            <a:pt x="46" y="24"/>
                            <a:pt x="46" y="24"/>
                            <a:pt x="46" y="24"/>
                          </a:cubicBezTo>
                          <a:lnTo>
                            <a:pt x="46" y="12"/>
                          </a:lnTo>
                          <a:close/>
                          <a:moveTo>
                            <a:pt x="28" y="12"/>
                          </a:moveTo>
                          <a:cubicBezTo>
                            <a:pt x="41" y="12"/>
                            <a:pt x="41" y="12"/>
                            <a:pt x="41" y="12"/>
                          </a:cubicBezTo>
                          <a:cubicBezTo>
                            <a:pt x="41" y="24"/>
                            <a:pt x="41" y="24"/>
                            <a:pt x="41" y="24"/>
                          </a:cubicBezTo>
                          <a:cubicBezTo>
                            <a:pt x="28" y="24"/>
                            <a:pt x="28" y="24"/>
                            <a:pt x="28" y="24"/>
                          </a:cubicBezTo>
                          <a:lnTo>
                            <a:pt x="28" y="12"/>
                          </a:lnTo>
                          <a:close/>
                          <a:moveTo>
                            <a:pt x="10" y="24"/>
                          </a:moveTo>
                          <a:cubicBezTo>
                            <a:pt x="10" y="12"/>
                            <a:pt x="10" y="12"/>
                            <a:pt x="10" y="12"/>
                          </a:cubicBezTo>
                          <a:cubicBezTo>
                            <a:pt x="23" y="12"/>
                            <a:pt x="23" y="12"/>
                            <a:pt x="23" y="12"/>
                          </a:cubicBezTo>
                          <a:cubicBezTo>
                            <a:pt x="23" y="24"/>
                            <a:pt x="23" y="24"/>
                            <a:pt x="23" y="24"/>
                          </a:cubicBezTo>
                          <a:lnTo>
                            <a:pt x="10" y="24"/>
                          </a:lnTo>
                          <a:close/>
                          <a:moveTo>
                            <a:pt x="10" y="68"/>
                          </a:moveTo>
                          <a:cubicBezTo>
                            <a:pt x="10" y="56"/>
                            <a:pt x="10" y="56"/>
                            <a:pt x="10" y="56"/>
                          </a:cubicBezTo>
                          <a:cubicBezTo>
                            <a:pt x="23" y="56"/>
                            <a:pt x="23" y="56"/>
                            <a:pt x="23" y="56"/>
                          </a:cubicBezTo>
                          <a:cubicBezTo>
                            <a:pt x="23" y="68"/>
                            <a:pt x="23" y="68"/>
                            <a:pt x="23" y="68"/>
                          </a:cubicBezTo>
                          <a:lnTo>
                            <a:pt x="10" y="68"/>
                          </a:lnTo>
                          <a:close/>
                          <a:moveTo>
                            <a:pt x="23" y="113"/>
                          </a:moveTo>
                          <a:cubicBezTo>
                            <a:pt x="10" y="113"/>
                            <a:pt x="10" y="113"/>
                            <a:pt x="10" y="113"/>
                          </a:cubicBezTo>
                          <a:cubicBezTo>
                            <a:pt x="10" y="100"/>
                            <a:pt x="10" y="100"/>
                            <a:pt x="10" y="100"/>
                          </a:cubicBezTo>
                          <a:cubicBezTo>
                            <a:pt x="23" y="100"/>
                            <a:pt x="23" y="100"/>
                            <a:pt x="23" y="100"/>
                          </a:cubicBezTo>
                          <a:lnTo>
                            <a:pt x="23" y="113"/>
                          </a:lnTo>
                          <a:close/>
                          <a:moveTo>
                            <a:pt x="41" y="113"/>
                          </a:moveTo>
                          <a:cubicBezTo>
                            <a:pt x="28" y="113"/>
                            <a:pt x="28" y="113"/>
                            <a:pt x="28" y="113"/>
                          </a:cubicBezTo>
                          <a:cubicBezTo>
                            <a:pt x="28" y="100"/>
                            <a:pt x="28" y="100"/>
                            <a:pt x="28" y="100"/>
                          </a:cubicBezTo>
                          <a:cubicBezTo>
                            <a:pt x="41" y="100"/>
                            <a:pt x="41" y="100"/>
                            <a:pt x="41" y="100"/>
                          </a:cubicBezTo>
                          <a:lnTo>
                            <a:pt x="41" y="113"/>
                          </a:lnTo>
                          <a:close/>
                          <a:moveTo>
                            <a:pt x="59" y="113"/>
                          </a:moveTo>
                          <a:cubicBezTo>
                            <a:pt x="46" y="113"/>
                            <a:pt x="46" y="113"/>
                            <a:pt x="46" y="113"/>
                          </a:cubicBezTo>
                          <a:cubicBezTo>
                            <a:pt x="46" y="100"/>
                            <a:pt x="46" y="100"/>
                            <a:pt x="46" y="100"/>
                          </a:cubicBezTo>
                          <a:cubicBezTo>
                            <a:pt x="59" y="100"/>
                            <a:pt x="59" y="100"/>
                            <a:pt x="59" y="100"/>
                          </a:cubicBezTo>
                          <a:lnTo>
                            <a:pt x="59" y="113"/>
                          </a:lnTo>
                          <a:close/>
                        </a:path>
                      </a:pathLst>
                    </a:cu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80" name="Freeform 21">
                      <a:extLst>
                        <a:ext uri="{FF2B5EF4-FFF2-40B4-BE49-F238E27FC236}">
                          <a16:creationId xmlns:a16="http://schemas.microsoft.com/office/drawing/2014/main" id="{33E1FDA2-1DC7-427A-B963-954BEFDCB054}"/>
                        </a:ext>
                      </a:extLst>
                    </p:cNvPr>
                    <p:cNvSpPr>
                      <a:spLocks/>
                    </p:cNvSpPr>
                    <p:nvPr/>
                  </p:nvSpPr>
                  <p:spPr bwMode="auto">
                    <a:xfrm>
                      <a:off x="6072188" y="496888"/>
                      <a:ext cx="254000" cy="231775"/>
                    </a:xfrm>
                    <a:custGeom>
                      <a:avLst/>
                      <a:gdLst>
                        <a:gd name="T0" fmla="*/ 5 w 58"/>
                        <a:gd name="T1" fmla="*/ 50 h 53"/>
                        <a:gd name="T2" fmla="*/ 7 w 58"/>
                        <a:gd name="T3" fmla="*/ 53 h 53"/>
                        <a:gd name="T4" fmla="*/ 58 w 58"/>
                        <a:gd name="T5" fmla="*/ 14 h 53"/>
                        <a:gd name="T6" fmla="*/ 31 w 58"/>
                        <a:gd name="T7" fmla="*/ 0 h 53"/>
                        <a:gd name="T8" fmla="*/ 0 w 58"/>
                        <a:gd name="T9" fmla="*/ 15 h 53"/>
                        <a:gd name="T10" fmla="*/ 5 w 58"/>
                        <a:gd name="T11" fmla="*/ 50 h 53"/>
                      </a:gdLst>
                      <a:ahLst/>
                      <a:cxnLst>
                        <a:cxn ang="0">
                          <a:pos x="T0" y="T1"/>
                        </a:cxn>
                        <a:cxn ang="0">
                          <a:pos x="T2" y="T3"/>
                        </a:cxn>
                        <a:cxn ang="0">
                          <a:pos x="T4" y="T5"/>
                        </a:cxn>
                        <a:cxn ang="0">
                          <a:pos x="T6" y="T7"/>
                        </a:cxn>
                        <a:cxn ang="0">
                          <a:pos x="T8" y="T9"/>
                        </a:cxn>
                        <a:cxn ang="0">
                          <a:pos x="T10" y="T11"/>
                        </a:cxn>
                      </a:cxnLst>
                      <a:rect l="0" t="0" r="r" b="b"/>
                      <a:pathLst>
                        <a:path w="58" h="53">
                          <a:moveTo>
                            <a:pt x="5" y="50"/>
                          </a:moveTo>
                          <a:cubicBezTo>
                            <a:pt x="6" y="51"/>
                            <a:pt x="6" y="52"/>
                            <a:pt x="7" y="53"/>
                          </a:cubicBezTo>
                          <a:cubicBezTo>
                            <a:pt x="58" y="14"/>
                            <a:pt x="58" y="14"/>
                            <a:pt x="58" y="14"/>
                          </a:cubicBezTo>
                          <a:cubicBezTo>
                            <a:pt x="31" y="0"/>
                            <a:pt x="31" y="0"/>
                            <a:pt x="31" y="0"/>
                          </a:cubicBezTo>
                          <a:cubicBezTo>
                            <a:pt x="0" y="15"/>
                            <a:pt x="0" y="15"/>
                            <a:pt x="0" y="15"/>
                          </a:cubicBezTo>
                          <a:cubicBezTo>
                            <a:pt x="1" y="25"/>
                            <a:pt x="1" y="40"/>
                            <a:pt x="5" y="5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grpSp>
          <p:sp>
            <p:nvSpPr>
              <p:cNvPr id="100" name="文本框 99">
                <a:extLst>
                  <a:ext uri="{FF2B5EF4-FFF2-40B4-BE49-F238E27FC236}">
                    <a16:creationId xmlns:a16="http://schemas.microsoft.com/office/drawing/2014/main" id="{E3DC1D28-F4EB-4AE4-8951-4F79CD2B2A99}"/>
                  </a:ext>
                </a:extLst>
              </p:cNvPr>
              <p:cNvSpPr txBox="1"/>
              <p:nvPr/>
            </p:nvSpPr>
            <p:spPr>
              <a:xfrm>
                <a:off x="9744215" y="6157068"/>
                <a:ext cx="595035" cy="338554"/>
              </a:xfrm>
              <a:prstGeom prst="rect">
                <a:avLst/>
              </a:prstGeom>
              <a:noFill/>
            </p:spPr>
            <p:txBody>
              <a:bodyPr wrap="none" rtlCol="0">
                <a:spAutoFit/>
              </a:bodyPr>
              <a:lstStyle/>
              <a:p>
                <a:r>
                  <a:rPr lang="zh-CN" altLang="en-US" sz="1600" dirty="0">
                    <a:solidFill>
                      <a:schemeClr val="bg1">
                        <a:lumMod val="50000"/>
                      </a:schemeClr>
                    </a:solidFill>
                    <a:cs typeface="+mn-ea"/>
                    <a:sym typeface="+mn-lt"/>
                  </a:rPr>
                  <a:t>机房</a:t>
                </a:r>
              </a:p>
            </p:txBody>
          </p:sp>
        </p:grpSp>
        <p:sp>
          <p:nvSpPr>
            <p:cNvPr id="233" name="箭头: 右 232">
              <a:extLst>
                <a:ext uri="{FF2B5EF4-FFF2-40B4-BE49-F238E27FC236}">
                  <a16:creationId xmlns:a16="http://schemas.microsoft.com/office/drawing/2014/main" id="{4926290E-7B2E-4E2F-9C68-689BDCD49B32}"/>
                </a:ext>
              </a:extLst>
            </p:cNvPr>
            <p:cNvSpPr/>
            <p:nvPr/>
          </p:nvSpPr>
          <p:spPr>
            <a:xfrm>
              <a:off x="7022171" y="5450539"/>
              <a:ext cx="2392001" cy="593984"/>
            </a:xfrm>
            <a:prstGeom prst="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网络</a:t>
              </a:r>
            </a:p>
          </p:txBody>
        </p:sp>
        <p:sp>
          <p:nvSpPr>
            <p:cNvPr id="191" name="箭头: 下 190">
              <a:extLst>
                <a:ext uri="{FF2B5EF4-FFF2-40B4-BE49-F238E27FC236}">
                  <a16:creationId xmlns:a16="http://schemas.microsoft.com/office/drawing/2014/main" id="{D9010FC3-B741-4843-A621-E1BC1F48EF70}"/>
                </a:ext>
              </a:extLst>
            </p:cNvPr>
            <p:cNvSpPr/>
            <p:nvPr/>
          </p:nvSpPr>
          <p:spPr>
            <a:xfrm>
              <a:off x="9717168" y="3506256"/>
              <a:ext cx="594000" cy="1881501"/>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网络</a:t>
              </a:r>
            </a:p>
          </p:txBody>
        </p:sp>
        <p:grpSp>
          <p:nvGrpSpPr>
            <p:cNvPr id="154" name="组合 153">
              <a:extLst>
                <a:ext uri="{FF2B5EF4-FFF2-40B4-BE49-F238E27FC236}">
                  <a16:creationId xmlns:a16="http://schemas.microsoft.com/office/drawing/2014/main" id="{F0634C5D-0B6F-46DB-A982-CE25E63BA011}"/>
                </a:ext>
              </a:extLst>
            </p:cNvPr>
            <p:cNvGrpSpPr/>
            <p:nvPr/>
          </p:nvGrpSpPr>
          <p:grpSpPr>
            <a:xfrm>
              <a:off x="8352805" y="5653182"/>
              <a:ext cx="273036" cy="175796"/>
              <a:chOff x="6350" y="4763"/>
              <a:chExt cx="6396038" cy="4357687"/>
            </a:xfrm>
            <a:solidFill>
              <a:srgbClr val="00B0F0"/>
            </a:solidFill>
          </p:grpSpPr>
          <p:sp>
            <p:nvSpPr>
              <p:cNvPr id="155" name="Oval 269">
                <a:extLst>
                  <a:ext uri="{FF2B5EF4-FFF2-40B4-BE49-F238E27FC236}">
                    <a16:creationId xmlns:a16="http://schemas.microsoft.com/office/drawing/2014/main" id="{8B53B7B1-A89C-47C8-9E3F-2CDC6D9165E3}"/>
                  </a:ext>
                </a:extLst>
              </p:cNvPr>
              <p:cNvSpPr>
                <a:spLocks noChangeArrowheads="1"/>
              </p:cNvSpPr>
              <p:nvPr/>
            </p:nvSpPr>
            <p:spPr bwMode="auto">
              <a:xfrm>
                <a:off x="2193925" y="3219450"/>
                <a:ext cx="1139825" cy="1143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6" name="Freeform 270">
                <a:extLst>
                  <a:ext uri="{FF2B5EF4-FFF2-40B4-BE49-F238E27FC236}">
                    <a16:creationId xmlns:a16="http://schemas.microsoft.com/office/drawing/2014/main" id="{C6BF9D88-1902-4439-833E-467BEB1AC8A3}"/>
                  </a:ext>
                </a:extLst>
              </p:cNvPr>
              <p:cNvSpPr>
                <a:spLocks/>
              </p:cNvSpPr>
              <p:nvPr/>
            </p:nvSpPr>
            <p:spPr bwMode="auto">
              <a:xfrm>
                <a:off x="1098550" y="1593850"/>
                <a:ext cx="2765425" cy="1401763"/>
              </a:xfrm>
              <a:custGeom>
                <a:avLst/>
                <a:gdLst>
                  <a:gd name="T0" fmla="*/ 1390 w 1546"/>
                  <a:gd name="T1" fmla="*/ 330 h 784"/>
                  <a:gd name="T2" fmla="*/ 1546 w 1546"/>
                  <a:gd name="T3" fmla="*/ 330 h 784"/>
                  <a:gd name="T4" fmla="*/ 1546 w 1546"/>
                  <a:gd name="T5" fmla="*/ 155 h 784"/>
                  <a:gd name="T6" fmla="*/ 1435 w 1546"/>
                  <a:gd name="T7" fmla="*/ 102 h 784"/>
                  <a:gd name="T8" fmla="*/ 931 w 1546"/>
                  <a:gd name="T9" fmla="*/ 0 h 784"/>
                  <a:gd name="T10" fmla="*/ 417 w 1546"/>
                  <a:gd name="T11" fmla="*/ 106 h 784"/>
                  <a:gd name="T12" fmla="*/ 0 w 1546"/>
                  <a:gd name="T13" fmla="*/ 395 h 784"/>
                  <a:gd name="T14" fmla="*/ 403 w 1546"/>
                  <a:gd name="T15" fmla="*/ 784 h 784"/>
                  <a:gd name="T16" fmla="*/ 932 w 1546"/>
                  <a:gd name="T17" fmla="*/ 560 h 784"/>
                  <a:gd name="T18" fmla="*/ 1390 w 1546"/>
                  <a:gd name="T19" fmla="*/ 720 h 784"/>
                  <a:gd name="T20" fmla="*/ 1390 w 1546"/>
                  <a:gd name="T21" fmla="*/ 33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6" h="784">
                    <a:moveTo>
                      <a:pt x="1390" y="330"/>
                    </a:moveTo>
                    <a:cubicBezTo>
                      <a:pt x="1546" y="330"/>
                      <a:pt x="1546" y="330"/>
                      <a:pt x="1546" y="330"/>
                    </a:cubicBezTo>
                    <a:cubicBezTo>
                      <a:pt x="1546" y="155"/>
                      <a:pt x="1546" y="155"/>
                      <a:pt x="1546" y="155"/>
                    </a:cubicBezTo>
                    <a:cubicBezTo>
                      <a:pt x="1510" y="136"/>
                      <a:pt x="1473" y="118"/>
                      <a:pt x="1435" y="102"/>
                    </a:cubicBezTo>
                    <a:cubicBezTo>
                      <a:pt x="1276" y="34"/>
                      <a:pt x="1106" y="0"/>
                      <a:pt x="931" y="0"/>
                    </a:cubicBezTo>
                    <a:cubicBezTo>
                      <a:pt x="753" y="0"/>
                      <a:pt x="580" y="35"/>
                      <a:pt x="417" y="106"/>
                    </a:cubicBezTo>
                    <a:cubicBezTo>
                      <a:pt x="260" y="174"/>
                      <a:pt x="120" y="271"/>
                      <a:pt x="0" y="395"/>
                    </a:cubicBezTo>
                    <a:cubicBezTo>
                      <a:pt x="403" y="784"/>
                      <a:pt x="403" y="784"/>
                      <a:pt x="403" y="784"/>
                    </a:cubicBezTo>
                    <a:cubicBezTo>
                      <a:pt x="543" y="640"/>
                      <a:pt x="731" y="560"/>
                      <a:pt x="932" y="560"/>
                    </a:cubicBezTo>
                    <a:cubicBezTo>
                      <a:pt x="1100" y="560"/>
                      <a:pt x="1258" y="616"/>
                      <a:pt x="1390" y="720"/>
                    </a:cubicBezTo>
                    <a:lnTo>
                      <a:pt x="1390"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7" name="Freeform 271">
                <a:extLst>
                  <a:ext uri="{FF2B5EF4-FFF2-40B4-BE49-F238E27FC236}">
                    <a16:creationId xmlns:a16="http://schemas.microsoft.com/office/drawing/2014/main" id="{909911BA-91D8-4CE9-96CF-2DDCF2B1711F}"/>
                  </a:ext>
                </a:extLst>
              </p:cNvPr>
              <p:cNvSpPr>
                <a:spLocks/>
              </p:cNvSpPr>
              <p:nvPr/>
            </p:nvSpPr>
            <p:spPr bwMode="auto">
              <a:xfrm>
                <a:off x="6350" y="4763"/>
                <a:ext cx="4643438" cy="1854200"/>
              </a:xfrm>
              <a:custGeom>
                <a:avLst/>
                <a:gdLst>
                  <a:gd name="T0" fmla="*/ 1542 w 2597"/>
                  <a:gd name="T1" fmla="*/ 560 h 1036"/>
                  <a:gd name="T2" fmla="*/ 2196 w 2597"/>
                  <a:gd name="T3" fmla="*/ 697 h 1036"/>
                  <a:gd name="T4" fmla="*/ 2597 w 2597"/>
                  <a:gd name="T5" fmla="*/ 272 h 1036"/>
                  <a:gd name="T6" fmla="*/ 2387 w 2597"/>
                  <a:gd name="T7" fmla="*/ 170 h 1036"/>
                  <a:gd name="T8" fmla="*/ 1542 w 2597"/>
                  <a:gd name="T9" fmla="*/ 0 h 1036"/>
                  <a:gd name="T10" fmla="*/ 693 w 2597"/>
                  <a:gd name="T11" fmla="*/ 172 h 1036"/>
                  <a:gd name="T12" fmla="*/ 0 w 2597"/>
                  <a:gd name="T13" fmla="*/ 640 h 1036"/>
                  <a:gd name="T14" fmla="*/ 396 w 2597"/>
                  <a:gd name="T15" fmla="*/ 1036 h 1036"/>
                  <a:gd name="T16" fmla="*/ 1542 w 2597"/>
                  <a:gd name="T17" fmla="*/ 560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7" h="1036">
                    <a:moveTo>
                      <a:pt x="1542" y="560"/>
                    </a:moveTo>
                    <a:cubicBezTo>
                      <a:pt x="1771" y="560"/>
                      <a:pt x="1993" y="608"/>
                      <a:pt x="2196" y="697"/>
                    </a:cubicBezTo>
                    <a:cubicBezTo>
                      <a:pt x="2263" y="505"/>
                      <a:pt x="2410" y="350"/>
                      <a:pt x="2597" y="272"/>
                    </a:cubicBezTo>
                    <a:cubicBezTo>
                      <a:pt x="2529" y="234"/>
                      <a:pt x="2459" y="200"/>
                      <a:pt x="2387" y="170"/>
                    </a:cubicBezTo>
                    <a:cubicBezTo>
                      <a:pt x="2119" y="58"/>
                      <a:pt x="1835" y="0"/>
                      <a:pt x="1542" y="0"/>
                    </a:cubicBezTo>
                    <a:cubicBezTo>
                      <a:pt x="1248" y="0"/>
                      <a:pt x="962" y="58"/>
                      <a:pt x="693" y="172"/>
                    </a:cubicBezTo>
                    <a:cubicBezTo>
                      <a:pt x="433" y="282"/>
                      <a:pt x="200" y="439"/>
                      <a:pt x="0" y="640"/>
                    </a:cubicBezTo>
                    <a:cubicBezTo>
                      <a:pt x="396" y="1036"/>
                      <a:pt x="396" y="1036"/>
                      <a:pt x="396" y="1036"/>
                    </a:cubicBezTo>
                    <a:cubicBezTo>
                      <a:pt x="702" y="729"/>
                      <a:pt x="1109" y="560"/>
                      <a:pt x="1542" y="5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8" name="Rectangle 272">
                <a:extLst>
                  <a:ext uri="{FF2B5EF4-FFF2-40B4-BE49-F238E27FC236}">
                    <a16:creationId xmlns:a16="http://schemas.microsoft.com/office/drawing/2014/main" id="{23118E53-F21C-4662-96DE-1B582879829C}"/>
                  </a:ext>
                </a:extLst>
              </p:cNvPr>
              <p:cNvSpPr>
                <a:spLocks noChangeArrowheads="1"/>
              </p:cNvSpPr>
              <p:nvPr/>
            </p:nvSpPr>
            <p:spPr bwMode="auto">
              <a:xfrm>
                <a:off x="3870325" y="2470150"/>
                <a:ext cx="2532063" cy="1774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9" name="Freeform 273">
                <a:extLst>
                  <a:ext uri="{FF2B5EF4-FFF2-40B4-BE49-F238E27FC236}">
                    <a16:creationId xmlns:a16="http://schemas.microsoft.com/office/drawing/2014/main" id="{93292B7F-FC3E-4056-BDC0-42DD89FC8D6F}"/>
                  </a:ext>
                </a:extLst>
              </p:cNvPr>
              <p:cNvSpPr>
                <a:spLocks/>
              </p:cNvSpPr>
              <p:nvPr/>
            </p:nvSpPr>
            <p:spPr bwMode="auto">
              <a:xfrm>
                <a:off x="4149725" y="681038"/>
                <a:ext cx="1958975" cy="1503363"/>
              </a:xfrm>
              <a:custGeom>
                <a:avLst/>
                <a:gdLst>
                  <a:gd name="T0" fmla="*/ 636 w 1096"/>
                  <a:gd name="T1" fmla="*/ 8 h 840"/>
                  <a:gd name="T2" fmla="*/ 637 w 1096"/>
                  <a:gd name="T3" fmla="*/ 7 h 840"/>
                  <a:gd name="T4" fmla="*/ 548 w 1096"/>
                  <a:gd name="T5" fmla="*/ 0 h 840"/>
                  <a:gd name="T6" fmla="*/ 548 w 1096"/>
                  <a:gd name="T7" fmla="*/ 0 h 840"/>
                  <a:gd name="T8" fmla="*/ 548 w 1096"/>
                  <a:gd name="T9" fmla="*/ 0 h 840"/>
                  <a:gd name="T10" fmla="*/ 459 w 1096"/>
                  <a:gd name="T11" fmla="*/ 7 h 840"/>
                  <a:gd name="T12" fmla="*/ 460 w 1096"/>
                  <a:gd name="T13" fmla="*/ 8 h 840"/>
                  <a:gd name="T14" fmla="*/ 24 w 1096"/>
                  <a:gd name="T15" fmla="*/ 392 h 840"/>
                  <a:gd name="T16" fmla="*/ 24 w 1096"/>
                  <a:gd name="T17" fmla="*/ 392 h 840"/>
                  <a:gd name="T18" fmla="*/ 0 w 1096"/>
                  <a:gd name="T19" fmla="*/ 552 h 840"/>
                  <a:gd name="T20" fmla="*/ 0 w 1096"/>
                  <a:gd name="T21" fmla="*/ 767 h 840"/>
                  <a:gd name="T22" fmla="*/ 0 w 1096"/>
                  <a:gd name="T23" fmla="*/ 840 h 840"/>
                  <a:gd name="T24" fmla="*/ 340 w 1096"/>
                  <a:gd name="T25" fmla="*/ 840 h 840"/>
                  <a:gd name="T26" fmla="*/ 340 w 1096"/>
                  <a:gd name="T27" fmla="*/ 552 h 840"/>
                  <a:gd name="T28" fmla="*/ 548 w 1096"/>
                  <a:gd name="T29" fmla="*/ 340 h 840"/>
                  <a:gd name="T30" fmla="*/ 756 w 1096"/>
                  <a:gd name="T31" fmla="*/ 552 h 840"/>
                  <a:gd name="T32" fmla="*/ 756 w 1096"/>
                  <a:gd name="T33" fmla="*/ 588 h 840"/>
                  <a:gd name="T34" fmla="*/ 1096 w 1096"/>
                  <a:gd name="T35" fmla="*/ 588 h 840"/>
                  <a:gd name="T36" fmla="*/ 1096 w 1096"/>
                  <a:gd name="T37" fmla="*/ 552 h 840"/>
                  <a:gd name="T38" fmla="*/ 1072 w 1096"/>
                  <a:gd name="T39" fmla="*/ 392 h 840"/>
                  <a:gd name="T40" fmla="*/ 1072 w 1096"/>
                  <a:gd name="T41" fmla="*/ 392 h 840"/>
                  <a:gd name="T42" fmla="*/ 636 w 1096"/>
                  <a:gd name="T43" fmla="*/ 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6" h="840">
                    <a:moveTo>
                      <a:pt x="636" y="8"/>
                    </a:moveTo>
                    <a:cubicBezTo>
                      <a:pt x="636" y="8"/>
                      <a:pt x="636" y="7"/>
                      <a:pt x="637" y="7"/>
                    </a:cubicBezTo>
                    <a:cubicBezTo>
                      <a:pt x="608" y="2"/>
                      <a:pt x="578" y="0"/>
                      <a:pt x="548" y="0"/>
                    </a:cubicBezTo>
                    <a:cubicBezTo>
                      <a:pt x="548" y="0"/>
                      <a:pt x="548" y="0"/>
                      <a:pt x="548" y="0"/>
                    </a:cubicBezTo>
                    <a:cubicBezTo>
                      <a:pt x="548" y="0"/>
                      <a:pt x="548" y="0"/>
                      <a:pt x="548" y="0"/>
                    </a:cubicBezTo>
                    <a:cubicBezTo>
                      <a:pt x="518" y="0"/>
                      <a:pt x="488" y="2"/>
                      <a:pt x="459" y="7"/>
                    </a:cubicBezTo>
                    <a:cubicBezTo>
                      <a:pt x="460" y="7"/>
                      <a:pt x="460" y="8"/>
                      <a:pt x="460" y="8"/>
                    </a:cubicBezTo>
                    <a:cubicBezTo>
                      <a:pt x="252" y="42"/>
                      <a:pt x="84" y="194"/>
                      <a:pt x="24" y="392"/>
                    </a:cubicBezTo>
                    <a:cubicBezTo>
                      <a:pt x="24" y="392"/>
                      <a:pt x="24" y="392"/>
                      <a:pt x="24" y="392"/>
                    </a:cubicBezTo>
                    <a:cubicBezTo>
                      <a:pt x="8" y="442"/>
                      <a:pt x="0" y="496"/>
                      <a:pt x="0" y="552"/>
                    </a:cubicBezTo>
                    <a:cubicBezTo>
                      <a:pt x="0" y="767"/>
                      <a:pt x="0" y="767"/>
                      <a:pt x="0" y="767"/>
                    </a:cubicBezTo>
                    <a:cubicBezTo>
                      <a:pt x="0" y="840"/>
                      <a:pt x="0" y="840"/>
                      <a:pt x="0" y="840"/>
                    </a:cubicBezTo>
                    <a:cubicBezTo>
                      <a:pt x="340" y="840"/>
                      <a:pt x="340" y="840"/>
                      <a:pt x="340" y="840"/>
                    </a:cubicBezTo>
                    <a:cubicBezTo>
                      <a:pt x="340" y="552"/>
                      <a:pt x="340" y="552"/>
                      <a:pt x="340" y="552"/>
                    </a:cubicBezTo>
                    <a:cubicBezTo>
                      <a:pt x="340" y="436"/>
                      <a:pt x="433" y="342"/>
                      <a:pt x="548" y="340"/>
                    </a:cubicBezTo>
                    <a:cubicBezTo>
                      <a:pt x="663" y="342"/>
                      <a:pt x="756" y="436"/>
                      <a:pt x="756" y="552"/>
                    </a:cubicBezTo>
                    <a:cubicBezTo>
                      <a:pt x="756" y="588"/>
                      <a:pt x="756" y="588"/>
                      <a:pt x="756" y="588"/>
                    </a:cubicBezTo>
                    <a:cubicBezTo>
                      <a:pt x="1096" y="588"/>
                      <a:pt x="1096" y="588"/>
                      <a:pt x="1096" y="588"/>
                    </a:cubicBezTo>
                    <a:cubicBezTo>
                      <a:pt x="1096" y="552"/>
                      <a:pt x="1096" y="552"/>
                      <a:pt x="1096" y="552"/>
                    </a:cubicBezTo>
                    <a:cubicBezTo>
                      <a:pt x="1096" y="496"/>
                      <a:pt x="1088" y="442"/>
                      <a:pt x="1072" y="392"/>
                    </a:cubicBezTo>
                    <a:cubicBezTo>
                      <a:pt x="1072" y="392"/>
                      <a:pt x="1072" y="392"/>
                      <a:pt x="1072" y="392"/>
                    </a:cubicBezTo>
                    <a:cubicBezTo>
                      <a:pt x="1012" y="194"/>
                      <a:pt x="844" y="42"/>
                      <a:pt x="6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63" name="组合 162">
              <a:extLst>
                <a:ext uri="{FF2B5EF4-FFF2-40B4-BE49-F238E27FC236}">
                  <a16:creationId xmlns:a16="http://schemas.microsoft.com/office/drawing/2014/main" id="{452C1F0C-0F2A-4E00-8EFD-B655A5E7CB13}"/>
                </a:ext>
              </a:extLst>
            </p:cNvPr>
            <p:cNvGrpSpPr/>
            <p:nvPr/>
          </p:nvGrpSpPr>
          <p:grpSpPr>
            <a:xfrm>
              <a:off x="9855652" y="4587378"/>
              <a:ext cx="310927" cy="200192"/>
              <a:chOff x="6350" y="4763"/>
              <a:chExt cx="6396038" cy="4357687"/>
            </a:xfrm>
            <a:solidFill>
              <a:srgbClr val="00B0F0"/>
            </a:solidFill>
          </p:grpSpPr>
          <p:sp>
            <p:nvSpPr>
              <p:cNvPr id="164" name="Oval 269">
                <a:extLst>
                  <a:ext uri="{FF2B5EF4-FFF2-40B4-BE49-F238E27FC236}">
                    <a16:creationId xmlns:a16="http://schemas.microsoft.com/office/drawing/2014/main" id="{A061289F-CBF0-44AC-A3DA-29C444CBC38F}"/>
                  </a:ext>
                </a:extLst>
              </p:cNvPr>
              <p:cNvSpPr>
                <a:spLocks noChangeArrowheads="1"/>
              </p:cNvSpPr>
              <p:nvPr/>
            </p:nvSpPr>
            <p:spPr bwMode="auto">
              <a:xfrm>
                <a:off x="2193925" y="3219450"/>
                <a:ext cx="1139825" cy="1143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5" name="Freeform 270">
                <a:extLst>
                  <a:ext uri="{FF2B5EF4-FFF2-40B4-BE49-F238E27FC236}">
                    <a16:creationId xmlns:a16="http://schemas.microsoft.com/office/drawing/2014/main" id="{243CEE9C-8786-45D3-BF9E-EC9265A11381}"/>
                  </a:ext>
                </a:extLst>
              </p:cNvPr>
              <p:cNvSpPr>
                <a:spLocks/>
              </p:cNvSpPr>
              <p:nvPr/>
            </p:nvSpPr>
            <p:spPr bwMode="auto">
              <a:xfrm>
                <a:off x="1098550" y="1593850"/>
                <a:ext cx="2765425" cy="1401763"/>
              </a:xfrm>
              <a:custGeom>
                <a:avLst/>
                <a:gdLst>
                  <a:gd name="T0" fmla="*/ 1390 w 1546"/>
                  <a:gd name="T1" fmla="*/ 330 h 784"/>
                  <a:gd name="T2" fmla="*/ 1546 w 1546"/>
                  <a:gd name="T3" fmla="*/ 330 h 784"/>
                  <a:gd name="T4" fmla="*/ 1546 w 1546"/>
                  <a:gd name="T5" fmla="*/ 155 h 784"/>
                  <a:gd name="T6" fmla="*/ 1435 w 1546"/>
                  <a:gd name="T7" fmla="*/ 102 h 784"/>
                  <a:gd name="T8" fmla="*/ 931 w 1546"/>
                  <a:gd name="T9" fmla="*/ 0 h 784"/>
                  <a:gd name="T10" fmla="*/ 417 w 1546"/>
                  <a:gd name="T11" fmla="*/ 106 h 784"/>
                  <a:gd name="T12" fmla="*/ 0 w 1546"/>
                  <a:gd name="T13" fmla="*/ 395 h 784"/>
                  <a:gd name="T14" fmla="*/ 403 w 1546"/>
                  <a:gd name="T15" fmla="*/ 784 h 784"/>
                  <a:gd name="T16" fmla="*/ 932 w 1546"/>
                  <a:gd name="T17" fmla="*/ 560 h 784"/>
                  <a:gd name="T18" fmla="*/ 1390 w 1546"/>
                  <a:gd name="T19" fmla="*/ 720 h 784"/>
                  <a:gd name="T20" fmla="*/ 1390 w 1546"/>
                  <a:gd name="T21" fmla="*/ 33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6" h="784">
                    <a:moveTo>
                      <a:pt x="1390" y="330"/>
                    </a:moveTo>
                    <a:cubicBezTo>
                      <a:pt x="1546" y="330"/>
                      <a:pt x="1546" y="330"/>
                      <a:pt x="1546" y="330"/>
                    </a:cubicBezTo>
                    <a:cubicBezTo>
                      <a:pt x="1546" y="155"/>
                      <a:pt x="1546" y="155"/>
                      <a:pt x="1546" y="155"/>
                    </a:cubicBezTo>
                    <a:cubicBezTo>
                      <a:pt x="1510" y="136"/>
                      <a:pt x="1473" y="118"/>
                      <a:pt x="1435" y="102"/>
                    </a:cubicBezTo>
                    <a:cubicBezTo>
                      <a:pt x="1276" y="34"/>
                      <a:pt x="1106" y="0"/>
                      <a:pt x="931" y="0"/>
                    </a:cubicBezTo>
                    <a:cubicBezTo>
                      <a:pt x="753" y="0"/>
                      <a:pt x="580" y="35"/>
                      <a:pt x="417" y="106"/>
                    </a:cubicBezTo>
                    <a:cubicBezTo>
                      <a:pt x="260" y="174"/>
                      <a:pt x="120" y="271"/>
                      <a:pt x="0" y="395"/>
                    </a:cubicBezTo>
                    <a:cubicBezTo>
                      <a:pt x="403" y="784"/>
                      <a:pt x="403" y="784"/>
                      <a:pt x="403" y="784"/>
                    </a:cubicBezTo>
                    <a:cubicBezTo>
                      <a:pt x="543" y="640"/>
                      <a:pt x="731" y="560"/>
                      <a:pt x="932" y="560"/>
                    </a:cubicBezTo>
                    <a:cubicBezTo>
                      <a:pt x="1100" y="560"/>
                      <a:pt x="1258" y="616"/>
                      <a:pt x="1390" y="720"/>
                    </a:cubicBezTo>
                    <a:lnTo>
                      <a:pt x="1390"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6" name="Freeform 271">
                <a:extLst>
                  <a:ext uri="{FF2B5EF4-FFF2-40B4-BE49-F238E27FC236}">
                    <a16:creationId xmlns:a16="http://schemas.microsoft.com/office/drawing/2014/main" id="{56D4A23C-6A33-49F3-A5DA-6E81B4E0A947}"/>
                  </a:ext>
                </a:extLst>
              </p:cNvPr>
              <p:cNvSpPr>
                <a:spLocks/>
              </p:cNvSpPr>
              <p:nvPr/>
            </p:nvSpPr>
            <p:spPr bwMode="auto">
              <a:xfrm>
                <a:off x="6350" y="4763"/>
                <a:ext cx="4643438" cy="1854200"/>
              </a:xfrm>
              <a:custGeom>
                <a:avLst/>
                <a:gdLst>
                  <a:gd name="T0" fmla="*/ 1542 w 2597"/>
                  <a:gd name="T1" fmla="*/ 560 h 1036"/>
                  <a:gd name="T2" fmla="*/ 2196 w 2597"/>
                  <a:gd name="T3" fmla="*/ 697 h 1036"/>
                  <a:gd name="T4" fmla="*/ 2597 w 2597"/>
                  <a:gd name="T5" fmla="*/ 272 h 1036"/>
                  <a:gd name="T6" fmla="*/ 2387 w 2597"/>
                  <a:gd name="T7" fmla="*/ 170 h 1036"/>
                  <a:gd name="T8" fmla="*/ 1542 w 2597"/>
                  <a:gd name="T9" fmla="*/ 0 h 1036"/>
                  <a:gd name="T10" fmla="*/ 693 w 2597"/>
                  <a:gd name="T11" fmla="*/ 172 h 1036"/>
                  <a:gd name="T12" fmla="*/ 0 w 2597"/>
                  <a:gd name="T13" fmla="*/ 640 h 1036"/>
                  <a:gd name="T14" fmla="*/ 396 w 2597"/>
                  <a:gd name="T15" fmla="*/ 1036 h 1036"/>
                  <a:gd name="T16" fmla="*/ 1542 w 2597"/>
                  <a:gd name="T17" fmla="*/ 560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7" h="1036">
                    <a:moveTo>
                      <a:pt x="1542" y="560"/>
                    </a:moveTo>
                    <a:cubicBezTo>
                      <a:pt x="1771" y="560"/>
                      <a:pt x="1993" y="608"/>
                      <a:pt x="2196" y="697"/>
                    </a:cubicBezTo>
                    <a:cubicBezTo>
                      <a:pt x="2263" y="505"/>
                      <a:pt x="2410" y="350"/>
                      <a:pt x="2597" y="272"/>
                    </a:cubicBezTo>
                    <a:cubicBezTo>
                      <a:pt x="2529" y="234"/>
                      <a:pt x="2459" y="200"/>
                      <a:pt x="2387" y="170"/>
                    </a:cubicBezTo>
                    <a:cubicBezTo>
                      <a:pt x="2119" y="58"/>
                      <a:pt x="1835" y="0"/>
                      <a:pt x="1542" y="0"/>
                    </a:cubicBezTo>
                    <a:cubicBezTo>
                      <a:pt x="1248" y="0"/>
                      <a:pt x="962" y="58"/>
                      <a:pt x="693" y="172"/>
                    </a:cubicBezTo>
                    <a:cubicBezTo>
                      <a:pt x="433" y="282"/>
                      <a:pt x="200" y="439"/>
                      <a:pt x="0" y="640"/>
                    </a:cubicBezTo>
                    <a:cubicBezTo>
                      <a:pt x="396" y="1036"/>
                      <a:pt x="396" y="1036"/>
                      <a:pt x="396" y="1036"/>
                    </a:cubicBezTo>
                    <a:cubicBezTo>
                      <a:pt x="702" y="729"/>
                      <a:pt x="1109" y="560"/>
                      <a:pt x="1542" y="5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7" name="Rectangle 272">
                <a:extLst>
                  <a:ext uri="{FF2B5EF4-FFF2-40B4-BE49-F238E27FC236}">
                    <a16:creationId xmlns:a16="http://schemas.microsoft.com/office/drawing/2014/main" id="{A5BC81AA-C978-44F6-BBA5-10AA692E6086}"/>
                  </a:ext>
                </a:extLst>
              </p:cNvPr>
              <p:cNvSpPr>
                <a:spLocks noChangeArrowheads="1"/>
              </p:cNvSpPr>
              <p:nvPr/>
            </p:nvSpPr>
            <p:spPr bwMode="auto">
              <a:xfrm>
                <a:off x="3870325" y="2470150"/>
                <a:ext cx="2532063" cy="1774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8" name="Freeform 273">
                <a:extLst>
                  <a:ext uri="{FF2B5EF4-FFF2-40B4-BE49-F238E27FC236}">
                    <a16:creationId xmlns:a16="http://schemas.microsoft.com/office/drawing/2014/main" id="{4F509E63-0283-4DCD-BF06-B272DC865C98}"/>
                  </a:ext>
                </a:extLst>
              </p:cNvPr>
              <p:cNvSpPr>
                <a:spLocks/>
              </p:cNvSpPr>
              <p:nvPr/>
            </p:nvSpPr>
            <p:spPr bwMode="auto">
              <a:xfrm>
                <a:off x="4149725" y="681038"/>
                <a:ext cx="1958975" cy="1503363"/>
              </a:xfrm>
              <a:custGeom>
                <a:avLst/>
                <a:gdLst>
                  <a:gd name="T0" fmla="*/ 636 w 1096"/>
                  <a:gd name="T1" fmla="*/ 8 h 840"/>
                  <a:gd name="T2" fmla="*/ 637 w 1096"/>
                  <a:gd name="T3" fmla="*/ 7 h 840"/>
                  <a:gd name="T4" fmla="*/ 548 w 1096"/>
                  <a:gd name="T5" fmla="*/ 0 h 840"/>
                  <a:gd name="T6" fmla="*/ 548 w 1096"/>
                  <a:gd name="T7" fmla="*/ 0 h 840"/>
                  <a:gd name="T8" fmla="*/ 548 w 1096"/>
                  <a:gd name="T9" fmla="*/ 0 h 840"/>
                  <a:gd name="T10" fmla="*/ 459 w 1096"/>
                  <a:gd name="T11" fmla="*/ 7 h 840"/>
                  <a:gd name="T12" fmla="*/ 460 w 1096"/>
                  <a:gd name="T13" fmla="*/ 8 h 840"/>
                  <a:gd name="T14" fmla="*/ 24 w 1096"/>
                  <a:gd name="T15" fmla="*/ 392 h 840"/>
                  <a:gd name="T16" fmla="*/ 24 w 1096"/>
                  <a:gd name="T17" fmla="*/ 392 h 840"/>
                  <a:gd name="T18" fmla="*/ 0 w 1096"/>
                  <a:gd name="T19" fmla="*/ 552 h 840"/>
                  <a:gd name="T20" fmla="*/ 0 w 1096"/>
                  <a:gd name="T21" fmla="*/ 767 h 840"/>
                  <a:gd name="T22" fmla="*/ 0 w 1096"/>
                  <a:gd name="T23" fmla="*/ 840 h 840"/>
                  <a:gd name="T24" fmla="*/ 340 w 1096"/>
                  <a:gd name="T25" fmla="*/ 840 h 840"/>
                  <a:gd name="T26" fmla="*/ 340 w 1096"/>
                  <a:gd name="T27" fmla="*/ 552 h 840"/>
                  <a:gd name="T28" fmla="*/ 548 w 1096"/>
                  <a:gd name="T29" fmla="*/ 340 h 840"/>
                  <a:gd name="T30" fmla="*/ 756 w 1096"/>
                  <a:gd name="T31" fmla="*/ 552 h 840"/>
                  <a:gd name="T32" fmla="*/ 756 w 1096"/>
                  <a:gd name="T33" fmla="*/ 588 h 840"/>
                  <a:gd name="T34" fmla="*/ 1096 w 1096"/>
                  <a:gd name="T35" fmla="*/ 588 h 840"/>
                  <a:gd name="T36" fmla="*/ 1096 w 1096"/>
                  <a:gd name="T37" fmla="*/ 552 h 840"/>
                  <a:gd name="T38" fmla="*/ 1072 w 1096"/>
                  <a:gd name="T39" fmla="*/ 392 h 840"/>
                  <a:gd name="T40" fmla="*/ 1072 w 1096"/>
                  <a:gd name="T41" fmla="*/ 392 h 840"/>
                  <a:gd name="T42" fmla="*/ 636 w 1096"/>
                  <a:gd name="T43" fmla="*/ 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6" h="840">
                    <a:moveTo>
                      <a:pt x="636" y="8"/>
                    </a:moveTo>
                    <a:cubicBezTo>
                      <a:pt x="636" y="8"/>
                      <a:pt x="636" y="7"/>
                      <a:pt x="637" y="7"/>
                    </a:cubicBezTo>
                    <a:cubicBezTo>
                      <a:pt x="608" y="2"/>
                      <a:pt x="578" y="0"/>
                      <a:pt x="548" y="0"/>
                    </a:cubicBezTo>
                    <a:cubicBezTo>
                      <a:pt x="548" y="0"/>
                      <a:pt x="548" y="0"/>
                      <a:pt x="548" y="0"/>
                    </a:cubicBezTo>
                    <a:cubicBezTo>
                      <a:pt x="548" y="0"/>
                      <a:pt x="548" y="0"/>
                      <a:pt x="548" y="0"/>
                    </a:cubicBezTo>
                    <a:cubicBezTo>
                      <a:pt x="518" y="0"/>
                      <a:pt x="488" y="2"/>
                      <a:pt x="459" y="7"/>
                    </a:cubicBezTo>
                    <a:cubicBezTo>
                      <a:pt x="460" y="7"/>
                      <a:pt x="460" y="8"/>
                      <a:pt x="460" y="8"/>
                    </a:cubicBezTo>
                    <a:cubicBezTo>
                      <a:pt x="252" y="42"/>
                      <a:pt x="84" y="194"/>
                      <a:pt x="24" y="392"/>
                    </a:cubicBezTo>
                    <a:cubicBezTo>
                      <a:pt x="24" y="392"/>
                      <a:pt x="24" y="392"/>
                      <a:pt x="24" y="392"/>
                    </a:cubicBezTo>
                    <a:cubicBezTo>
                      <a:pt x="8" y="442"/>
                      <a:pt x="0" y="496"/>
                      <a:pt x="0" y="552"/>
                    </a:cubicBezTo>
                    <a:cubicBezTo>
                      <a:pt x="0" y="767"/>
                      <a:pt x="0" y="767"/>
                      <a:pt x="0" y="767"/>
                    </a:cubicBezTo>
                    <a:cubicBezTo>
                      <a:pt x="0" y="840"/>
                      <a:pt x="0" y="840"/>
                      <a:pt x="0" y="840"/>
                    </a:cubicBezTo>
                    <a:cubicBezTo>
                      <a:pt x="340" y="840"/>
                      <a:pt x="340" y="840"/>
                      <a:pt x="340" y="840"/>
                    </a:cubicBezTo>
                    <a:cubicBezTo>
                      <a:pt x="340" y="552"/>
                      <a:pt x="340" y="552"/>
                      <a:pt x="340" y="552"/>
                    </a:cubicBezTo>
                    <a:cubicBezTo>
                      <a:pt x="340" y="436"/>
                      <a:pt x="433" y="342"/>
                      <a:pt x="548" y="340"/>
                    </a:cubicBezTo>
                    <a:cubicBezTo>
                      <a:pt x="663" y="342"/>
                      <a:pt x="756" y="436"/>
                      <a:pt x="756" y="552"/>
                    </a:cubicBezTo>
                    <a:cubicBezTo>
                      <a:pt x="756" y="588"/>
                      <a:pt x="756" y="588"/>
                      <a:pt x="756" y="588"/>
                    </a:cubicBezTo>
                    <a:cubicBezTo>
                      <a:pt x="1096" y="588"/>
                      <a:pt x="1096" y="588"/>
                      <a:pt x="1096" y="588"/>
                    </a:cubicBezTo>
                    <a:cubicBezTo>
                      <a:pt x="1096" y="552"/>
                      <a:pt x="1096" y="552"/>
                      <a:pt x="1096" y="552"/>
                    </a:cubicBezTo>
                    <a:cubicBezTo>
                      <a:pt x="1096" y="496"/>
                      <a:pt x="1088" y="442"/>
                      <a:pt x="1072" y="392"/>
                    </a:cubicBezTo>
                    <a:cubicBezTo>
                      <a:pt x="1072" y="392"/>
                      <a:pt x="1072" y="392"/>
                      <a:pt x="1072" y="392"/>
                    </a:cubicBezTo>
                    <a:cubicBezTo>
                      <a:pt x="1012" y="194"/>
                      <a:pt x="844" y="42"/>
                      <a:pt x="6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7" name="组合 26">
              <a:extLst>
                <a:ext uri="{FF2B5EF4-FFF2-40B4-BE49-F238E27FC236}">
                  <a16:creationId xmlns:a16="http://schemas.microsoft.com/office/drawing/2014/main" id="{48D428FE-2010-4CE9-A878-20AB578AC196}"/>
                </a:ext>
              </a:extLst>
            </p:cNvPr>
            <p:cNvGrpSpPr/>
            <p:nvPr/>
          </p:nvGrpSpPr>
          <p:grpSpPr>
            <a:xfrm>
              <a:off x="1553029" y="1004602"/>
              <a:ext cx="6720114" cy="5541341"/>
              <a:chOff x="1553029" y="1004602"/>
              <a:chExt cx="6720114" cy="5541341"/>
            </a:xfrm>
          </p:grpSpPr>
          <p:sp>
            <p:nvSpPr>
              <p:cNvPr id="7" name="矩形 6">
                <a:extLst>
                  <a:ext uri="{FF2B5EF4-FFF2-40B4-BE49-F238E27FC236}">
                    <a16:creationId xmlns:a16="http://schemas.microsoft.com/office/drawing/2014/main" id="{EB523616-3EE7-42CA-9D76-40983349D1E2}"/>
                  </a:ext>
                </a:extLst>
              </p:cNvPr>
              <p:cNvSpPr/>
              <p:nvPr/>
            </p:nvSpPr>
            <p:spPr>
              <a:xfrm>
                <a:off x="1553029" y="1004602"/>
                <a:ext cx="6720114" cy="5541341"/>
              </a:xfrm>
              <a:prstGeom prst="rect">
                <a:avLst/>
              </a:prstGeom>
              <a:noFill/>
              <a:ln>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a:extLst>
                  <a:ext uri="{FF2B5EF4-FFF2-40B4-BE49-F238E27FC236}">
                    <a16:creationId xmlns:a16="http://schemas.microsoft.com/office/drawing/2014/main" id="{D8800610-9AEF-4CC6-A12A-4F889BBB5098}"/>
                  </a:ext>
                </a:extLst>
              </p:cNvPr>
              <p:cNvGrpSpPr/>
              <p:nvPr/>
            </p:nvGrpSpPr>
            <p:grpSpPr>
              <a:xfrm>
                <a:off x="1752294" y="1508247"/>
                <a:ext cx="1186919" cy="727265"/>
                <a:chOff x="1752294" y="1508247"/>
                <a:chExt cx="1186919" cy="727265"/>
              </a:xfrm>
            </p:grpSpPr>
            <p:sp>
              <p:nvSpPr>
                <p:cNvPr id="53" name="矩形 52">
                  <a:extLst>
                    <a:ext uri="{FF2B5EF4-FFF2-40B4-BE49-F238E27FC236}">
                      <a16:creationId xmlns:a16="http://schemas.microsoft.com/office/drawing/2014/main" id="{9313C95B-1784-493D-B39D-5EDA9D98932E}"/>
                    </a:ext>
                  </a:extLst>
                </p:cNvPr>
                <p:cNvSpPr/>
                <p:nvPr/>
              </p:nvSpPr>
              <p:spPr>
                <a:xfrm>
                  <a:off x="1752294" y="1508247"/>
                  <a:ext cx="1186919" cy="727265"/>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司机面部</a:t>
                  </a:r>
                </a:p>
              </p:txBody>
            </p:sp>
            <p:grpSp>
              <p:nvGrpSpPr>
                <p:cNvPr id="60" name="组合 59">
                  <a:extLst>
                    <a:ext uri="{FF2B5EF4-FFF2-40B4-BE49-F238E27FC236}">
                      <a16:creationId xmlns:a16="http://schemas.microsoft.com/office/drawing/2014/main" id="{31A2C77A-A961-47E2-98F8-C6E688487876}"/>
                    </a:ext>
                  </a:extLst>
                </p:cNvPr>
                <p:cNvGrpSpPr>
                  <a:grpSpLocks noChangeAspect="1"/>
                </p:cNvGrpSpPr>
                <p:nvPr/>
              </p:nvGrpSpPr>
              <p:grpSpPr>
                <a:xfrm>
                  <a:off x="2161346" y="1632987"/>
                  <a:ext cx="363834" cy="267689"/>
                  <a:chOff x="10324008" y="2519124"/>
                  <a:chExt cx="296863" cy="295275"/>
                </a:xfrm>
                <a:solidFill>
                  <a:srgbClr val="0070C0"/>
                </a:solidFill>
              </p:grpSpPr>
              <p:sp>
                <p:nvSpPr>
                  <p:cNvPr id="61" name="Freeform 221963">
                    <a:extLst>
                      <a:ext uri="{FF2B5EF4-FFF2-40B4-BE49-F238E27FC236}">
                        <a16:creationId xmlns:a16="http://schemas.microsoft.com/office/drawing/2014/main" id="{8F22644B-AC50-4910-872C-73CFC36586C9}"/>
                      </a:ext>
                    </a:extLst>
                  </p:cNvPr>
                  <p:cNvSpPr>
                    <a:spLocks/>
                  </p:cNvSpPr>
                  <p:nvPr/>
                </p:nvSpPr>
                <p:spPr bwMode="auto">
                  <a:xfrm>
                    <a:off x="10349408" y="2661999"/>
                    <a:ext cx="246063" cy="152400"/>
                  </a:xfrm>
                  <a:custGeom>
                    <a:avLst/>
                    <a:gdLst>
                      <a:gd name="T0" fmla="*/ 106 w 107"/>
                      <a:gd name="T1" fmla="*/ 0 h 66"/>
                      <a:gd name="T2" fmla="*/ 107 w 107"/>
                      <a:gd name="T3" fmla="*/ 12 h 66"/>
                      <a:gd name="T4" fmla="*/ 53 w 107"/>
                      <a:gd name="T5" fmla="*/ 66 h 66"/>
                      <a:gd name="T6" fmla="*/ 0 w 107"/>
                      <a:gd name="T7" fmla="*/ 12 h 66"/>
                      <a:gd name="T8" fmla="*/ 1 w 107"/>
                      <a:gd name="T9" fmla="*/ 0 h 66"/>
                      <a:gd name="T10" fmla="*/ 53 w 107"/>
                      <a:gd name="T11" fmla="*/ 12 h 66"/>
                      <a:gd name="T12" fmla="*/ 106 w 10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07" h="66">
                        <a:moveTo>
                          <a:pt x="106" y="0"/>
                        </a:moveTo>
                        <a:cubicBezTo>
                          <a:pt x="107" y="4"/>
                          <a:pt x="107" y="8"/>
                          <a:pt x="107" y="12"/>
                        </a:cubicBezTo>
                        <a:cubicBezTo>
                          <a:pt x="107" y="42"/>
                          <a:pt x="83" y="66"/>
                          <a:pt x="53" y="66"/>
                        </a:cubicBezTo>
                        <a:cubicBezTo>
                          <a:pt x="24" y="66"/>
                          <a:pt x="0" y="42"/>
                          <a:pt x="0" y="12"/>
                        </a:cubicBezTo>
                        <a:cubicBezTo>
                          <a:pt x="0" y="8"/>
                          <a:pt x="0" y="4"/>
                          <a:pt x="1" y="0"/>
                        </a:cubicBezTo>
                        <a:cubicBezTo>
                          <a:pt x="11" y="5"/>
                          <a:pt x="28" y="12"/>
                          <a:pt x="53" y="12"/>
                        </a:cubicBezTo>
                        <a:cubicBezTo>
                          <a:pt x="79" y="12"/>
                          <a:pt x="96" y="5"/>
                          <a:pt x="106"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sp>
                <p:nvSpPr>
                  <p:cNvPr id="64" name="Freeform 221965">
                    <a:extLst>
                      <a:ext uri="{FF2B5EF4-FFF2-40B4-BE49-F238E27FC236}">
                        <a16:creationId xmlns:a16="http://schemas.microsoft.com/office/drawing/2014/main" id="{1C537701-C0D7-4D30-B078-055C1F7E928E}"/>
                      </a:ext>
                    </a:extLst>
                  </p:cNvPr>
                  <p:cNvSpPr>
                    <a:spLocks/>
                  </p:cNvSpPr>
                  <p:nvPr/>
                </p:nvSpPr>
                <p:spPr bwMode="auto">
                  <a:xfrm>
                    <a:off x="10324008" y="2519124"/>
                    <a:ext cx="296863" cy="95250"/>
                  </a:xfrm>
                  <a:custGeom>
                    <a:avLst/>
                    <a:gdLst>
                      <a:gd name="T0" fmla="*/ 64 w 129"/>
                      <a:gd name="T1" fmla="*/ 32 h 41"/>
                      <a:gd name="T2" fmla="*/ 13 w 129"/>
                      <a:gd name="T3" fmla="*/ 41 h 41"/>
                      <a:gd name="T4" fmla="*/ 13 w 129"/>
                      <a:gd name="T5" fmla="*/ 28 h 41"/>
                      <a:gd name="T6" fmla="*/ 0 w 129"/>
                      <a:gd name="T7" fmla="*/ 0 h 41"/>
                      <a:gd name="T8" fmla="*/ 129 w 129"/>
                      <a:gd name="T9" fmla="*/ 0 h 41"/>
                      <a:gd name="T10" fmla="*/ 116 w 129"/>
                      <a:gd name="T11" fmla="*/ 28 h 41"/>
                      <a:gd name="T12" fmla="*/ 116 w 129"/>
                      <a:gd name="T13" fmla="*/ 41 h 41"/>
                      <a:gd name="T14" fmla="*/ 64 w 129"/>
                      <a:gd name="T15" fmla="*/ 3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41">
                        <a:moveTo>
                          <a:pt x="64" y="32"/>
                        </a:moveTo>
                        <a:cubicBezTo>
                          <a:pt x="41" y="32"/>
                          <a:pt x="23" y="37"/>
                          <a:pt x="13" y="41"/>
                        </a:cubicBezTo>
                        <a:cubicBezTo>
                          <a:pt x="13" y="35"/>
                          <a:pt x="13" y="28"/>
                          <a:pt x="13" y="28"/>
                        </a:cubicBezTo>
                        <a:cubicBezTo>
                          <a:pt x="13" y="28"/>
                          <a:pt x="5" y="10"/>
                          <a:pt x="0" y="0"/>
                        </a:cubicBezTo>
                        <a:cubicBezTo>
                          <a:pt x="16" y="0"/>
                          <a:pt x="112" y="0"/>
                          <a:pt x="129" y="0"/>
                        </a:cubicBezTo>
                        <a:cubicBezTo>
                          <a:pt x="124" y="10"/>
                          <a:pt x="116" y="28"/>
                          <a:pt x="116" y="28"/>
                        </a:cubicBezTo>
                        <a:cubicBezTo>
                          <a:pt x="116" y="28"/>
                          <a:pt x="116" y="35"/>
                          <a:pt x="116" y="41"/>
                        </a:cubicBezTo>
                        <a:cubicBezTo>
                          <a:pt x="105" y="37"/>
                          <a:pt x="88" y="32"/>
                          <a:pt x="6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sp>
                <p:nvSpPr>
                  <p:cNvPr id="65" name="Freeform 221966">
                    <a:extLst>
                      <a:ext uri="{FF2B5EF4-FFF2-40B4-BE49-F238E27FC236}">
                        <a16:creationId xmlns:a16="http://schemas.microsoft.com/office/drawing/2014/main" id="{7F7CA4B2-8625-429C-A19A-0934B94518BA}"/>
                      </a:ext>
                    </a:extLst>
                  </p:cNvPr>
                  <p:cNvSpPr>
                    <a:spLocks/>
                  </p:cNvSpPr>
                  <p:nvPr/>
                </p:nvSpPr>
                <p:spPr bwMode="auto">
                  <a:xfrm>
                    <a:off x="10373221" y="2622311"/>
                    <a:ext cx="200025" cy="38100"/>
                  </a:xfrm>
                  <a:custGeom>
                    <a:avLst/>
                    <a:gdLst>
                      <a:gd name="T0" fmla="*/ 0 w 87"/>
                      <a:gd name="T1" fmla="*/ 7 h 16"/>
                      <a:gd name="T2" fmla="*/ 43 w 87"/>
                      <a:gd name="T3" fmla="*/ 0 h 16"/>
                      <a:gd name="T4" fmla="*/ 87 w 87"/>
                      <a:gd name="T5" fmla="*/ 7 h 16"/>
                      <a:gd name="T6" fmla="*/ 43 w 87"/>
                      <a:gd name="T7" fmla="*/ 16 h 16"/>
                      <a:gd name="T8" fmla="*/ 0 w 87"/>
                      <a:gd name="T9" fmla="*/ 7 h 16"/>
                    </a:gdLst>
                    <a:ahLst/>
                    <a:cxnLst>
                      <a:cxn ang="0">
                        <a:pos x="T0" y="T1"/>
                      </a:cxn>
                      <a:cxn ang="0">
                        <a:pos x="T2" y="T3"/>
                      </a:cxn>
                      <a:cxn ang="0">
                        <a:pos x="T4" y="T5"/>
                      </a:cxn>
                      <a:cxn ang="0">
                        <a:pos x="T6" y="T7"/>
                      </a:cxn>
                      <a:cxn ang="0">
                        <a:pos x="T8" y="T9"/>
                      </a:cxn>
                    </a:cxnLst>
                    <a:rect l="0" t="0" r="r" b="b"/>
                    <a:pathLst>
                      <a:path w="87" h="16">
                        <a:moveTo>
                          <a:pt x="0" y="7"/>
                        </a:moveTo>
                        <a:cubicBezTo>
                          <a:pt x="9" y="4"/>
                          <a:pt x="24" y="0"/>
                          <a:pt x="43" y="0"/>
                        </a:cubicBezTo>
                        <a:cubicBezTo>
                          <a:pt x="62" y="0"/>
                          <a:pt x="77" y="4"/>
                          <a:pt x="87" y="7"/>
                        </a:cubicBezTo>
                        <a:cubicBezTo>
                          <a:pt x="78" y="11"/>
                          <a:pt x="64" y="16"/>
                          <a:pt x="43" y="16"/>
                        </a:cubicBezTo>
                        <a:cubicBezTo>
                          <a:pt x="23" y="16"/>
                          <a:pt x="9" y="11"/>
                          <a:pt x="0" y="7"/>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grpSp>
          </p:grpSp>
          <p:sp>
            <p:nvSpPr>
              <p:cNvPr id="20" name="箭头: 下 19">
                <a:extLst>
                  <a:ext uri="{FF2B5EF4-FFF2-40B4-BE49-F238E27FC236}">
                    <a16:creationId xmlns:a16="http://schemas.microsoft.com/office/drawing/2014/main" id="{CDBEA724-4F92-4DDF-BEB3-3E0AE75139DD}"/>
                  </a:ext>
                </a:extLst>
              </p:cNvPr>
              <p:cNvSpPr/>
              <p:nvPr/>
            </p:nvSpPr>
            <p:spPr>
              <a:xfrm>
                <a:off x="2190981" y="2265443"/>
                <a:ext cx="237600" cy="461615"/>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95" name="箭头: 下 94">
                <a:extLst>
                  <a:ext uri="{FF2B5EF4-FFF2-40B4-BE49-F238E27FC236}">
                    <a16:creationId xmlns:a16="http://schemas.microsoft.com/office/drawing/2014/main" id="{46CEC0F0-FFC9-487F-A24A-76E9423FAD9D}"/>
                  </a:ext>
                </a:extLst>
              </p:cNvPr>
              <p:cNvSpPr/>
              <p:nvPr/>
            </p:nvSpPr>
            <p:spPr>
              <a:xfrm>
                <a:off x="2205858" y="3511223"/>
                <a:ext cx="237600" cy="461615"/>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124" name="箭头: 下 123">
                <a:extLst>
                  <a:ext uri="{FF2B5EF4-FFF2-40B4-BE49-F238E27FC236}">
                    <a16:creationId xmlns:a16="http://schemas.microsoft.com/office/drawing/2014/main" id="{9DE43AE2-095D-4A16-845F-B02B0051B918}"/>
                  </a:ext>
                </a:extLst>
              </p:cNvPr>
              <p:cNvSpPr/>
              <p:nvPr/>
            </p:nvSpPr>
            <p:spPr>
              <a:xfrm>
                <a:off x="4759318" y="2265443"/>
                <a:ext cx="237600" cy="461615"/>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125" name="箭头: 下 124">
                <a:extLst>
                  <a:ext uri="{FF2B5EF4-FFF2-40B4-BE49-F238E27FC236}">
                    <a16:creationId xmlns:a16="http://schemas.microsoft.com/office/drawing/2014/main" id="{74AD4D1F-66E7-4E1F-B5AE-26DD590B8C58}"/>
                  </a:ext>
                </a:extLst>
              </p:cNvPr>
              <p:cNvSpPr/>
              <p:nvPr/>
            </p:nvSpPr>
            <p:spPr>
              <a:xfrm>
                <a:off x="4774195" y="3511223"/>
                <a:ext cx="237600" cy="461615"/>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127" name="矩形: 圆角 126">
                <a:extLst>
                  <a:ext uri="{FF2B5EF4-FFF2-40B4-BE49-F238E27FC236}">
                    <a16:creationId xmlns:a16="http://schemas.microsoft.com/office/drawing/2014/main" id="{1FC181DC-5B29-4C88-8039-4CFB442833ED}"/>
                  </a:ext>
                </a:extLst>
              </p:cNvPr>
              <p:cNvSpPr/>
              <p:nvPr/>
            </p:nvSpPr>
            <p:spPr>
              <a:xfrm>
                <a:off x="1752293" y="5223741"/>
                <a:ext cx="6124947" cy="1047132"/>
              </a:xfrm>
              <a:prstGeom prst="roundRect">
                <a:avLst>
                  <a:gd name="adj" fmla="val 215"/>
                </a:avLst>
              </a:prstGeom>
              <a:noFill/>
              <a:ln>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grpSp>
            <p:nvGrpSpPr>
              <p:cNvPr id="235" name="组合 234">
                <a:extLst>
                  <a:ext uri="{FF2B5EF4-FFF2-40B4-BE49-F238E27FC236}">
                    <a16:creationId xmlns:a16="http://schemas.microsoft.com/office/drawing/2014/main" id="{D9C36282-2882-490D-BB14-4BAAA9C9AD25}"/>
                  </a:ext>
                </a:extLst>
              </p:cNvPr>
              <p:cNvGrpSpPr/>
              <p:nvPr/>
            </p:nvGrpSpPr>
            <p:grpSpPr>
              <a:xfrm>
                <a:off x="2546017" y="5381222"/>
                <a:ext cx="1931171" cy="727264"/>
                <a:chOff x="2825021" y="5349393"/>
                <a:chExt cx="1931171" cy="727264"/>
              </a:xfrm>
            </p:grpSpPr>
            <p:sp>
              <p:nvSpPr>
                <p:cNvPr id="141" name="矩形 140">
                  <a:extLst>
                    <a:ext uri="{FF2B5EF4-FFF2-40B4-BE49-F238E27FC236}">
                      <a16:creationId xmlns:a16="http://schemas.microsoft.com/office/drawing/2014/main" id="{31FCAACA-5E67-4C84-9B4F-510A69F28E0B}"/>
                    </a:ext>
                  </a:extLst>
                </p:cNvPr>
                <p:cNvSpPr/>
                <p:nvPr/>
              </p:nvSpPr>
              <p:spPr>
                <a:xfrm>
                  <a:off x="2825021" y="5349393"/>
                  <a:ext cx="1931171" cy="727264"/>
                </a:xfrm>
                <a:prstGeom prst="rect">
                  <a:avLst/>
                </a:prstGeom>
                <a:solidFill>
                  <a:srgbClr val="6BD6A8"/>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智能报警</a:t>
                  </a:r>
                </a:p>
              </p:txBody>
            </p:sp>
            <p:grpSp>
              <p:nvGrpSpPr>
                <p:cNvPr id="142" name="组合 141">
                  <a:extLst>
                    <a:ext uri="{FF2B5EF4-FFF2-40B4-BE49-F238E27FC236}">
                      <a16:creationId xmlns:a16="http://schemas.microsoft.com/office/drawing/2014/main" id="{49BA9FEF-2451-42E6-95AC-24E89394C3D7}"/>
                    </a:ext>
                  </a:extLst>
                </p:cNvPr>
                <p:cNvGrpSpPr>
                  <a:grpSpLocks noChangeAspect="1"/>
                </p:cNvGrpSpPr>
                <p:nvPr/>
              </p:nvGrpSpPr>
              <p:grpSpPr>
                <a:xfrm>
                  <a:off x="3647750" y="5440831"/>
                  <a:ext cx="285711" cy="335946"/>
                  <a:chOff x="2805112" y="2673350"/>
                  <a:chExt cx="1487489" cy="1687520"/>
                </a:xfrm>
                <a:solidFill>
                  <a:srgbClr val="0070C0"/>
                </a:solidFill>
              </p:grpSpPr>
              <p:sp>
                <p:nvSpPr>
                  <p:cNvPr id="143" name="Freeform 53">
                    <a:extLst>
                      <a:ext uri="{FF2B5EF4-FFF2-40B4-BE49-F238E27FC236}">
                        <a16:creationId xmlns:a16="http://schemas.microsoft.com/office/drawing/2014/main" id="{463B70B4-9486-4CB4-9A56-88B325CA6C2E}"/>
                      </a:ext>
                    </a:extLst>
                  </p:cNvPr>
                  <p:cNvSpPr>
                    <a:spLocks/>
                  </p:cNvSpPr>
                  <p:nvPr/>
                </p:nvSpPr>
                <p:spPr bwMode="auto">
                  <a:xfrm>
                    <a:off x="2989263" y="2673350"/>
                    <a:ext cx="547688" cy="542925"/>
                  </a:xfrm>
                  <a:custGeom>
                    <a:avLst/>
                    <a:gdLst>
                      <a:gd name="T0" fmla="*/ 113 w 345"/>
                      <a:gd name="T1" fmla="*/ 342 h 342"/>
                      <a:gd name="T2" fmla="*/ 0 w 345"/>
                      <a:gd name="T3" fmla="*/ 290 h 342"/>
                      <a:gd name="T4" fmla="*/ 113 w 345"/>
                      <a:gd name="T5" fmla="*/ 246 h 342"/>
                      <a:gd name="T6" fmla="*/ 2 w 345"/>
                      <a:gd name="T7" fmla="*/ 111 h 342"/>
                      <a:gd name="T8" fmla="*/ 202 w 345"/>
                      <a:gd name="T9" fmla="*/ 155 h 342"/>
                      <a:gd name="T10" fmla="*/ 195 w 345"/>
                      <a:gd name="T11" fmla="*/ 31 h 342"/>
                      <a:gd name="T12" fmla="*/ 267 w 345"/>
                      <a:gd name="T13" fmla="*/ 114 h 342"/>
                      <a:gd name="T14" fmla="*/ 326 w 345"/>
                      <a:gd name="T15" fmla="*/ 0 h 342"/>
                      <a:gd name="T16" fmla="*/ 345 w 345"/>
                      <a:gd name="T17" fmla="*/ 146 h 342"/>
                      <a:gd name="T18" fmla="*/ 315 w 345"/>
                      <a:gd name="T19" fmla="*/ 64 h 342"/>
                      <a:gd name="T20" fmla="*/ 278 w 345"/>
                      <a:gd name="T21" fmla="*/ 160 h 342"/>
                      <a:gd name="T22" fmla="*/ 213 w 345"/>
                      <a:gd name="T23" fmla="*/ 75 h 342"/>
                      <a:gd name="T24" fmla="*/ 223 w 345"/>
                      <a:gd name="T25" fmla="*/ 185 h 342"/>
                      <a:gd name="T26" fmla="*/ 48 w 345"/>
                      <a:gd name="T27" fmla="*/ 140 h 342"/>
                      <a:gd name="T28" fmla="*/ 143 w 345"/>
                      <a:gd name="T29" fmla="*/ 260 h 342"/>
                      <a:gd name="T30" fmla="*/ 32 w 345"/>
                      <a:gd name="T31" fmla="*/ 288 h 342"/>
                      <a:gd name="T32" fmla="*/ 113 w 345"/>
                      <a:gd name="T33"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342">
                        <a:moveTo>
                          <a:pt x="113" y="342"/>
                        </a:moveTo>
                        <a:lnTo>
                          <a:pt x="0" y="290"/>
                        </a:lnTo>
                        <a:lnTo>
                          <a:pt x="113" y="246"/>
                        </a:lnTo>
                        <a:lnTo>
                          <a:pt x="2" y="111"/>
                        </a:lnTo>
                        <a:lnTo>
                          <a:pt x="202" y="155"/>
                        </a:lnTo>
                        <a:lnTo>
                          <a:pt x="195" y="31"/>
                        </a:lnTo>
                        <a:lnTo>
                          <a:pt x="267" y="114"/>
                        </a:lnTo>
                        <a:lnTo>
                          <a:pt x="326" y="0"/>
                        </a:lnTo>
                        <a:lnTo>
                          <a:pt x="345" y="146"/>
                        </a:lnTo>
                        <a:lnTo>
                          <a:pt x="315" y="64"/>
                        </a:lnTo>
                        <a:lnTo>
                          <a:pt x="278" y="160"/>
                        </a:lnTo>
                        <a:lnTo>
                          <a:pt x="213" y="75"/>
                        </a:lnTo>
                        <a:lnTo>
                          <a:pt x="223" y="185"/>
                        </a:lnTo>
                        <a:lnTo>
                          <a:pt x="48" y="140"/>
                        </a:lnTo>
                        <a:lnTo>
                          <a:pt x="143" y="260"/>
                        </a:lnTo>
                        <a:lnTo>
                          <a:pt x="32" y="288"/>
                        </a:lnTo>
                        <a:lnTo>
                          <a:pt x="113"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sp>
                <p:nvSpPr>
                  <p:cNvPr id="144" name="Freeform 54">
                    <a:extLst>
                      <a:ext uri="{FF2B5EF4-FFF2-40B4-BE49-F238E27FC236}">
                        <a16:creationId xmlns:a16="http://schemas.microsoft.com/office/drawing/2014/main" id="{ADFE4014-8A2A-4DF7-9FAB-17CD20949510}"/>
                      </a:ext>
                    </a:extLst>
                  </p:cNvPr>
                  <p:cNvSpPr>
                    <a:spLocks/>
                  </p:cNvSpPr>
                  <p:nvPr/>
                </p:nvSpPr>
                <p:spPr bwMode="auto">
                  <a:xfrm>
                    <a:off x="3848101" y="2895600"/>
                    <a:ext cx="196850" cy="196850"/>
                  </a:xfrm>
                  <a:custGeom>
                    <a:avLst/>
                    <a:gdLst>
                      <a:gd name="T0" fmla="*/ 7 w 67"/>
                      <a:gd name="T1" fmla="*/ 21 h 67"/>
                      <a:gd name="T2" fmla="*/ 47 w 67"/>
                      <a:gd name="T3" fmla="*/ 7 h 67"/>
                      <a:gd name="T4" fmla="*/ 60 w 67"/>
                      <a:gd name="T5" fmla="*/ 46 h 67"/>
                      <a:gd name="T6" fmla="*/ 21 w 67"/>
                      <a:gd name="T7" fmla="*/ 60 h 67"/>
                      <a:gd name="T8" fmla="*/ 7 w 67"/>
                      <a:gd name="T9" fmla="*/ 21 h 67"/>
                    </a:gdLst>
                    <a:ahLst/>
                    <a:cxnLst>
                      <a:cxn ang="0">
                        <a:pos x="T0" y="T1"/>
                      </a:cxn>
                      <a:cxn ang="0">
                        <a:pos x="T2" y="T3"/>
                      </a:cxn>
                      <a:cxn ang="0">
                        <a:pos x="T4" y="T5"/>
                      </a:cxn>
                      <a:cxn ang="0">
                        <a:pos x="T6" y="T7"/>
                      </a:cxn>
                      <a:cxn ang="0">
                        <a:pos x="T8" y="T9"/>
                      </a:cxn>
                    </a:cxnLst>
                    <a:rect l="0" t="0" r="r" b="b"/>
                    <a:pathLst>
                      <a:path w="67" h="67">
                        <a:moveTo>
                          <a:pt x="7" y="21"/>
                        </a:moveTo>
                        <a:cubicBezTo>
                          <a:pt x="14" y="6"/>
                          <a:pt x="32" y="0"/>
                          <a:pt x="47" y="7"/>
                        </a:cubicBezTo>
                        <a:cubicBezTo>
                          <a:pt x="61" y="14"/>
                          <a:pt x="67" y="32"/>
                          <a:pt x="60" y="46"/>
                        </a:cubicBezTo>
                        <a:cubicBezTo>
                          <a:pt x="53" y="61"/>
                          <a:pt x="35" y="67"/>
                          <a:pt x="21" y="60"/>
                        </a:cubicBezTo>
                        <a:cubicBezTo>
                          <a:pt x="6" y="53"/>
                          <a:pt x="0" y="35"/>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sp>
                <p:nvSpPr>
                  <p:cNvPr id="145" name="Freeform 55">
                    <a:extLst>
                      <a:ext uri="{FF2B5EF4-FFF2-40B4-BE49-F238E27FC236}">
                        <a16:creationId xmlns:a16="http://schemas.microsoft.com/office/drawing/2014/main" id="{EDEFB76B-3EA2-4605-BD96-45B22220F031}"/>
                      </a:ext>
                    </a:extLst>
                  </p:cNvPr>
                  <p:cNvSpPr>
                    <a:spLocks/>
                  </p:cNvSpPr>
                  <p:nvPr/>
                </p:nvSpPr>
                <p:spPr bwMode="auto">
                  <a:xfrm>
                    <a:off x="3203576" y="4005263"/>
                    <a:ext cx="371475" cy="282575"/>
                  </a:xfrm>
                  <a:custGeom>
                    <a:avLst/>
                    <a:gdLst>
                      <a:gd name="T0" fmla="*/ 14 w 126"/>
                      <a:gd name="T1" fmla="*/ 0 h 96"/>
                      <a:gd name="T2" fmla="*/ 43 w 126"/>
                      <a:gd name="T3" fmla="*/ 82 h 96"/>
                      <a:gd name="T4" fmla="*/ 126 w 126"/>
                      <a:gd name="T5" fmla="*/ 54 h 96"/>
                      <a:gd name="T6" fmla="*/ 14 w 126"/>
                      <a:gd name="T7" fmla="*/ 0 h 96"/>
                    </a:gdLst>
                    <a:ahLst/>
                    <a:cxnLst>
                      <a:cxn ang="0">
                        <a:pos x="T0" y="T1"/>
                      </a:cxn>
                      <a:cxn ang="0">
                        <a:pos x="T2" y="T3"/>
                      </a:cxn>
                      <a:cxn ang="0">
                        <a:pos x="T4" y="T5"/>
                      </a:cxn>
                      <a:cxn ang="0">
                        <a:pos x="T6" y="T7"/>
                      </a:cxn>
                    </a:cxnLst>
                    <a:rect l="0" t="0" r="r" b="b"/>
                    <a:pathLst>
                      <a:path w="126" h="96">
                        <a:moveTo>
                          <a:pt x="14" y="0"/>
                        </a:moveTo>
                        <a:cubicBezTo>
                          <a:pt x="0" y="30"/>
                          <a:pt x="13" y="67"/>
                          <a:pt x="43" y="82"/>
                        </a:cubicBezTo>
                        <a:cubicBezTo>
                          <a:pt x="74" y="96"/>
                          <a:pt x="110" y="84"/>
                          <a:pt x="126" y="54"/>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sp>
                <p:nvSpPr>
                  <p:cNvPr id="146" name="Freeform 56">
                    <a:extLst>
                      <a:ext uri="{FF2B5EF4-FFF2-40B4-BE49-F238E27FC236}">
                        <a16:creationId xmlns:a16="http://schemas.microsoft.com/office/drawing/2014/main" id="{28413E1B-8FE4-4634-83AE-52CA305AE2B4}"/>
                      </a:ext>
                    </a:extLst>
                  </p:cNvPr>
                  <p:cNvSpPr>
                    <a:spLocks noEditPoints="1"/>
                  </p:cNvSpPr>
                  <p:nvPr/>
                </p:nvSpPr>
                <p:spPr bwMode="auto">
                  <a:xfrm>
                    <a:off x="2805112" y="2813055"/>
                    <a:ext cx="1487489" cy="1547815"/>
                  </a:xfrm>
                  <a:custGeom>
                    <a:avLst/>
                    <a:gdLst>
                      <a:gd name="T0" fmla="*/ 427 w 506"/>
                      <a:gd name="T1" fmla="*/ 505 h 527"/>
                      <a:gd name="T2" fmla="*/ 427 w 506"/>
                      <a:gd name="T3" fmla="*/ 505 h 527"/>
                      <a:gd name="T4" fmla="*/ 452 w 506"/>
                      <a:gd name="T5" fmla="*/ 320 h 527"/>
                      <a:gd name="T6" fmla="*/ 389 w 506"/>
                      <a:gd name="T7" fmla="*/ 61 h 527"/>
                      <a:gd name="T8" fmla="*/ 146 w 506"/>
                      <a:gd name="T9" fmla="*/ 172 h 527"/>
                      <a:gd name="T10" fmla="*/ 16 w 506"/>
                      <a:gd name="T11" fmla="*/ 306 h 527"/>
                      <a:gd name="T12" fmla="*/ 16 w 506"/>
                      <a:gd name="T13" fmla="*/ 306 h 527"/>
                      <a:gd name="T14" fmla="*/ 2 w 506"/>
                      <a:gd name="T15" fmla="*/ 311 h 527"/>
                      <a:gd name="T16" fmla="*/ 7 w 506"/>
                      <a:gd name="T17" fmla="*/ 324 h 527"/>
                      <a:gd name="T18" fmla="*/ 418 w 506"/>
                      <a:gd name="T19" fmla="*/ 524 h 527"/>
                      <a:gd name="T20" fmla="*/ 432 w 506"/>
                      <a:gd name="T21" fmla="*/ 519 h 527"/>
                      <a:gd name="T22" fmla="*/ 427 w 506"/>
                      <a:gd name="T23" fmla="*/ 505 h 527"/>
                      <a:gd name="T24" fmla="*/ 423 w 506"/>
                      <a:gd name="T25" fmla="*/ 128 h 527"/>
                      <a:gd name="T26" fmla="*/ 423 w 506"/>
                      <a:gd name="T27" fmla="*/ 128 h 527"/>
                      <a:gd name="T28" fmla="*/ 423 w 506"/>
                      <a:gd name="T29" fmla="*/ 114 h 527"/>
                      <a:gd name="T30" fmla="*/ 438 w 506"/>
                      <a:gd name="T31" fmla="*/ 114 h 527"/>
                      <a:gd name="T32" fmla="*/ 462 w 506"/>
                      <a:gd name="T33" fmla="*/ 160 h 527"/>
                      <a:gd name="T34" fmla="*/ 446 w 506"/>
                      <a:gd name="T35" fmla="*/ 292 h 527"/>
                      <a:gd name="T36" fmla="*/ 432 w 506"/>
                      <a:gd name="T37" fmla="*/ 297 h 527"/>
                      <a:gd name="T38" fmla="*/ 432 w 506"/>
                      <a:gd name="T39" fmla="*/ 297 h 527"/>
                      <a:gd name="T40" fmla="*/ 427 w 506"/>
                      <a:gd name="T41" fmla="*/ 283 h 527"/>
                      <a:gd name="T42" fmla="*/ 443 w 506"/>
                      <a:gd name="T43" fmla="*/ 171 h 527"/>
                      <a:gd name="T44" fmla="*/ 423 w 506"/>
                      <a:gd name="T45" fmla="*/ 128 h 527"/>
                      <a:gd name="T46" fmla="*/ 418 w 506"/>
                      <a:gd name="T47" fmla="*/ 324 h 527"/>
                      <a:gd name="T48" fmla="*/ 413 w 506"/>
                      <a:gd name="T49" fmla="*/ 309 h 527"/>
                      <a:gd name="T50" fmla="*/ 428 w 506"/>
                      <a:gd name="T51" fmla="*/ 304 h 527"/>
                      <a:gd name="T52" fmla="*/ 433 w 506"/>
                      <a:gd name="T53" fmla="*/ 319 h 527"/>
                      <a:gd name="T54" fmla="*/ 418 w 506"/>
                      <a:gd name="T55" fmla="*/ 32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6" h="527">
                        <a:moveTo>
                          <a:pt x="427" y="505"/>
                        </a:moveTo>
                        <a:cubicBezTo>
                          <a:pt x="427" y="505"/>
                          <a:pt x="427" y="505"/>
                          <a:pt x="427" y="505"/>
                        </a:cubicBezTo>
                        <a:cubicBezTo>
                          <a:pt x="418" y="492"/>
                          <a:pt x="393" y="440"/>
                          <a:pt x="452" y="320"/>
                        </a:cubicBezTo>
                        <a:cubicBezTo>
                          <a:pt x="506" y="210"/>
                          <a:pt x="502" y="106"/>
                          <a:pt x="389" y="61"/>
                        </a:cubicBezTo>
                        <a:cubicBezTo>
                          <a:pt x="284" y="0"/>
                          <a:pt x="199" y="62"/>
                          <a:pt x="146" y="172"/>
                        </a:cubicBezTo>
                        <a:cubicBezTo>
                          <a:pt x="89" y="292"/>
                          <a:pt x="32" y="305"/>
                          <a:pt x="16" y="306"/>
                        </a:cubicBezTo>
                        <a:cubicBezTo>
                          <a:pt x="16" y="306"/>
                          <a:pt x="16" y="306"/>
                          <a:pt x="16" y="306"/>
                        </a:cubicBezTo>
                        <a:cubicBezTo>
                          <a:pt x="11" y="303"/>
                          <a:pt x="5" y="305"/>
                          <a:pt x="2" y="311"/>
                        </a:cubicBezTo>
                        <a:cubicBezTo>
                          <a:pt x="0" y="316"/>
                          <a:pt x="2" y="322"/>
                          <a:pt x="7" y="324"/>
                        </a:cubicBezTo>
                        <a:cubicBezTo>
                          <a:pt x="418" y="524"/>
                          <a:pt x="418" y="524"/>
                          <a:pt x="418" y="524"/>
                        </a:cubicBezTo>
                        <a:cubicBezTo>
                          <a:pt x="424" y="527"/>
                          <a:pt x="430" y="524"/>
                          <a:pt x="432" y="519"/>
                        </a:cubicBezTo>
                        <a:cubicBezTo>
                          <a:pt x="435" y="514"/>
                          <a:pt x="433" y="508"/>
                          <a:pt x="427" y="505"/>
                        </a:cubicBezTo>
                        <a:close/>
                        <a:moveTo>
                          <a:pt x="423" y="128"/>
                        </a:moveTo>
                        <a:cubicBezTo>
                          <a:pt x="423" y="128"/>
                          <a:pt x="423" y="128"/>
                          <a:pt x="423" y="128"/>
                        </a:cubicBezTo>
                        <a:cubicBezTo>
                          <a:pt x="419" y="124"/>
                          <a:pt x="419" y="118"/>
                          <a:pt x="423" y="114"/>
                        </a:cubicBezTo>
                        <a:cubicBezTo>
                          <a:pt x="427" y="109"/>
                          <a:pt x="434" y="109"/>
                          <a:pt x="438" y="114"/>
                        </a:cubicBezTo>
                        <a:cubicBezTo>
                          <a:pt x="438" y="114"/>
                          <a:pt x="454" y="130"/>
                          <a:pt x="462" y="160"/>
                        </a:cubicBezTo>
                        <a:cubicBezTo>
                          <a:pt x="471" y="190"/>
                          <a:pt x="472" y="235"/>
                          <a:pt x="446" y="292"/>
                        </a:cubicBezTo>
                        <a:cubicBezTo>
                          <a:pt x="443" y="297"/>
                          <a:pt x="437" y="299"/>
                          <a:pt x="432" y="297"/>
                        </a:cubicBezTo>
                        <a:cubicBezTo>
                          <a:pt x="432" y="297"/>
                          <a:pt x="432" y="297"/>
                          <a:pt x="432" y="297"/>
                        </a:cubicBezTo>
                        <a:cubicBezTo>
                          <a:pt x="427" y="294"/>
                          <a:pt x="425" y="288"/>
                          <a:pt x="427" y="283"/>
                        </a:cubicBezTo>
                        <a:cubicBezTo>
                          <a:pt x="450" y="233"/>
                          <a:pt x="449" y="196"/>
                          <a:pt x="443" y="171"/>
                        </a:cubicBezTo>
                        <a:cubicBezTo>
                          <a:pt x="437" y="145"/>
                          <a:pt x="425" y="131"/>
                          <a:pt x="423" y="128"/>
                        </a:cubicBezTo>
                        <a:close/>
                        <a:moveTo>
                          <a:pt x="418" y="324"/>
                        </a:moveTo>
                        <a:cubicBezTo>
                          <a:pt x="413" y="321"/>
                          <a:pt x="410" y="315"/>
                          <a:pt x="413" y="309"/>
                        </a:cubicBezTo>
                        <a:cubicBezTo>
                          <a:pt x="416" y="304"/>
                          <a:pt x="422" y="301"/>
                          <a:pt x="428" y="304"/>
                        </a:cubicBezTo>
                        <a:cubicBezTo>
                          <a:pt x="433" y="307"/>
                          <a:pt x="436" y="313"/>
                          <a:pt x="433" y="319"/>
                        </a:cubicBezTo>
                        <a:cubicBezTo>
                          <a:pt x="430" y="324"/>
                          <a:pt x="424" y="327"/>
                          <a:pt x="418"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grpSp>
          </p:grpSp>
          <p:grpSp>
            <p:nvGrpSpPr>
              <p:cNvPr id="236" name="组合 235">
                <a:extLst>
                  <a:ext uri="{FF2B5EF4-FFF2-40B4-BE49-F238E27FC236}">
                    <a16:creationId xmlns:a16="http://schemas.microsoft.com/office/drawing/2014/main" id="{F5249CCD-DBF0-4B97-BB3D-BBD55A3B7DC9}"/>
                  </a:ext>
                </a:extLst>
              </p:cNvPr>
              <p:cNvGrpSpPr/>
              <p:nvPr/>
            </p:nvGrpSpPr>
            <p:grpSpPr>
              <a:xfrm>
                <a:off x="5014872" y="5381221"/>
                <a:ext cx="1985689" cy="727265"/>
                <a:chOff x="5190640" y="5349392"/>
                <a:chExt cx="1985689" cy="727265"/>
              </a:xfrm>
            </p:grpSpPr>
            <p:sp>
              <p:nvSpPr>
                <p:cNvPr id="130" name="矩形 129">
                  <a:extLst>
                    <a:ext uri="{FF2B5EF4-FFF2-40B4-BE49-F238E27FC236}">
                      <a16:creationId xmlns:a16="http://schemas.microsoft.com/office/drawing/2014/main" id="{45C4D119-5019-4455-B71F-73312F0494DE}"/>
                    </a:ext>
                  </a:extLst>
                </p:cNvPr>
                <p:cNvSpPr/>
                <p:nvPr/>
              </p:nvSpPr>
              <p:spPr>
                <a:xfrm>
                  <a:off x="5190640" y="5349392"/>
                  <a:ext cx="1985689" cy="727265"/>
                </a:xfrm>
                <a:prstGeom prst="rect">
                  <a:avLst/>
                </a:prstGeom>
                <a:solidFill>
                  <a:srgbClr val="6BD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记录存储</a:t>
                  </a:r>
                </a:p>
              </p:txBody>
            </p:sp>
            <p:grpSp>
              <p:nvGrpSpPr>
                <p:cNvPr id="131" name="组合 130">
                  <a:extLst>
                    <a:ext uri="{FF2B5EF4-FFF2-40B4-BE49-F238E27FC236}">
                      <a16:creationId xmlns:a16="http://schemas.microsoft.com/office/drawing/2014/main" id="{73DF76FC-75D1-4551-833D-13429A4272F4}"/>
                    </a:ext>
                  </a:extLst>
                </p:cNvPr>
                <p:cNvGrpSpPr>
                  <a:grpSpLocks noChangeAspect="1"/>
                </p:cNvGrpSpPr>
                <p:nvPr/>
              </p:nvGrpSpPr>
              <p:grpSpPr>
                <a:xfrm>
                  <a:off x="5986172" y="5481491"/>
                  <a:ext cx="394623" cy="269659"/>
                  <a:chOff x="5889625" y="4631531"/>
                  <a:chExt cx="666751" cy="455613"/>
                </a:xfrm>
              </p:grpSpPr>
              <p:sp>
                <p:nvSpPr>
                  <p:cNvPr id="132" name="Freeform 341">
                    <a:extLst>
                      <a:ext uri="{FF2B5EF4-FFF2-40B4-BE49-F238E27FC236}">
                        <a16:creationId xmlns:a16="http://schemas.microsoft.com/office/drawing/2014/main" id="{BFF775FE-9F5C-44C8-888A-A0F2748831B7}"/>
                      </a:ext>
                    </a:extLst>
                  </p:cNvPr>
                  <p:cNvSpPr>
                    <a:spLocks noEditPoints="1"/>
                  </p:cNvSpPr>
                  <p:nvPr/>
                </p:nvSpPr>
                <p:spPr bwMode="auto">
                  <a:xfrm>
                    <a:off x="5889625" y="4631531"/>
                    <a:ext cx="509588" cy="455613"/>
                  </a:xfrm>
                  <a:custGeom>
                    <a:avLst/>
                    <a:gdLst>
                      <a:gd name="T0" fmla="*/ 283 w 292"/>
                      <a:gd name="T1" fmla="*/ 0 h 260"/>
                      <a:gd name="T2" fmla="*/ 9 w 292"/>
                      <a:gd name="T3" fmla="*/ 0 h 260"/>
                      <a:gd name="T4" fmla="*/ 0 w 292"/>
                      <a:gd name="T5" fmla="*/ 10 h 260"/>
                      <a:gd name="T6" fmla="*/ 0 w 292"/>
                      <a:gd name="T7" fmla="*/ 251 h 260"/>
                      <a:gd name="T8" fmla="*/ 9 w 292"/>
                      <a:gd name="T9" fmla="*/ 260 h 260"/>
                      <a:gd name="T10" fmla="*/ 283 w 292"/>
                      <a:gd name="T11" fmla="*/ 260 h 260"/>
                      <a:gd name="T12" fmla="*/ 292 w 292"/>
                      <a:gd name="T13" fmla="*/ 251 h 260"/>
                      <a:gd name="T14" fmla="*/ 292 w 292"/>
                      <a:gd name="T15" fmla="*/ 10 h 260"/>
                      <a:gd name="T16" fmla="*/ 283 w 292"/>
                      <a:gd name="T17" fmla="*/ 0 h 260"/>
                      <a:gd name="T18" fmla="*/ 225 w 292"/>
                      <a:gd name="T19" fmla="*/ 21 h 260"/>
                      <a:gd name="T20" fmla="*/ 237 w 292"/>
                      <a:gd name="T21" fmla="*/ 33 h 260"/>
                      <a:gd name="T22" fmla="*/ 225 w 292"/>
                      <a:gd name="T23" fmla="*/ 45 h 260"/>
                      <a:gd name="T24" fmla="*/ 212 w 292"/>
                      <a:gd name="T25" fmla="*/ 33 h 260"/>
                      <a:gd name="T26" fmla="*/ 225 w 292"/>
                      <a:gd name="T27" fmla="*/ 21 h 260"/>
                      <a:gd name="T28" fmla="*/ 188 w 292"/>
                      <a:gd name="T29" fmla="*/ 21 h 260"/>
                      <a:gd name="T30" fmla="*/ 201 w 292"/>
                      <a:gd name="T31" fmla="*/ 33 h 260"/>
                      <a:gd name="T32" fmla="*/ 188 w 292"/>
                      <a:gd name="T33" fmla="*/ 45 h 260"/>
                      <a:gd name="T34" fmla="*/ 176 w 292"/>
                      <a:gd name="T35" fmla="*/ 33 h 260"/>
                      <a:gd name="T36" fmla="*/ 188 w 292"/>
                      <a:gd name="T37" fmla="*/ 21 h 260"/>
                      <a:gd name="T38" fmla="*/ 274 w 292"/>
                      <a:gd name="T39" fmla="*/ 242 h 260"/>
                      <a:gd name="T40" fmla="*/ 18 w 292"/>
                      <a:gd name="T41" fmla="*/ 242 h 260"/>
                      <a:gd name="T42" fmla="*/ 18 w 292"/>
                      <a:gd name="T43" fmla="*/ 65 h 260"/>
                      <a:gd name="T44" fmla="*/ 274 w 292"/>
                      <a:gd name="T45" fmla="*/ 65 h 260"/>
                      <a:gd name="T46" fmla="*/ 274 w 292"/>
                      <a:gd name="T47" fmla="*/ 242 h 260"/>
                      <a:gd name="T48" fmla="*/ 261 w 292"/>
                      <a:gd name="T49" fmla="*/ 45 h 260"/>
                      <a:gd name="T50" fmla="*/ 249 w 292"/>
                      <a:gd name="T51" fmla="*/ 33 h 260"/>
                      <a:gd name="T52" fmla="*/ 261 w 292"/>
                      <a:gd name="T53" fmla="*/ 21 h 260"/>
                      <a:gd name="T54" fmla="*/ 274 w 292"/>
                      <a:gd name="T55" fmla="*/ 33 h 260"/>
                      <a:gd name="T56" fmla="*/ 261 w 292"/>
                      <a:gd name="T57" fmla="*/ 4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2" h="260">
                        <a:moveTo>
                          <a:pt x="283" y="0"/>
                        </a:moveTo>
                        <a:cubicBezTo>
                          <a:pt x="9" y="0"/>
                          <a:pt x="9" y="0"/>
                          <a:pt x="9" y="0"/>
                        </a:cubicBezTo>
                        <a:cubicBezTo>
                          <a:pt x="4" y="0"/>
                          <a:pt x="0" y="5"/>
                          <a:pt x="0" y="10"/>
                        </a:cubicBezTo>
                        <a:cubicBezTo>
                          <a:pt x="0" y="251"/>
                          <a:pt x="0" y="251"/>
                          <a:pt x="0" y="251"/>
                        </a:cubicBezTo>
                        <a:cubicBezTo>
                          <a:pt x="0" y="256"/>
                          <a:pt x="4" y="260"/>
                          <a:pt x="9" y="260"/>
                        </a:cubicBezTo>
                        <a:cubicBezTo>
                          <a:pt x="283" y="260"/>
                          <a:pt x="283" y="260"/>
                          <a:pt x="283" y="260"/>
                        </a:cubicBezTo>
                        <a:cubicBezTo>
                          <a:pt x="288" y="260"/>
                          <a:pt x="292" y="256"/>
                          <a:pt x="292" y="251"/>
                        </a:cubicBezTo>
                        <a:cubicBezTo>
                          <a:pt x="292" y="10"/>
                          <a:pt x="292" y="10"/>
                          <a:pt x="292" y="10"/>
                        </a:cubicBezTo>
                        <a:cubicBezTo>
                          <a:pt x="292" y="5"/>
                          <a:pt x="288" y="0"/>
                          <a:pt x="283" y="0"/>
                        </a:cubicBezTo>
                        <a:close/>
                        <a:moveTo>
                          <a:pt x="225" y="21"/>
                        </a:moveTo>
                        <a:cubicBezTo>
                          <a:pt x="232" y="21"/>
                          <a:pt x="237" y="26"/>
                          <a:pt x="237" y="33"/>
                        </a:cubicBezTo>
                        <a:cubicBezTo>
                          <a:pt x="237" y="40"/>
                          <a:pt x="232" y="45"/>
                          <a:pt x="225" y="45"/>
                        </a:cubicBezTo>
                        <a:cubicBezTo>
                          <a:pt x="218" y="45"/>
                          <a:pt x="212" y="40"/>
                          <a:pt x="212" y="33"/>
                        </a:cubicBezTo>
                        <a:cubicBezTo>
                          <a:pt x="212" y="26"/>
                          <a:pt x="218" y="21"/>
                          <a:pt x="225" y="21"/>
                        </a:cubicBezTo>
                        <a:close/>
                        <a:moveTo>
                          <a:pt x="188" y="21"/>
                        </a:moveTo>
                        <a:cubicBezTo>
                          <a:pt x="195" y="21"/>
                          <a:pt x="201" y="26"/>
                          <a:pt x="201" y="33"/>
                        </a:cubicBezTo>
                        <a:cubicBezTo>
                          <a:pt x="201" y="40"/>
                          <a:pt x="195" y="45"/>
                          <a:pt x="188" y="45"/>
                        </a:cubicBezTo>
                        <a:cubicBezTo>
                          <a:pt x="182" y="45"/>
                          <a:pt x="176" y="40"/>
                          <a:pt x="176" y="33"/>
                        </a:cubicBezTo>
                        <a:cubicBezTo>
                          <a:pt x="176" y="26"/>
                          <a:pt x="182" y="21"/>
                          <a:pt x="188" y="21"/>
                        </a:cubicBezTo>
                        <a:close/>
                        <a:moveTo>
                          <a:pt x="274" y="242"/>
                        </a:moveTo>
                        <a:cubicBezTo>
                          <a:pt x="18" y="242"/>
                          <a:pt x="18" y="242"/>
                          <a:pt x="18" y="242"/>
                        </a:cubicBezTo>
                        <a:cubicBezTo>
                          <a:pt x="18" y="65"/>
                          <a:pt x="18" y="65"/>
                          <a:pt x="18" y="65"/>
                        </a:cubicBezTo>
                        <a:cubicBezTo>
                          <a:pt x="274" y="65"/>
                          <a:pt x="274" y="65"/>
                          <a:pt x="274" y="65"/>
                        </a:cubicBezTo>
                        <a:lnTo>
                          <a:pt x="274" y="242"/>
                        </a:lnTo>
                        <a:close/>
                        <a:moveTo>
                          <a:pt x="261" y="45"/>
                        </a:moveTo>
                        <a:cubicBezTo>
                          <a:pt x="254" y="45"/>
                          <a:pt x="249" y="40"/>
                          <a:pt x="249" y="33"/>
                        </a:cubicBezTo>
                        <a:cubicBezTo>
                          <a:pt x="249" y="26"/>
                          <a:pt x="254" y="21"/>
                          <a:pt x="261" y="21"/>
                        </a:cubicBezTo>
                        <a:cubicBezTo>
                          <a:pt x="268" y="21"/>
                          <a:pt x="274" y="26"/>
                          <a:pt x="274" y="33"/>
                        </a:cubicBezTo>
                        <a:cubicBezTo>
                          <a:pt x="274" y="40"/>
                          <a:pt x="268" y="45"/>
                          <a:pt x="261" y="45"/>
                        </a:cubicBezTo>
                        <a:close/>
                      </a:path>
                    </a:pathLst>
                  </a:cu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cs typeface="+mn-ea"/>
                      <a:sym typeface="+mn-lt"/>
                    </a:endParaRPr>
                  </a:p>
                </p:txBody>
              </p:sp>
              <p:sp>
                <p:nvSpPr>
                  <p:cNvPr id="133" name="Rectangle 342">
                    <a:extLst>
                      <a:ext uri="{FF2B5EF4-FFF2-40B4-BE49-F238E27FC236}">
                        <a16:creationId xmlns:a16="http://schemas.microsoft.com/office/drawing/2014/main" id="{BD274C68-74FA-4E5C-847C-54B83C8407C0}"/>
                      </a:ext>
                    </a:extLst>
                  </p:cNvPr>
                  <p:cNvSpPr>
                    <a:spLocks noChangeArrowheads="1"/>
                  </p:cNvSpPr>
                  <p:nvPr/>
                </p:nvSpPr>
                <p:spPr bwMode="auto">
                  <a:xfrm>
                    <a:off x="5957888" y="4785518"/>
                    <a:ext cx="368300" cy="69850"/>
                  </a:xfrm>
                  <a:prstGeom prst="rect">
                    <a:avLst/>
                  </a:prstGeom>
                  <a:solidFill>
                    <a:srgbClr val="DA4B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cs typeface="+mn-ea"/>
                      <a:sym typeface="+mn-lt"/>
                    </a:endParaRPr>
                  </a:p>
                </p:txBody>
              </p:sp>
              <p:sp>
                <p:nvSpPr>
                  <p:cNvPr id="134" name="Rectangle 343">
                    <a:extLst>
                      <a:ext uri="{FF2B5EF4-FFF2-40B4-BE49-F238E27FC236}">
                        <a16:creationId xmlns:a16="http://schemas.microsoft.com/office/drawing/2014/main" id="{B37818B7-86F1-4CA2-956F-7BEC3AF24D66}"/>
                      </a:ext>
                    </a:extLst>
                  </p:cNvPr>
                  <p:cNvSpPr>
                    <a:spLocks noChangeArrowheads="1"/>
                  </p:cNvSpPr>
                  <p:nvPr/>
                </p:nvSpPr>
                <p:spPr bwMode="auto">
                  <a:xfrm>
                    <a:off x="5957888" y="4885531"/>
                    <a:ext cx="115888" cy="122238"/>
                  </a:xfrm>
                  <a:prstGeom prst="rect">
                    <a:avLst/>
                  </a:prstGeom>
                  <a:solidFill>
                    <a:srgbClr val="DA4B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cs typeface="+mn-ea"/>
                      <a:sym typeface="+mn-lt"/>
                    </a:endParaRPr>
                  </a:p>
                </p:txBody>
              </p:sp>
              <p:sp>
                <p:nvSpPr>
                  <p:cNvPr id="135" name="Rectangle 344">
                    <a:extLst>
                      <a:ext uri="{FF2B5EF4-FFF2-40B4-BE49-F238E27FC236}">
                        <a16:creationId xmlns:a16="http://schemas.microsoft.com/office/drawing/2014/main" id="{1FADB561-76C7-44F4-9E7B-5521A0F07F19}"/>
                      </a:ext>
                    </a:extLst>
                  </p:cNvPr>
                  <p:cNvSpPr>
                    <a:spLocks noChangeArrowheads="1"/>
                  </p:cNvSpPr>
                  <p:nvPr/>
                </p:nvSpPr>
                <p:spPr bwMode="auto">
                  <a:xfrm>
                    <a:off x="6096000" y="4887118"/>
                    <a:ext cx="123825" cy="15875"/>
                  </a:xfrm>
                  <a:prstGeom prst="rect">
                    <a:avLst/>
                  </a:prstGeom>
                  <a:solidFill>
                    <a:srgbClr val="DA4B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cs typeface="+mn-ea"/>
                      <a:sym typeface="+mn-lt"/>
                    </a:endParaRPr>
                  </a:p>
                </p:txBody>
              </p:sp>
              <p:sp>
                <p:nvSpPr>
                  <p:cNvPr id="136" name="Rectangle 345">
                    <a:extLst>
                      <a:ext uri="{FF2B5EF4-FFF2-40B4-BE49-F238E27FC236}">
                        <a16:creationId xmlns:a16="http://schemas.microsoft.com/office/drawing/2014/main" id="{13D8D774-B6F0-4C5D-BC81-609A2E6D0012}"/>
                      </a:ext>
                    </a:extLst>
                  </p:cNvPr>
                  <p:cNvSpPr>
                    <a:spLocks noChangeArrowheads="1"/>
                  </p:cNvSpPr>
                  <p:nvPr/>
                </p:nvSpPr>
                <p:spPr bwMode="auto">
                  <a:xfrm>
                    <a:off x="6096000" y="4936331"/>
                    <a:ext cx="123825" cy="17463"/>
                  </a:xfrm>
                  <a:prstGeom prst="rect">
                    <a:avLst/>
                  </a:prstGeom>
                  <a:solidFill>
                    <a:srgbClr val="DA4B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cs typeface="+mn-ea"/>
                      <a:sym typeface="+mn-lt"/>
                    </a:endParaRPr>
                  </a:p>
                </p:txBody>
              </p:sp>
              <p:sp>
                <p:nvSpPr>
                  <p:cNvPr id="137" name="Rectangle 346">
                    <a:extLst>
                      <a:ext uri="{FF2B5EF4-FFF2-40B4-BE49-F238E27FC236}">
                        <a16:creationId xmlns:a16="http://schemas.microsoft.com/office/drawing/2014/main" id="{72754DD5-1B4F-43C5-A4E5-070DC3A0A1AB}"/>
                      </a:ext>
                    </a:extLst>
                  </p:cNvPr>
                  <p:cNvSpPr>
                    <a:spLocks noChangeArrowheads="1"/>
                  </p:cNvSpPr>
                  <p:nvPr/>
                </p:nvSpPr>
                <p:spPr bwMode="auto">
                  <a:xfrm>
                    <a:off x="6096000" y="4987131"/>
                    <a:ext cx="123825" cy="15875"/>
                  </a:xfrm>
                  <a:prstGeom prst="rect">
                    <a:avLst/>
                  </a:prstGeom>
                  <a:solidFill>
                    <a:srgbClr val="DA4B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cs typeface="+mn-ea"/>
                      <a:sym typeface="+mn-lt"/>
                    </a:endParaRPr>
                  </a:p>
                </p:txBody>
              </p:sp>
              <p:sp>
                <p:nvSpPr>
                  <p:cNvPr id="138" name="Freeform 347">
                    <a:extLst>
                      <a:ext uri="{FF2B5EF4-FFF2-40B4-BE49-F238E27FC236}">
                        <a16:creationId xmlns:a16="http://schemas.microsoft.com/office/drawing/2014/main" id="{F4F246F9-3112-45EB-80BE-11708CC6E3BA}"/>
                      </a:ext>
                    </a:extLst>
                  </p:cNvPr>
                  <p:cNvSpPr>
                    <a:spLocks/>
                  </p:cNvSpPr>
                  <p:nvPr/>
                </p:nvSpPr>
                <p:spPr bwMode="auto">
                  <a:xfrm>
                    <a:off x="6275388" y="4960143"/>
                    <a:ext cx="47625" cy="49213"/>
                  </a:xfrm>
                  <a:custGeom>
                    <a:avLst/>
                    <a:gdLst>
                      <a:gd name="T0" fmla="*/ 9 w 30"/>
                      <a:gd name="T1" fmla="*/ 0 h 31"/>
                      <a:gd name="T2" fmla="*/ 8 w 30"/>
                      <a:gd name="T3" fmla="*/ 3 h 31"/>
                      <a:gd name="T4" fmla="*/ 0 w 30"/>
                      <a:gd name="T5" fmla="*/ 31 h 31"/>
                      <a:gd name="T6" fmla="*/ 28 w 30"/>
                      <a:gd name="T7" fmla="*/ 23 h 31"/>
                      <a:gd name="T8" fmla="*/ 30 w 30"/>
                      <a:gd name="T9" fmla="*/ 23 h 31"/>
                      <a:gd name="T10" fmla="*/ 9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9" y="0"/>
                        </a:moveTo>
                        <a:lnTo>
                          <a:pt x="8" y="3"/>
                        </a:lnTo>
                        <a:lnTo>
                          <a:pt x="0" y="31"/>
                        </a:lnTo>
                        <a:lnTo>
                          <a:pt x="28" y="23"/>
                        </a:lnTo>
                        <a:lnTo>
                          <a:pt x="30" y="23"/>
                        </a:lnTo>
                        <a:lnTo>
                          <a:pt x="9" y="0"/>
                        </a:lnTo>
                        <a:close/>
                      </a:path>
                    </a:pathLst>
                  </a:cu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cs typeface="+mn-ea"/>
                      <a:sym typeface="+mn-lt"/>
                    </a:endParaRPr>
                  </a:p>
                </p:txBody>
              </p:sp>
              <p:sp>
                <p:nvSpPr>
                  <p:cNvPr id="139" name="Freeform 348">
                    <a:extLst>
                      <a:ext uri="{FF2B5EF4-FFF2-40B4-BE49-F238E27FC236}">
                        <a16:creationId xmlns:a16="http://schemas.microsoft.com/office/drawing/2014/main" id="{FB3ED15F-5F4D-4999-B61E-F9EDF54D116F}"/>
                      </a:ext>
                    </a:extLst>
                  </p:cNvPr>
                  <p:cNvSpPr>
                    <a:spLocks/>
                  </p:cNvSpPr>
                  <p:nvPr/>
                </p:nvSpPr>
                <p:spPr bwMode="auto">
                  <a:xfrm>
                    <a:off x="6465888" y="4728368"/>
                    <a:ext cx="90488" cy="88900"/>
                  </a:xfrm>
                  <a:custGeom>
                    <a:avLst/>
                    <a:gdLst>
                      <a:gd name="T0" fmla="*/ 39 w 52"/>
                      <a:gd name="T1" fmla="*/ 51 h 51"/>
                      <a:gd name="T2" fmla="*/ 48 w 52"/>
                      <a:gd name="T3" fmla="*/ 42 h 51"/>
                      <a:gd name="T4" fmla="*/ 48 w 52"/>
                      <a:gd name="T5" fmla="*/ 29 h 51"/>
                      <a:gd name="T6" fmla="*/ 22 w 52"/>
                      <a:gd name="T7" fmla="*/ 3 h 51"/>
                      <a:gd name="T8" fmla="*/ 10 w 52"/>
                      <a:gd name="T9" fmla="*/ 3 h 51"/>
                      <a:gd name="T10" fmla="*/ 0 w 52"/>
                      <a:gd name="T11" fmla="*/ 13 h 51"/>
                      <a:gd name="T12" fmla="*/ 39 w 52"/>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39" y="51"/>
                        </a:moveTo>
                        <a:cubicBezTo>
                          <a:pt x="48" y="42"/>
                          <a:pt x="48" y="42"/>
                          <a:pt x="48" y="42"/>
                        </a:cubicBezTo>
                        <a:cubicBezTo>
                          <a:pt x="52" y="38"/>
                          <a:pt x="52" y="33"/>
                          <a:pt x="48" y="29"/>
                        </a:cubicBezTo>
                        <a:cubicBezTo>
                          <a:pt x="22" y="3"/>
                          <a:pt x="22" y="3"/>
                          <a:pt x="22" y="3"/>
                        </a:cubicBezTo>
                        <a:cubicBezTo>
                          <a:pt x="19" y="0"/>
                          <a:pt x="13" y="0"/>
                          <a:pt x="10" y="3"/>
                        </a:cubicBezTo>
                        <a:cubicBezTo>
                          <a:pt x="0" y="13"/>
                          <a:pt x="0" y="13"/>
                          <a:pt x="0" y="13"/>
                        </a:cubicBezTo>
                        <a:lnTo>
                          <a:pt x="39" y="51"/>
                        </a:lnTo>
                        <a:close/>
                      </a:path>
                    </a:pathLst>
                  </a:cu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cs typeface="+mn-ea"/>
                      <a:sym typeface="+mn-lt"/>
                    </a:endParaRPr>
                  </a:p>
                </p:txBody>
              </p:sp>
              <p:sp>
                <p:nvSpPr>
                  <p:cNvPr id="140" name="Freeform 349">
                    <a:extLst>
                      <a:ext uri="{FF2B5EF4-FFF2-40B4-BE49-F238E27FC236}">
                        <a16:creationId xmlns:a16="http://schemas.microsoft.com/office/drawing/2014/main" id="{59B225D0-D8C4-421D-A893-DF75ECBC8441}"/>
                      </a:ext>
                    </a:extLst>
                  </p:cNvPr>
                  <p:cNvSpPr>
                    <a:spLocks/>
                  </p:cNvSpPr>
                  <p:nvPr/>
                </p:nvSpPr>
                <p:spPr bwMode="auto">
                  <a:xfrm>
                    <a:off x="6311900" y="4758531"/>
                    <a:ext cx="214313" cy="214313"/>
                  </a:xfrm>
                  <a:custGeom>
                    <a:avLst/>
                    <a:gdLst>
                      <a:gd name="T0" fmla="*/ 84 w 122"/>
                      <a:gd name="T1" fmla="*/ 0 h 123"/>
                      <a:gd name="T2" fmla="*/ 83 w 122"/>
                      <a:gd name="T3" fmla="*/ 1 h 123"/>
                      <a:gd name="T4" fmla="*/ 3 w 122"/>
                      <a:gd name="T5" fmla="*/ 81 h 123"/>
                      <a:gd name="T6" fmla="*/ 3 w 122"/>
                      <a:gd name="T7" fmla="*/ 94 h 123"/>
                      <a:gd name="T8" fmla="*/ 4 w 122"/>
                      <a:gd name="T9" fmla="*/ 95 h 123"/>
                      <a:gd name="T10" fmla="*/ 13 w 122"/>
                      <a:gd name="T11" fmla="*/ 97 h 123"/>
                      <a:gd name="T12" fmla="*/ 16 w 122"/>
                      <a:gd name="T13" fmla="*/ 106 h 123"/>
                      <a:gd name="T14" fmla="*/ 16 w 122"/>
                      <a:gd name="T15" fmla="*/ 107 h 123"/>
                      <a:gd name="T16" fmla="*/ 26 w 122"/>
                      <a:gd name="T17" fmla="*/ 109 h 123"/>
                      <a:gd name="T18" fmla="*/ 28 w 122"/>
                      <a:gd name="T19" fmla="*/ 118 h 123"/>
                      <a:gd name="T20" fmla="*/ 29 w 122"/>
                      <a:gd name="T21" fmla="*/ 119 h 123"/>
                      <a:gd name="T22" fmla="*/ 42 w 122"/>
                      <a:gd name="T23" fmla="*/ 119 h 123"/>
                      <a:gd name="T24" fmla="*/ 121 w 122"/>
                      <a:gd name="T25" fmla="*/ 40 h 123"/>
                      <a:gd name="T26" fmla="*/ 122 w 122"/>
                      <a:gd name="T27" fmla="*/ 39 h 123"/>
                      <a:gd name="T28" fmla="*/ 84 w 122"/>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3">
                        <a:moveTo>
                          <a:pt x="84" y="0"/>
                        </a:moveTo>
                        <a:cubicBezTo>
                          <a:pt x="84" y="1"/>
                          <a:pt x="83" y="1"/>
                          <a:pt x="83" y="1"/>
                        </a:cubicBezTo>
                        <a:cubicBezTo>
                          <a:pt x="3" y="81"/>
                          <a:pt x="3" y="81"/>
                          <a:pt x="3" y="81"/>
                        </a:cubicBezTo>
                        <a:cubicBezTo>
                          <a:pt x="0" y="84"/>
                          <a:pt x="0" y="90"/>
                          <a:pt x="3" y="94"/>
                        </a:cubicBezTo>
                        <a:cubicBezTo>
                          <a:pt x="4" y="95"/>
                          <a:pt x="4" y="95"/>
                          <a:pt x="4" y="95"/>
                        </a:cubicBezTo>
                        <a:cubicBezTo>
                          <a:pt x="7" y="97"/>
                          <a:pt x="10" y="98"/>
                          <a:pt x="13" y="97"/>
                        </a:cubicBezTo>
                        <a:cubicBezTo>
                          <a:pt x="12" y="100"/>
                          <a:pt x="13" y="104"/>
                          <a:pt x="16" y="106"/>
                        </a:cubicBezTo>
                        <a:cubicBezTo>
                          <a:pt x="16" y="107"/>
                          <a:pt x="16" y="107"/>
                          <a:pt x="16" y="107"/>
                        </a:cubicBezTo>
                        <a:cubicBezTo>
                          <a:pt x="19" y="109"/>
                          <a:pt x="23" y="110"/>
                          <a:pt x="26" y="109"/>
                        </a:cubicBezTo>
                        <a:cubicBezTo>
                          <a:pt x="25" y="112"/>
                          <a:pt x="25" y="116"/>
                          <a:pt x="28" y="118"/>
                        </a:cubicBezTo>
                        <a:cubicBezTo>
                          <a:pt x="29" y="119"/>
                          <a:pt x="29" y="119"/>
                          <a:pt x="29" y="119"/>
                        </a:cubicBezTo>
                        <a:cubicBezTo>
                          <a:pt x="32" y="123"/>
                          <a:pt x="38" y="123"/>
                          <a:pt x="42" y="119"/>
                        </a:cubicBezTo>
                        <a:cubicBezTo>
                          <a:pt x="121" y="40"/>
                          <a:pt x="121" y="40"/>
                          <a:pt x="121" y="40"/>
                        </a:cubicBezTo>
                        <a:cubicBezTo>
                          <a:pt x="122" y="39"/>
                          <a:pt x="122" y="39"/>
                          <a:pt x="122" y="39"/>
                        </a:cubicBezTo>
                        <a:lnTo>
                          <a:pt x="84" y="0"/>
                        </a:lnTo>
                        <a:close/>
                      </a:path>
                    </a:pathLst>
                  </a:custGeom>
                  <a:solidFill>
                    <a:srgbClr val="424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cs typeface="+mn-ea"/>
                      <a:sym typeface="+mn-lt"/>
                    </a:endParaRPr>
                  </a:p>
                </p:txBody>
              </p:sp>
            </p:grpSp>
          </p:grpSp>
          <p:sp>
            <p:nvSpPr>
              <p:cNvPr id="147" name="箭头: 下 146">
                <a:extLst>
                  <a:ext uri="{FF2B5EF4-FFF2-40B4-BE49-F238E27FC236}">
                    <a16:creationId xmlns:a16="http://schemas.microsoft.com/office/drawing/2014/main" id="{212E38A1-6F04-431A-A2A6-4ABC477E8725}"/>
                  </a:ext>
                </a:extLst>
              </p:cNvPr>
              <p:cNvSpPr/>
              <p:nvPr/>
            </p:nvSpPr>
            <p:spPr>
              <a:xfrm>
                <a:off x="4759318" y="4755454"/>
                <a:ext cx="237600" cy="461615"/>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161" name="箭头: 下 160">
                <a:extLst>
                  <a:ext uri="{FF2B5EF4-FFF2-40B4-BE49-F238E27FC236}">
                    <a16:creationId xmlns:a16="http://schemas.microsoft.com/office/drawing/2014/main" id="{32762A08-416D-43C3-B780-24A1971005A5}"/>
                  </a:ext>
                </a:extLst>
              </p:cNvPr>
              <p:cNvSpPr/>
              <p:nvPr/>
            </p:nvSpPr>
            <p:spPr>
              <a:xfrm>
                <a:off x="7327655" y="2265443"/>
                <a:ext cx="237600" cy="461615"/>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sp>
            <p:nvSpPr>
              <p:cNvPr id="162" name="箭头: 下 161">
                <a:extLst>
                  <a:ext uri="{FF2B5EF4-FFF2-40B4-BE49-F238E27FC236}">
                    <a16:creationId xmlns:a16="http://schemas.microsoft.com/office/drawing/2014/main" id="{3BFEE1DC-E48C-4A23-9C1A-EF5FA7F71AD4}"/>
                  </a:ext>
                </a:extLst>
              </p:cNvPr>
              <p:cNvSpPr/>
              <p:nvPr/>
            </p:nvSpPr>
            <p:spPr>
              <a:xfrm>
                <a:off x="7342532" y="3511223"/>
                <a:ext cx="237600" cy="461615"/>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grpSp>
            <p:nvGrpSpPr>
              <p:cNvPr id="4101" name="组合 4100">
                <a:extLst>
                  <a:ext uri="{FF2B5EF4-FFF2-40B4-BE49-F238E27FC236}">
                    <a16:creationId xmlns:a16="http://schemas.microsoft.com/office/drawing/2014/main" id="{80A16829-DF33-41FB-BB74-0E3E2CB775C8}"/>
                  </a:ext>
                </a:extLst>
              </p:cNvPr>
              <p:cNvGrpSpPr/>
              <p:nvPr/>
            </p:nvGrpSpPr>
            <p:grpSpPr>
              <a:xfrm>
                <a:off x="4306253" y="1508247"/>
                <a:ext cx="1186919" cy="727265"/>
                <a:chOff x="4830768" y="1502965"/>
                <a:chExt cx="1186919" cy="727265"/>
              </a:xfrm>
            </p:grpSpPr>
            <p:sp>
              <p:nvSpPr>
                <p:cNvPr id="112" name="矩形 111">
                  <a:extLst>
                    <a:ext uri="{FF2B5EF4-FFF2-40B4-BE49-F238E27FC236}">
                      <a16:creationId xmlns:a16="http://schemas.microsoft.com/office/drawing/2014/main" id="{5218274F-5DFC-4202-A4C5-A6704594F0A3}"/>
                    </a:ext>
                  </a:extLst>
                </p:cNvPr>
                <p:cNvSpPr/>
                <p:nvPr/>
              </p:nvSpPr>
              <p:spPr>
                <a:xfrm>
                  <a:off x="4830768" y="1502965"/>
                  <a:ext cx="1186919" cy="727265"/>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信号灯</a:t>
                  </a:r>
                </a:p>
              </p:txBody>
            </p:sp>
            <p:pic>
              <p:nvPicPr>
                <p:cNvPr id="4099" name="图片 4098">
                  <a:extLst>
                    <a:ext uri="{FF2B5EF4-FFF2-40B4-BE49-F238E27FC236}">
                      <a16:creationId xmlns:a16="http://schemas.microsoft.com/office/drawing/2014/main" id="{8FC1B87D-8D27-4FB4-B199-EB6C8628F4E5}"/>
                    </a:ext>
                  </a:extLst>
                </p:cNvPr>
                <p:cNvPicPr>
                  <a:picLocks noChangeAspect="1"/>
                </p:cNvPicPr>
                <p:nvPr/>
              </p:nvPicPr>
              <p:blipFill>
                <a:blip r:embed="rId4"/>
                <a:stretch>
                  <a:fillRect/>
                </a:stretch>
              </p:blipFill>
              <p:spPr>
                <a:xfrm>
                  <a:off x="5262126" y="1558085"/>
                  <a:ext cx="341765" cy="360752"/>
                </a:xfrm>
                <a:prstGeom prst="rect">
                  <a:avLst/>
                </a:prstGeom>
              </p:spPr>
            </p:pic>
          </p:grpSp>
          <p:grpSp>
            <p:nvGrpSpPr>
              <p:cNvPr id="3" name="组合 2">
                <a:extLst>
                  <a:ext uri="{FF2B5EF4-FFF2-40B4-BE49-F238E27FC236}">
                    <a16:creationId xmlns:a16="http://schemas.microsoft.com/office/drawing/2014/main" id="{E2182A11-EA03-42A1-9F9F-BCF6F0188A36}"/>
                  </a:ext>
                </a:extLst>
              </p:cNvPr>
              <p:cNvGrpSpPr/>
              <p:nvPr/>
            </p:nvGrpSpPr>
            <p:grpSpPr>
              <a:xfrm>
                <a:off x="1752293" y="3986936"/>
                <a:ext cx="6294610" cy="727264"/>
                <a:chOff x="1752293" y="3986936"/>
                <a:chExt cx="6294610" cy="727264"/>
              </a:xfrm>
            </p:grpSpPr>
            <p:sp>
              <p:nvSpPr>
                <p:cNvPr id="118" name="矩形 117">
                  <a:extLst>
                    <a:ext uri="{FF2B5EF4-FFF2-40B4-BE49-F238E27FC236}">
                      <a16:creationId xmlns:a16="http://schemas.microsoft.com/office/drawing/2014/main" id="{4FA6449A-70C0-4713-8BCB-949E6EE0451A}"/>
                    </a:ext>
                  </a:extLst>
                </p:cNvPr>
                <p:cNvSpPr/>
                <p:nvPr/>
              </p:nvSpPr>
              <p:spPr>
                <a:xfrm>
                  <a:off x="1752293" y="3986936"/>
                  <a:ext cx="6294610" cy="727264"/>
                </a:xfrm>
                <a:prstGeom prst="rect">
                  <a:avLst/>
                </a:prstGeom>
                <a:solidFill>
                  <a:srgbClr val="FFBB7B"/>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1200" dirty="0">
                      <a:solidFill>
                        <a:schemeClr val="bg1"/>
                      </a:solidFill>
                      <a:cs typeface="+mn-ea"/>
                      <a:sym typeface="+mn-lt"/>
                    </a:rPr>
                    <a:t>    </a:t>
                  </a: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微服务器智能识别系统</a:t>
                  </a:r>
                  <a:endParaRPr lang="en-US" altLang="zh-CN" sz="1200" dirty="0">
                    <a:solidFill>
                      <a:schemeClr val="bg1"/>
                    </a:solidFill>
                    <a:cs typeface="+mn-ea"/>
                    <a:sym typeface="+mn-lt"/>
                  </a:endParaRPr>
                </a:p>
              </p:txBody>
            </p:sp>
            <p:grpSp>
              <p:nvGrpSpPr>
                <p:cNvPr id="181" name="组 3">
                  <a:extLst>
                    <a:ext uri="{FF2B5EF4-FFF2-40B4-BE49-F238E27FC236}">
                      <a16:creationId xmlns:a16="http://schemas.microsoft.com/office/drawing/2014/main" id="{68CFFDA2-D879-4E3B-A3B6-45BF0A30B661}"/>
                    </a:ext>
                  </a:extLst>
                </p:cNvPr>
                <p:cNvGrpSpPr>
                  <a:grpSpLocks noChangeAspect="1"/>
                </p:cNvGrpSpPr>
                <p:nvPr/>
              </p:nvGrpSpPr>
              <p:grpSpPr>
                <a:xfrm>
                  <a:off x="4648839" y="4038032"/>
                  <a:ext cx="532987" cy="405814"/>
                  <a:chOff x="3708400" y="406400"/>
                  <a:chExt cx="1776413" cy="1352551"/>
                </a:xfrm>
                <a:solidFill>
                  <a:schemeClr val="tx1">
                    <a:lumMod val="75000"/>
                    <a:lumOff val="25000"/>
                  </a:schemeClr>
                </a:solidFill>
              </p:grpSpPr>
              <p:sp>
                <p:nvSpPr>
                  <p:cNvPr id="182" name="Freeform 6">
                    <a:extLst>
                      <a:ext uri="{FF2B5EF4-FFF2-40B4-BE49-F238E27FC236}">
                        <a16:creationId xmlns:a16="http://schemas.microsoft.com/office/drawing/2014/main" id="{E56BD348-A8A7-4E39-8DE8-FA9CDC911180}"/>
                      </a:ext>
                    </a:extLst>
                  </p:cNvPr>
                  <p:cNvSpPr>
                    <a:spLocks noEditPoints="1"/>
                  </p:cNvSpPr>
                  <p:nvPr/>
                </p:nvSpPr>
                <p:spPr bwMode="auto">
                  <a:xfrm>
                    <a:off x="4587875" y="1036638"/>
                    <a:ext cx="738187" cy="722313"/>
                  </a:xfrm>
                  <a:custGeom>
                    <a:avLst/>
                    <a:gdLst>
                      <a:gd name="T0" fmla="*/ 191 w 197"/>
                      <a:gd name="T1" fmla="*/ 149 h 191"/>
                      <a:gd name="T2" fmla="*/ 162 w 197"/>
                      <a:gd name="T3" fmla="*/ 103 h 191"/>
                      <a:gd name="T4" fmla="*/ 151 w 197"/>
                      <a:gd name="T5" fmla="*/ 86 h 191"/>
                      <a:gd name="T6" fmla="*/ 138 w 197"/>
                      <a:gd name="T7" fmla="*/ 66 h 191"/>
                      <a:gd name="T8" fmla="*/ 138 w 197"/>
                      <a:gd name="T9" fmla="*/ 13 h 191"/>
                      <a:gd name="T10" fmla="*/ 145 w 197"/>
                      <a:gd name="T11" fmla="*/ 13 h 191"/>
                      <a:gd name="T12" fmla="*/ 145 w 197"/>
                      <a:gd name="T13" fmla="*/ 0 h 191"/>
                      <a:gd name="T14" fmla="*/ 49 w 197"/>
                      <a:gd name="T15" fmla="*/ 0 h 191"/>
                      <a:gd name="T16" fmla="*/ 49 w 197"/>
                      <a:gd name="T17" fmla="*/ 13 h 191"/>
                      <a:gd name="T18" fmla="*/ 59 w 197"/>
                      <a:gd name="T19" fmla="*/ 13 h 191"/>
                      <a:gd name="T20" fmla="*/ 59 w 197"/>
                      <a:gd name="T21" fmla="*/ 66 h 191"/>
                      <a:gd name="T22" fmla="*/ 46 w 197"/>
                      <a:gd name="T23" fmla="*/ 86 h 191"/>
                      <a:gd name="T24" fmla="*/ 35 w 197"/>
                      <a:gd name="T25" fmla="*/ 103 h 191"/>
                      <a:gd name="T26" fmla="*/ 6 w 197"/>
                      <a:gd name="T27" fmla="*/ 149 h 191"/>
                      <a:gd name="T28" fmla="*/ 5 w 197"/>
                      <a:gd name="T29" fmla="*/ 152 h 191"/>
                      <a:gd name="T30" fmla="*/ 5 w 197"/>
                      <a:gd name="T31" fmla="*/ 181 h 191"/>
                      <a:gd name="T32" fmla="*/ 22 w 197"/>
                      <a:gd name="T33" fmla="*/ 191 h 191"/>
                      <a:gd name="T34" fmla="*/ 175 w 197"/>
                      <a:gd name="T35" fmla="*/ 191 h 191"/>
                      <a:gd name="T36" fmla="*/ 175 w 197"/>
                      <a:gd name="T37" fmla="*/ 191 h 191"/>
                      <a:gd name="T38" fmla="*/ 192 w 197"/>
                      <a:gd name="T39" fmla="*/ 181 h 191"/>
                      <a:gd name="T40" fmla="*/ 192 w 197"/>
                      <a:gd name="T41" fmla="*/ 152 h 191"/>
                      <a:gd name="T42" fmla="*/ 191 w 197"/>
                      <a:gd name="T43" fmla="*/ 149 h 191"/>
                      <a:gd name="T44" fmla="*/ 183 w 197"/>
                      <a:gd name="T45" fmla="*/ 176 h 191"/>
                      <a:gd name="T46" fmla="*/ 175 w 197"/>
                      <a:gd name="T47" fmla="*/ 180 h 191"/>
                      <a:gd name="T48" fmla="*/ 22 w 197"/>
                      <a:gd name="T49" fmla="*/ 180 h 191"/>
                      <a:gd name="T50" fmla="*/ 14 w 197"/>
                      <a:gd name="T51" fmla="*/ 176 h 191"/>
                      <a:gd name="T52" fmla="*/ 15 w 197"/>
                      <a:gd name="T53" fmla="*/ 157 h 191"/>
                      <a:gd name="T54" fmla="*/ 16 w 197"/>
                      <a:gd name="T55" fmla="*/ 155 h 191"/>
                      <a:gd name="T56" fmla="*/ 44 w 197"/>
                      <a:gd name="T57" fmla="*/ 109 h 191"/>
                      <a:gd name="T58" fmla="*/ 55 w 197"/>
                      <a:gd name="T59" fmla="*/ 93 h 191"/>
                      <a:gd name="T60" fmla="*/ 70 w 197"/>
                      <a:gd name="T61" fmla="*/ 65 h 191"/>
                      <a:gd name="T62" fmla="*/ 70 w 197"/>
                      <a:gd name="T63" fmla="*/ 16 h 191"/>
                      <a:gd name="T64" fmla="*/ 127 w 197"/>
                      <a:gd name="T65" fmla="*/ 16 h 191"/>
                      <a:gd name="T66" fmla="*/ 127 w 197"/>
                      <a:gd name="T67" fmla="*/ 65 h 191"/>
                      <a:gd name="T68" fmla="*/ 142 w 197"/>
                      <a:gd name="T69" fmla="*/ 93 h 191"/>
                      <a:gd name="T70" fmla="*/ 153 w 197"/>
                      <a:gd name="T71" fmla="*/ 109 h 191"/>
                      <a:gd name="T72" fmla="*/ 181 w 197"/>
                      <a:gd name="T73" fmla="*/ 155 h 191"/>
                      <a:gd name="T74" fmla="*/ 182 w 197"/>
                      <a:gd name="T75" fmla="*/ 157 h 191"/>
                      <a:gd name="T76" fmla="*/ 183 w 197"/>
                      <a:gd name="T77" fmla="*/ 1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7" h="191">
                        <a:moveTo>
                          <a:pt x="191" y="149"/>
                        </a:moveTo>
                        <a:cubicBezTo>
                          <a:pt x="186" y="141"/>
                          <a:pt x="174" y="120"/>
                          <a:pt x="162" y="103"/>
                        </a:cubicBezTo>
                        <a:cubicBezTo>
                          <a:pt x="158" y="97"/>
                          <a:pt x="154" y="91"/>
                          <a:pt x="151" y="86"/>
                        </a:cubicBezTo>
                        <a:cubicBezTo>
                          <a:pt x="145" y="78"/>
                          <a:pt x="138" y="68"/>
                          <a:pt x="138" y="66"/>
                        </a:cubicBezTo>
                        <a:cubicBezTo>
                          <a:pt x="138" y="53"/>
                          <a:pt x="138" y="22"/>
                          <a:pt x="138" y="13"/>
                        </a:cubicBezTo>
                        <a:cubicBezTo>
                          <a:pt x="145" y="13"/>
                          <a:pt x="145" y="13"/>
                          <a:pt x="145" y="13"/>
                        </a:cubicBezTo>
                        <a:cubicBezTo>
                          <a:pt x="145" y="0"/>
                          <a:pt x="145" y="0"/>
                          <a:pt x="145" y="0"/>
                        </a:cubicBezTo>
                        <a:cubicBezTo>
                          <a:pt x="49" y="0"/>
                          <a:pt x="49" y="0"/>
                          <a:pt x="49" y="0"/>
                        </a:cubicBezTo>
                        <a:cubicBezTo>
                          <a:pt x="49" y="13"/>
                          <a:pt x="49" y="13"/>
                          <a:pt x="49" y="13"/>
                        </a:cubicBezTo>
                        <a:cubicBezTo>
                          <a:pt x="59" y="13"/>
                          <a:pt x="59" y="13"/>
                          <a:pt x="59" y="13"/>
                        </a:cubicBezTo>
                        <a:cubicBezTo>
                          <a:pt x="59" y="22"/>
                          <a:pt x="59" y="53"/>
                          <a:pt x="59" y="66"/>
                        </a:cubicBezTo>
                        <a:cubicBezTo>
                          <a:pt x="59" y="68"/>
                          <a:pt x="52" y="78"/>
                          <a:pt x="46" y="86"/>
                        </a:cubicBezTo>
                        <a:cubicBezTo>
                          <a:pt x="43" y="91"/>
                          <a:pt x="39" y="97"/>
                          <a:pt x="35" y="103"/>
                        </a:cubicBezTo>
                        <a:cubicBezTo>
                          <a:pt x="23" y="120"/>
                          <a:pt x="11" y="141"/>
                          <a:pt x="6" y="149"/>
                        </a:cubicBezTo>
                        <a:cubicBezTo>
                          <a:pt x="5" y="152"/>
                          <a:pt x="5" y="152"/>
                          <a:pt x="5" y="152"/>
                        </a:cubicBezTo>
                        <a:cubicBezTo>
                          <a:pt x="0" y="161"/>
                          <a:pt x="0" y="173"/>
                          <a:pt x="5" y="181"/>
                        </a:cubicBezTo>
                        <a:cubicBezTo>
                          <a:pt x="8" y="188"/>
                          <a:pt x="15" y="191"/>
                          <a:pt x="22" y="191"/>
                        </a:cubicBezTo>
                        <a:cubicBezTo>
                          <a:pt x="175" y="191"/>
                          <a:pt x="175" y="191"/>
                          <a:pt x="175" y="191"/>
                        </a:cubicBezTo>
                        <a:cubicBezTo>
                          <a:pt x="175" y="191"/>
                          <a:pt x="175" y="191"/>
                          <a:pt x="175" y="191"/>
                        </a:cubicBezTo>
                        <a:cubicBezTo>
                          <a:pt x="182" y="191"/>
                          <a:pt x="188" y="188"/>
                          <a:pt x="192" y="181"/>
                        </a:cubicBezTo>
                        <a:cubicBezTo>
                          <a:pt x="197" y="173"/>
                          <a:pt x="197" y="161"/>
                          <a:pt x="192" y="152"/>
                        </a:cubicBezTo>
                        <a:lnTo>
                          <a:pt x="191" y="149"/>
                        </a:lnTo>
                        <a:close/>
                        <a:moveTo>
                          <a:pt x="183" y="176"/>
                        </a:moveTo>
                        <a:cubicBezTo>
                          <a:pt x="181" y="179"/>
                          <a:pt x="178" y="180"/>
                          <a:pt x="175" y="180"/>
                        </a:cubicBezTo>
                        <a:cubicBezTo>
                          <a:pt x="22" y="180"/>
                          <a:pt x="22" y="180"/>
                          <a:pt x="22" y="180"/>
                        </a:cubicBezTo>
                        <a:cubicBezTo>
                          <a:pt x="19" y="180"/>
                          <a:pt x="16" y="179"/>
                          <a:pt x="14" y="176"/>
                        </a:cubicBezTo>
                        <a:cubicBezTo>
                          <a:pt x="11" y="171"/>
                          <a:pt x="11" y="163"/>
                          <a:pt x="15" y="157"/>
                        </a:cubicBezTo>
                        <a:cubicBezTo>
                          <a:pt x="16" y="155"/>
                          <a:pt x="16" y="155"/>
                          <a:pt x="16" y="155"/>
                        </a:cubicBezTo>
                        <a:cubicBezTo>
                          <a:pt x="21" y="146"/>
                          <a:pt x="32" y="126"/>
                          <a:pt x="44" y="109"/>
                        </a:cubicBezTo>
                        <a:cubicBezTo>
                          <a:pt x="48" y="103"/>
                          <a:pt x="52" y="98"/>
                          <a:pt x="55" y="93"/>
                        </a:cubicBezTo>
                        <a:cubicBezTo>
                          <a:pt x="65" y="79"/>
                          <a:pt x="71" y="71"/>
                          <a:pt x="70" y="65"/>
                        </a:cubicBezTo>
                        <a:cubicBezTo>
                          <a:pt x="70" y="54"/>
                          <a:pt x="70" y="27"/>
                          <a:pt x="70" y="16"/>
                        </a:cubicBezTo>
                        <a:cubicBezTo>
                          <a:pt x="127" y="16"/>
                          <a:pt x="127" y="16"/>
                          <a:pt x="127" y="16"/>
                        </a:cubicBezTo>
                        <a:cubicBezTo>
                          <a:pt x="127" y="27"/>
                          <a:pt x="127" y="54"/>
                          <a:pt x="127" y="65"/>
                        </a:cubicBezTo>
                        <a:cubicBezTo>
                          <a:pt x="126" y="71"/>
                          <a:pt x="132" y="79"/>
                          <a:pt x="142" y="93"/>
                        </a:cubicBezTo>
                        <a:cubicBezTo>
                          <a:pt x="145" y="98"/>
                          <a:pt x="149" y="103"/>
                          <a:pt x="153" y="109"/>
                        </a:cubicBezTo>
                        <a:cubicBezTo>
                          <a:pt x="165" y="126"/>
                          <a:pt x="176" y="146"/>
                          <a:pt x="181" y="155"/>
                        </a:cubicBezTo>
                        <a:cubicBezTo>
                          <a:pt x="182" y="157"/>
                          <a:pt x="182" y="157"/>
                          <a:pt x="182" y="157"/>
                        </a:cubicBezTo>
                        <a:cubicBezTo>
                          <a:pt x="186" y="163"/>
                          <a:pt x="186" y="171"/>
                          <a:pt x="183"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83" name="Freeform 7">
                    <a:extLst>
                      <a:ext uri="{FF2B5EF4-FFF2-40B4-BE49-F238E27FC236}">
                        <a16:creationId xmlns:a16="http://schemas.microsoft.com/office/drawing/2014/main" id="{EC153944-9CD3-4449-97E5-BBC91DA1F0D8}"/>
                      </a:ext>
                    </a:extLst>
                  </p:cNvPr>
                  <p:cNvSpPr>
                    <a:spLocks/>
                  </p:cNvSpPr>
                  <p:nvPr/>
                </p:nvSpPr>
                <p:spPr bwMode="auto">
                  <a:xfrm>
                    <a:off x="4654550" y="1482725"/>
                    <a:ext cx="604837" cy="227013"/>
                  </a:xfrm>
                  <a:custGeom>
                    <a:avLst/>
                    <a:gdLst>
                      <a:gd name="T0" fmla="*/ 157 w 161"/>
                      <a:gd name="T1" fmla="*/ 35 h 60"/>
                      <a:gd name="T2" fmla="*/ 141 w 161"/>
                      <a:gd name="T3" fmla="*/ 7 h 60"/>
                      <a:gd name="T4" fmla="*/ 135 w 161"/>
                      <a:gd name="T5" fmla="*/ 0 h 60"/>
                      <a:gd name="T6" fmla="*/ 26 w 161"/>
                      <a:gd name="T7" fmla="*/ 0 h 60"/>
                      <a:gd name="T8" fmla="*/ 20 w 161"/>
                      <a:gd name="T9" fmla="*/ 7 h 60"/>
                      <a:gd name="T10" fmla="*/ 4 w 161"/>
                      <a:gd name="T11" fmla="*/ 35 h 60"/>
                      <a:gd name="T12" fmla="*/ 3 w 161"/>
                      <a:gd name="T13" fmla="*/ 36 h 60"/>
                      <a:gd name="T14" fmla="*/ 3 w 161"/>
                      <a:gd name="T15" fmla="*/ 54 h 60"/>
                      <a:gd name="T16" fmla="*/ 13 w 161"/>
                      <a:gd name="T17" fmla="*/ 60 h 60"/>
                      <a:gd name="T18" fmla="*/ 22 w 161"/>
                      <a:gd name="T19" fmla="*/ 60 h 60"/>
                      <a:gd name="T20" fmla="*/ 58 w 161"/>
                      <a:gd name="T21" fmla="*/ 60 h 60"/>
                      <a:gd name="T22" fmla="*/ 103 w 161"/>
                      <a:gd name="T23" fmla="*/ 60 h 60"/>
                      <a:gd name="T24" fmla="*/ 139 w 161"/>
                      <a:gd name="T25" fmla="*/ 60 h 60"/>
                      <a:gd name="T26" fmla="*/ 148 w 161"/>
                      <a:gd name="T27" fmla="*/ 60 h 60"/>
                      <a:gd name="T28" fmla="*/ 158 w 161"/>
                      <a:gd name="T29" fmla="*/ 54 h 60"/>
                      <a:gd name="T30" fmla="*/ 158 w 161"/>
                      <a:gd name="T31" fmla="*/ 36 h 60"/>
                      <a:gd name="T32" fmla="*/ 157 w 161"/>
                      <a:gd name="T33"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60">
                        <a:moveTo>
                          <a:pt x="157" y="35"/>
                        </a:moveTo>
                        <a:cubicBezTo>
                          <a:pt x="154" y="30"/>
                          <a:pt x="148" y="18"/>
                          <a:pt x="141" y="7"/>
                        </a:cubicBezTo>
                        <a:cubicBezTo>
                          <a:pt x="139" y="5"/>
                          <a:pt x="137" y="2"/>
                          <a:pt x="135" y="0"/>
                        </a:cubicBezTo>
                        <a:cubicBezTo>
                          <a:pt x="26" y="0"/>
                          <a:pt x="26" y="0"/>
                          <a:pt x="26" y="0"/>
                        </a:cubicBezTo>
                        <a:cubicBezTo>
                          <a:pt x="24" y="2"/>
                          <a:pt x="22" y="5"/>
                          <a:pt x="20" y="7"/>
                        </a:cubicBezTo>
                        <a:cubicBezTo>
                          <a:pt x="13" y="18"/>
                          <a:pt x="7" y="30"/>
                          <a:pt x="4" y="35"/>
                        </a:cubicBezTo>
                        <a:cubicBezTo>
                          <a:pt x="3" y="36"/>
                          <a:pt x="3" y="36"/>
                          <a:pt x="3" y="36"/>
                        </a:cubicBezTo>
                        <a:cubicBezTo>
                          <a:pt x="0" y="42"/>
                          <a:pt x="0" y="49"/>
                          <a:pt x="3" y="54"/>
                        </a:cubicBezTo>
                        <a:cubicBezTo>
                          <a:pt x="5" y="58"/>
                          <a:pt x="9" y="60"/>
                          <a:pt x="13" y="60"/>
                        </a:cubicBezTo>
                        <a:cubicBezTo>
                          <a:pt x="22" y="60"/>
                          <a:pt x="22" y="60"/>
                          <a:pt x="22" y="60"/>
                        </a:cubicBezTo>
                        <a:cubicBezTo>
                          <a:pt x="58" y="60"/>
                          <a:pt x="58" y="60"/>
                          <a:pt x="58" y="60"/>
                        </a:cubicBezTo>
                        <a:cubicBezTo>
                          <a:pt x="103" y="60"/>
                          <a:pt x="103" y="60"/>
                          <a:pt x="103" y="60"/>
                        </a:cubicBezTo>
                        <a:cubicBezTo>
                          <a:pt x="139" y="60"/>
                          <a:pt x="139" y="60"/>
                          <a:pt x="139" y="60"/>
                        </a:cubicBezTo>
                        <a:cubicBezTo>
                          <a:pt x="148" y="60"/>
                          <a:pt x="148" y="60"/>
                          <a:pt x="148" y="60"/>
                        </a:cubicBezTo>
                        <a:cubicBezTo>
                          <a:pt x="152" y="60"/>
                          <a:pt x="156" y="58"/>
                          <a:pt x="158" y="54"/>
                        </a:cubicBezTo>
                        <a:cubicBezTo>
                          <a:pt x="161" y="49"/>
                          <a:pt x="161" y="42"/>
                          <a:pt x="158" y="36"/>
                        </a:cubicBezTo>
                        <a:lnTo>
                          <a:pt x="157" y="35"/>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84" name="Freeform 8">
                    <a:extLst>
                      <a:ext uri="{FF2B5EF4-FFF2-40B4-BE49-F238E27FC236}">
                        <a16:creationId xmlns:a16="http://schemas.microsoft.com/office/drawing/2014/main" id="{458C3531-0058-477D-B329-08D5812E59BB}"/>
                      </a:ext>
                    </a:extLst>
                  </p:cNvPr>
                  <p:cNvSpPr>
                    <a:spLocks/>
                  </p:cNvSpPr>
                  <p:nvPr/>
                </p:nvSpPr>
                <p:spPr bwMode="auto">
                  <a:xfrm>
                    <a:off x="5160963" y="1104900"/>
                    <a:ext cx="323850" cy="638175"/>
                  </a:xfrm>
                  <a:custGeom>
                    <a:avLst/>
                    <a:gdLst>
                      <a:gd name="T0" fmla="*/ 0 w 86"/>
                      <a:gd name="T1" fmla="*/ 0 h 169"/>
                      <a:gd name="T2" fmla="*/ 0 w 86"/>
                      <a:gd name="T3" fmla="*/ 22 h 169"/>
                      <a:gd name="T4" fmla="*/ 12 w 86"/>
                      <a:gd name="T5" fmla="*/ 22 h 169"/>
                      <a:gd name="T6" fmla="*/ 12 w 86"/>
                      <a:gd name="T7" fmla="*/ 74 h 169"/>
                      <a:gd name="T8" fmla="*/ 17 w 86"/>
                      <a:gd name="T9" fmla="*/ 82 h 169"/>
                      <a:gd name="T10" fmla="*/ 22 w 86"/>
                      <a:gd name="T11" fmla="*/ 89 h 169"/>
                      <a:gd name="T12" fmla="*/ 22 w 86"/>
                      <a:gd name="T13" fmla="*/ 22 h 169"/>
                      <a:gd name="T14" fmla="*/ 64 w 86"/>
                      <a:gd name="T15" fmla="*/ 22 h 169"/>
                      <a:gd name="T16" fmla="*/ 64 w 86"/>
                      <a:gd name="T17" fmla="*/ 139 h 169"/>
                      <a:gd name="T18" fmla="*/ 59 w 86"/>
                      <a:gd name="T19" fmla="*/ 153 h 169"/>
                      <a:gd name="T20" fmla="*/ 53 w 86"/>
                      <a:gd name="T21" fmla="*/ 157 h 169"/>
                      <a:gd name="T22" fmla="*/ 49 w 86"/>
                      <a:gd name="T23" fmla="*/ 167 h 169"/>
                      <a:gd name="T24" fmla="*/ 48 w 86"/>
                      <a:gd name="T25" fmla="*/ 169 h 169"/>
                      <a:gd name="T26" fmla="*/ 66 w 86"/>
                      <a:gd name="T27" fmla="*/ 161 h 169"/>
                      <a:gd name="T28" fmla="*/ 74 w 86"/>
                      <a:gd name="T29" fmla="*/ 139 h 169"/>
                      <a:gd name="T30" fmla="*/ 74 w 86"/>
                      <a:gd name="T31" fmla="*/ 22 h 169"/>
                      <a:gd name="T32" fmla="*/ 86 w 86"/>
                      <a:gd name="T33" fmla="*/ 22 h 169"/>
                      <a:gd name="T34" fmla="*/ 86 w 86"/>
                      <a:gd name="T35" fmla="*/ 0 h 169"/>
                      <a:gd name="T36" fmla="*/ 0 w 86"/>
                      <a:gd name="T3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69">
                        <a:moveTo>
                          <a:pt x="0" y="0"/>
                        </a:moveTo>
                        <a:cubicBezTo>
                          <a:pt x="0" y="22"/>
                          <a:pt x="0" y="22"/>
                          <a:pt x="0" y="22"/>
                        </a:cubicBezTo>
                        <a:cubicBezTo>
                          <a:pt x="12" y="22"/>
                          <a:pt x="12" y="22"/>
                          <a:pt x="12" y="22"/>
                        </a:cubicBezTo>
                        <a:cubicBezTo>
                          <a:pt x="12" y="74"/>
                          <a:pt x="12" y="74"/>
                          <a:pt x="12" y="74"/>
                        </a:cubicBezTo>
                        <a:cubicBezTo>
                          <a:pt x="13" y="76"/>
                          <a:pt x="15" y="79"/>
                          <a:pt x="17" y="82"/>
                        </a:cubicBezTo>
                        <a:cubicBezTo>
                          <a:pt x="19" y="84"/>
                          <a:pt x="21" y="87"/>
                          <a:pt x="22" y="89"/>
                        </a:cubicBezTo>
                        <a:cubicBezTo>
                          <a:pt x="22" y="22"/>
                          <a:pt x="22" y="22"/>
                          <a:pt x="22" y="22"/>
                        </a:cubicBezTo>
                        <a:cubicBezTo>
                          <a:pt x="64" y="22"/>
                          <a:pt x="64" y="22"/>
                          <a:pt x="64" y="22"/>
                        </a:cubicBezTo>
                        <a:cubicBezTo>
                          <a:pt x="64" y="139"/>
                          <a:pt x="64" y="139"/>
                          <a:pt x="64" y="139"/>
                        </a:cubicBezTo>
                        <a:cubicBezTo>
                          <a:pt x="64" y="145"/>
                          <a:pt x="62" y="150"/>
                          <a:pt x="59" y="153"/>
                        </a:cubicBezTo>
                        <a:cubicBezTo>
                          <a:pt x="57" y="155"/>
                          <a:pt x="55" y="156"/>
                          <a:pt x="53" y="157"/>
                        </a:cubicBezTo>
                        <a:cubicBezTo>
                          <a:pt x="52" y="161"/>
                          <a:pt x="51" y="164"/>
                          <a:pt x="49" y="167"/>
                        </a:cubicBezTo>
                        <a:cubicBezTo>
                          <a:pt x="49" y="168"/>
                          <a:pt x="49" y="168"/>
                          <a:pt x="48" y="169"/>
                        </a:cubicBezTo>
                        <a:cubicBezTo>
                          <a:pt x="56" y="168"/>
                          <a:pt x="62" y="165"/>
                          <a:pt x="66" y="161"/>
                        </a:cubicBezTo>
                        <a:cubicBezTo>
                          <a:pt x="71" y="156"/>
                          <a:pt x="74" y="148"/>
                          <a:pt x="74" y="139"/>
                        </a:cubicBezTo>
                        <a:cubicBezTo>
                          <a:pt x="74" y="22"/>
                          <a:pt x="74" y="22"/>
                          <a:pt x="74" y="22"/>
                        </a:cubicBezTo>
                        <a:cubicBezTo>
                          <a:pt x="86" y="22"/>
                          <a:pt x="86" y="22"/>
                          <a:pt x="86" y="22"/>
                        </a:cubicBezTo>
                        <a:cubicBezTo>
                          <a:pt x="86" y="0"/>
                          <a:pt x="86" y="0"/>
                          <a:pt x="86"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85" name="Freeform 9">
                    <a:extLst>
                      <a:ext uri="{FF2B5EF4-FFF2-40B4-BE49-F238E27FC236}">
                        <a16:creationId xmlns:a16="http://schemas.microsoft.com/office/drawing/2014/main" id="{8D4E7CA0-F06A-476E-A1D8-DC0D4246AB1D}"/>
                      </a:ext>
                    </a:extLst>
                  </p:cNvPr>
                  <p:cNvSpPr>
                    <a:spLocks/>
                  </p:cNvSpPr>
                  <p:nvPr/>
                </p:nvSpPr>
                <p:spPr bwMode="auto">
                  <a:xfrm>
                    <a:off x="5278438" y="1406525"/>
                    <a:ext cx="88900" cy="250825"/>
                  </a:xfrm>
                  <a:custGeom>
                    <a:avLst/>
                    <a:gdLst>
                      <a:gd name="T0" fmla="*/ 22 w 24"/>
                      <a:gd name="T1" fmla="*/ 66 h 66"/>
                      <a:gd name="T2" fmla="*/ 24 w 24"/>
                      <a:gd name="T3" fmla="*/ 59 h 66"/>
                      <a:gd name="T4" fmla="*/ 24 w 24"/>
                      <a:gd name="T5" fmla="*/ 0 h 66"/>
                      <a:gd name="T6" fmla="*/ 0 w 24"/>
                      <a:gd name="T7" fmla="*/ 0 h 66"/>
                      <a:gd name="T8" fmla="*/ 0 w 24"/>
                      <a:gd name="T9" fmla="*/ 23 h 66"/>
                      <a:gd name="T10" fmla="*/ 17 w 24"/>
                      <a:gd name="T11" fmla="*/ 52 h 66"/>
                      <a:gd name="T12" fmla="*/ 18 w 24"/>
                      <a:gd name="T13" fmla="*/ 55 h 66"/>
                      <a:gd name="T14" fmla="*/ 22 w 2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6">
                        <a:moveTo>
                          <a:pt x="22" y="66"/>
                        </a:moveTo>
                        <a:cubicBezTo>
                          <a:pt x="24" y="63"/>
                          <a:pt x="24" y="60"/>
                          <a:pt x="24" y="59"/>
                        </a:cubicBezTo>
                        <a:cubicBezTo>
                          <a:pt x="24" y="58"/>
                          <a:pt x="24" y="0"/>
                          <a:pt x="24" y="0"/>
                        </a:cubicBezTo>
                        <a:cubicBezTo>
                          <a:pt x="0" y="0"/>
                          <a:pt x="0" y="0"/>
                          <a:pt x="0" y="0"/>
                        </a:cubicBezTo>
                        <a:cubicBezTo>
                          <a:pt x="0" y="0"/>
                          <a:pt x="0" y="11"/>
                          <a:pt x="0" y="23"/>
                        </a:cubicBezTo>
                        <a:cubicBezTo>
                          <a:pt x="7" y="36"/>
                          <a:pt x="14" y="46"/>
                          <a:pt x="17" y="52"/>
                        </a:cubicBezTo>
                        <a:cubicBezTo>
                          <a:pt x="18" y="55"/>
                          <a:pt x="18" y="55"/>
                          <a:pt x="18" y="55"/>
                        </a:cubicBezTo>
                        <a:cubicBezTo>
                          <a:pt x="20" y="58"/>
                          <a:pt x="21" y="62"/>
                          <a:pt x="22" y="66"/>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86" name="Freeform 10">
                    <a:extLst>
                      <a:ext uri="{FF2B5EF4-FFF2-40B4-BE49-F238E27FC236}">
                        <a16:creationId xmlns:a16="http://schemas.microsoft.com/office/drawing/2014/main" id="{35006665-69BC-447B-818D-116CDF1AD4E9}"/>
                      </a:ext>
                    </a:extLst>
                  </p:cNvPr>
                  <p:cNvSpPr>
                    <a:spLocks noEditPoints="1"/>
                  </p:cNvSpPr>
                  <p:nvPr/>
                </p:nvSpPr>
                <p:spPr bwMode="auto">
                  <a:xfrm>
                    <a:off x="3708400" y="1157288"/>
                    <a:ext cx="1062037" cy="457200"/>
                  </a:xfrm>
                  <a:custGeom>
                    <a:avLst/>
                    <a:gdLst>
                      <a:gd name="T0" fmla="*/ 270 w 283"/>
                      <a:gd name="T1" fmla="*/ 45 h 121"/>
                      <a:gd name="T2" fmla="*/ 283 w 283"/>
                      <a:gd name="T3" fmla="*/ 25 h 121"/>
                      <a:gd name="T4" fmla="*/ 283 w 283"/>
                      <a:gd name="T5" fmla="*/ 0 h 121"/>
                      <a:gd name="T6" fmla="*/ 27 w 283"/>
                      <a:gd name="T7" fmla="*/ 0 h 121"/>
                      <a:gd name="T8" fmla="*/ 0 w 283"/>
                      <a:gd name="T9" fmla="*/ 121 h 121"/>
                      <a:gd name="T10" fmla="*/ 226 w 283"/>
                      <a:gd name="T11" fmla="*/ 121 h 121"/>
                      <a:gd name="T12" fmla="*/ 229 w 283"/>
                      <a:gd name="T13" fmla="*/ 111 h 121"/>
                      <a:gd name="T14" fmla="*/ 230 w 283"/>
                      <a:gd name="T15" fmla="*/ 109 h 121"/>
                      <a:gd name="T16" fmla="*/ 259 w 283"/>
                      <a:gd name="T17" fmla="*/ 62 h 121"/>
                      <a:gd name="T18" fmla="*/ 270 w 283"/>
                      <a:gd name="T19" fmla="*/ 45 h 121"/>
                      <a:gd name="T20" fmla="*/ 152 w 283"/>
                      <a:gd name="T21" fmla="*/ 104 h 121"/>
                      <a:gd name="T22" fmla="*/ 157 w 283"/>
                      <a:gd name="T23" fmla="*/ 80 h 121"/>
                      <a:gd name="T24" fmla="*/ 221 w 283"/>
                      <a:gd name="T25" fmla="*/ 80 h 121"/>
                      <a:gd name="T26" fmla="*/ 226 w 283"/>
                      <a:gd name="T27" fmla="*/ 104 h 121"/>
                      <a:gd name="T28" fmla="*/ 152 w 283"/>
                      <a:gd name="T29" fmla="*/ 10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121">
                        <a:moveTo>
                          <a:pt x="270" y="45"/>
                        </a:moveTo>
                        <a:cubicBezTo>
                          <a:pt x="276" y="37"/>
                          <a:pt x="283" y="28"/>
                          <a:pt x="283" y="25"/>
                        </a:cubicBezTo>
                        <a:cubicBezTo>
                          <a:pt x="283" y="19"/>
                          <a:pt x="283" y="10"/>
                          <a:pt x="283" y="0"/>
                        </a:cubicBezTo>
                        <a:cubicBezTo>
                          <a:pt x="27" y="0"/>
                          <a:pt x="27" y="0"/>
                          <a:pt x="27" y="0"/>
                        </a:cubicBezTo>
                        <a:cubicBezTo>
                          <a:pt x="0" y="121"/>
                          <a:pt x="0" y="121"/>
                          <a:pt x="0" y="121"/>
                        </a:cubicBezTo>
                        <a:cubicBezTo>
                          <a:pt x="226" y="121"/>
                          <a:pt x="226" y="121"/>
                          <a:pt x="226" y="121"/>
                        </a:cubicBezTo>
                        <a:cubicBezTo>
                          <a:pt x="226" y="117"/>
                          <a:pt x="227" y="114"/>
                          <a:pt x="229" y="111"/>
                        </a:cubicBezTo>
                        <a:cubicBezTo>
                          <a:pt x="230" y="109"/>
                          <a:pt x="230" y="109"/>
                          <a:pt x="230" y="109"/>
                        </a:cubicBezTo>
                        <a:cubicBezTo>
                          <a:pt x="235" y="100"/>
                          <a:pt x="247" y="79"/>
                          <a:pt x="259" y="62"/>
                        </a:cubicBezTo>
                        <a:cubicBezTo>
                          <a:pt x="263" y="56"/>
                          <a:pt x="267" y="50"/>
                          <a:pt x="270" y="45"/>
                        </a:cubicBezTo>
                        <a:close/>
                        <a:moveTo>
                          <a:pt x="152" y="104"/>
                        </a:moveTo>
                        <a:cubicBezTo>
                          <a:pt x="157" y="80"/>
                          <a:pt x="157" y="80"/>
                          <a:pt x="157" y="80"/>
                        </a:cubicBezTo>
                        <a:cubicBezTo>
                          <a:pt x="221" y="80"/>
                          <a:pt x="221" y="80"/>
                          <a:pt x="221" y="80"/>
                        </a:cubicBezTo>
                        <a:cubicBezTo>
                          <a:pt x="226" y="104"/>
                          <a:pt x="226" y="104"/>
                          <a:pt x="226" y="104"/>
                        </a:cubicBezTo>
                        <a:lnTo>
                          <a:pt x="152" y="10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87" name="Freeform 11">
                    <a:extLst>
                      <a:ext uri="{FF2B5EF4-FFF2-40B4-BE49-F238E27FC236}">
                        <a16:creationId xmlns:a16="http://schemas.microsoft.com/office/drawing/2014/main" id="{446BBDDE-4630-4F7A-8AB3-7B317868FF74}"/>
                      </a:ext>
                    </a:extLst>
                  </p:cNvPr>
                  <p:cNvSpPr>
                    <a:spLocks/>
                  </p:cNvSpPr>
                  <p:nvPr/>
                </p:nvSpPr>
                <p:spPr bwMode="auto">
                  <a:xfrm>
                    <a:off x="3813175" y="406400"/>
                    <a:ext cx="1209675" cy="720725"/>
                  </a:xfrm>
                  <a:custGeom>
                    <a:avLst/>
                    <a:gdLst>
                      <a:gd name="T0" fmla="*/ 577 w 762"/>
                      <a:gd name="T1" fmla="*/ 409 h 454"/>
                      <a:gd name="T2" fmla="*/ 55 w 762"/>
                      <a:gd name="T3" fmla="*/ 409 h 454"/>
                      <a:gd name="T4" fmla="*/ 55 w 762"/>
                      <a:gd name="T5" fmla="*/ 54 h 454"/>
                      <a:gd name="T6" fmla="*/ 298 w 762"/>
                      <a:gd name="T7" fmla="*/ 54 h 454"/>
                      <a:gd name="T8" fmla="*/ 461 w 762"/>
                      <a:gd name="T9" fmla="*/ 54 h 454"/>
                      <a:gd name="T10" fmla="*/ 707 w 762"/>
                      <a:gd name="T11" fmla="*/ 54 h 454"/>
                      <a:gd name="T12" fmla="*/ 707 w 762"/>
                      <a:gd name="T13" fmla="*/ 376 h 454"/>
                      <a:gd name="T14" fmla="*/ 762 w 762"/>
                      <a:gd name="T15" fmla="*/ 376 h 454"/>
                      <a:gd name="T16" fmla="*/ 762 w 762"/>
                      <a:gd name="T17" fmla="*/ 278 h 454"/>
                      <a:gd name="T18" fmla="*/ 762 w 762"/>
                      <a:gd name="T19" fmla="*/ 278 h 454"/>
                      <a:gd name="T20" fmla="*/ 762 w 762"/>
                      <a:gd name="T21" fmla="*/ 0 h 454"/>
                      <a:gd name="T22" fmla="*/ 473 w 762"/>
                      <a:gd name="T23" fmla="*/ 0 h 454"/>
                      <a:gd name="T24" fmla="*/ 286 w 762"/>
                      <a:gd name="T25" fmla="*/ 0 h 454"/>
                      <a:gd name="T26" fmla="*/ 0 w 762"/>
                      <a:gd name="T27" fmla="*/ 0 h 454"/>
                      <a:gd name="T28" fmla="*/ 0 w 762"/>
                      <a:gd name="T29" fmla="*/ 278 h 454"/>
                      <a:gd name="T30" fmla="*/ 0 w 762"/>
                      <a:gd name="T31" fmla="*/ 454 h 454"/>
                      <a:gd name="T32" fmla="*/ 577 w 762"/>
                      <a:gd name="T33" fmla="*/ 454 h 454"/>
                      <a:gd name="T34" fmla="*/ 577 w 762"/>
                      <a:gd name="T35" fmla="*/ 40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2" h="454">
                        <a:moveTo>
                          <a:pt x="577" y="409"/>
                        </a:moveTo>
                        <a:lnTo>
                          <a:pt x="55" y="409"/>
                        </a:lnTo>
                        <a:lnTo>
                          <a:pt x="55" y="54"/>
                        </a:lnTo>
                        <a:lnTo>
                          <a:pt x="298" y="54"/>
                        </a:lnTo>
                        <a:lnTo>
                          <a:pt x="461" y="54"/>
                        </a:lnTo>
                        <a:lnTo>
                          <a:pt x="707" y="54"/>
                        </a:lnTo>
                        <a:lnTo>
                          <a:pt x="707" y="376"/>
                        </a:lnTo>
                        <a:lnTo>
                          <a:pt x="762" y="376"/>
                        </a:lnTo>
                        <a:lnTo>
                          <a:pt x="762" y="278"/>
                        </a:lnTo>
                        <a:lnTo>
                          <a:pt x="762" y="278"/>
                        </a:lnTo>
                        <a:lnTo>
                          <a:pt x="762" y="0"/>
                        </a:lnTo>
                        <a:lnTo>
                          <a:pt x="473" y="0"/>
                        </a:lnTo>
                        <a:lnTo>
                          <a:pt x="286" y="0"/>
                        </a:lnTo>
                        <a:lnTo>
                          <a:pt x="0" y="0"/>
                        </a:lnTo>
                        <a:lnTo>
                          <a:pt x="0" y="278"/>
                        </a:lnTo>
                        <a:lnTo>
                          <a:pt x="0" y="454"/>
                        </a:lnTo>
                        <a:lnTo>
                          <a:pt x="577" y="454"/>
                        </a:lnTo>
                        <a:lnTo>
                          <a:pt x="577" y="409"/>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88" name="Freeform 12">
                    <a:extLst>
                      <a:ext uri="{FF2B5EF4-FFF2-40B4-BE49-F238E27FC236}">
                        <a16:creationId xmlns:a16="http://schemas.microsoft.com/office/drawing/2014/main" id="{D0CD24D4-F40C-43EE-A3B7-38A4E6BEF215}"/>
                      </a:ext>
                    </a:extLst>
                  </p:cNvPr>
                  <p:cNvSpPr>
                    <a:spLocks/>
                  </p:cNvSpPr>
                  <p:nvPr/>
                </p:nvSpPr>
                <p:spPr bwMode="auto">
                  <a:xfrm>
                    <a:off x="4068763" y="677863"/>
                    <a:ext cx="115887" cy="219075"/>
                  </a:xfrm>
                  <a:custGeom>
                    <a:avLst/>
                    <a:gdLst>
                      <a:gd name="T0" fmla="*/ 31 w 31"/>
                      <a:gd name="T1" fmla="*/ 58 h 58"/>
                      <a:gd name="T2" fmla="*/ 31 w 31"/>
                      <a:gd name="T3" fmla="*/ 0 h 58"/>
                      <a:gd name="T4" fmla="*/ 17 w 31"/>
                      <a:gd name="T5" fmla="*/ 0 h 58"/>
                      <a:gd name="T6" fmla="*/ 16 w 31"/>
                      <a:gd name="T7" fmla="*/ 6 h 58"/>
                      <a:gd name="T8" fmla="*/ 12 w 31"/>
                      <a:gd name="T9" fmla="*/ 10 h 58"/>
                      <a:gd name="T10" fmla="*/ 6 w 31"/>
                      <a:gd name="T11" fmla="*/ 12 h 58"/>
                      <a:gd name="T12" fmla="*/ 0 w 31"/>
                      <a:gd name="T13" fmla="*/ 12 h 58"/>
                      <a:gd name="T14" fmla="*/ 0 w 31"/>
                      <a:gd name="T15" fmla="*/ 24 h 58"/>
                      <a:gd name="T16" fmla="*/ 14 w 31"/>
                      <a:gd name="T17" fmla="*/ 24 h 58"/>
                      <a:gd name="T18" fmla="*/ 14 w 31"/>
                      <a:gd name="T19" fmla="*/ 58 h 58"/>
                      <a:gd name="T20" fmla="*/ 31 w 31"/>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8">
                        <a:moveTo>
                          <a:pt x="31" y="58"/>
                        </a:moveTo>
                        <a:cubicBezTo>
                          <a:pt x="31" y="0"/>
                          <a:pt x="31" y="0"/>
                          <a:pt x="31" y="0"/>
                        </a:cubicBezTo>
                        <a:cubicBezTo>
                          <a:pt x="17" y="0"/>
                          <a:pt x="17" y="0"/>
                          <a:pt x="17" y="0"/>
                        </a:cubicBezTo>
                        <a:cubicBezTo>
                          <a:pt x="17" y="2"/>
                          <a:pt x="17" y="4"/>
                          <a:pt x="16" y="6"/>
                        </a:cubicBezTo>
                        <a:cubicBezTo>
                          <a:pt x="15" y="7"/>
                          <a:pt x="13" y="9"/>
                          <a:pt x="12" y="10"/>
                        </a:cubicBezTo>
                        <a:cubicBezTo>
                          <a:pt x="10" y="11"/>
                          <a:pt x="8" y="11"/>
                          <a:pt x="6" y="12"/>
                        </a:cubicBezTo>
                        <a:cubicBezTo>
                          <a:pt x="4" y="12"/>
                          <a:pt x="2" y="12"/>
                          <a:pt x="0" y="12"/>
                        </a:cubicBezTo>
                        <a:cubicBezTo>
                          <a:pt x="0" y="24"/>
                          <a:pt x="0" y="24"/>
                          <a:pt x="0" y="24"/>
                        </a:cubicBezTo>
                        <a:cubicBezTo>
                          <a:pt x="14" y="24"/>
                          <a:pt x="14" y="24"/>
                          <a:pt x="14" y="24"/>
                        </a:cubicBezTo>
                        <a:cubicBezTo>
                          <a:pt x="14" y="58"/>
                          <a:pt x="14" y="58"/>
                          <a:pt x="14" y="58"/>
                        </a:cubicBezTo>
                        <a:lnTo>
                          <a:pt x="31" y="5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89" name="Freeform 13">
                    <a:extLst>
                      <a:ext uri="{FF2B5EF4-FFF2-40B4-BE49-F238E27FC236}">
                        <a16:creationId xmlns:a16="http://schemas.microsoft.com/office/drawing/2014/main" id="{BC2F92B0-E0A3-41D7-891C-1E6F073869CE}"/>
                      </a:ext>
                    </a:extLst>
                  </p:cNvPr>
                  <p:cNvSpPr>
                    <a:spLocks/>
                  </p:cNvSpPr>
                  <p:nvPr/>
                </p:nvSpPr>
                <p:spPr bwMode="auto">
                  <a:xfrm>
                    <a:off x="4256088" y="738188"/>
                    <a:ext cx="158750" cy="158750"/>
                  </a:xfrm>
                  <a:custGeom>
                    <a:avLst/>
                    <a:gdLst>
                      <a:gd name="T0" fmla="*/ 67 w 100"/>
                      <a:gd name="T1" fmla="*/ 100 h 100"/>
                      <a:gd name="T2" fmla="*/ 67 w 100"/>
                      <a:gd name="T3" fmla="*/ 64 h 100"/>
                      <a:gd name="T4" fmla="*/ 100 w 100"/>
                      <a:gd name="T5" fmla="*/ 64 h 100"/>
                      <a:gd name="T6" fmla="*/ 100 w 100"/>
                      <a:gd name="T7" fmla="*/ 33 h 100"/>
                      <a:gd name="T8" fmla="*/ 67 w 100"/>
                      <a:gd name="T9" fmla="*/ 33 h 100"/>
                      <a:gd name="T10" fmla="*/ 67 w 100"/>
                      <a:gd name="T11" fmla="*/ 0 h 100"/>
                      <a:gd name="T12" fmla="*/ 36 w 100"/>
                      <a:gd name="T13" fmla="*/ 0 h 100"/>
                      <a:gd name="T14" fmla="*/ 36 w 100"/>
                      <a:gd name="T15" fmla="*/ 33 h 100"/>
                      <a:gd name="T16" fmla="*/ 0 w 100"/>
                      <a:gd name="T17" fmla="*/ 33 h 100"/>
                      <a:gd name="T18" fmla="*/ 0 w 100"/>
                      <a:gd name="T19" fmla="*/ 64 h 100"/>
                      <a:gd name="T20" fmla="*/ 36 w 100"/>
                      <a:gd name="T21" fmla="*/ 64 h 100"/>
                      <a:gd name="T22" fmla="*/ 36 w 100"/>
                      <a:gd name="T23" fmla="*/ 100 h 100"/>
                      <a:gd name="T24" fmla="*/ 67 w 100"/>
                      <a:gd name="T2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67" y="100"/>
                        </a:moveTo>
                        <a:lnTo>
                          <a:pt x="67" y="64"/>
                        </a:lnTo>
                        <a:lnTo>
                          <a:pt x="100" y="64"/>
                        </a:lnTo>
                        <a:lnTo>
                          <a:pt x="100" y="33"/>
                        </a:lnTo>
                        <a:lnTo>
                          <a:pt x="67" y="33"/>
                        </a:lnTo>
                        <a:lnTo>
                          <a:pt x="67" y="0"/>
                        </a:lnTo>
                        <a:lnTo>
                          <a:pt x="36" y="0"/>
                        </a:lnTo>
                        <a:lnTo>
                          <a:pt x="36" y="33"/>
                        </a:lnTo>
                        <a:lnTo>
                          <a:pt x="0" y="33"/>
                        </a:lnTo>
                        <a:lnTo>
                          <a:pt x="0" y="64"/>
                        </a:lnTo>
                        <a:lnTo>
                          <a:pt x="36" y="64"/>
                        </a:lnTo>
                        <a:lnTo>
                          <a:pt x="36" y="100"/>
                        </a:lnTo>
                        <a:lnTo>
                          <a:pt x="67" y="10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92" name="Freeform 14">
                    <a:extLst>
                      <a:ext uri="{FF2B5EF4-FFF2-40B4-BE49-F238E27FC236}">
                        <a16:creationId xmlns:a16="http://schemas.microsoft.com/office/drawing/2014/main" id="{B49FFA54-F8BB-4F6B-86CA-46EA40B1217B}"/>
                      </a:ext>
                    </a:extLst>
                  </p:cNvPr>
                  <p:cNvSpPr>
                    <a:spLocks/>
                  </p:cNvSpPr>
                  <p:nvPr/>
                </p:nvSpPr>
                <p:spPr bwMode="auto">
                  <a:xfrm>
                    <a:off x="4467225" y="677863"/>
                    <a:ext cx="115887" cy="219075"/>
                  </a:xfrm>
                  <a:custGeom>
                    <a:avLst/>
                    <a:gdLst>
                      <a:gd name="T0" fmla="*/ 31 w 31"/>
                      <a:gd name="T1" fmla="*/ 58 h 58"/>
                      <a:gd name="T2" fmla="*/ 31 w 31"/>
                      <a:gd name="T3" fmla="*/ 0 h 58"/>
                      <a:gd name="T4" fmla="*/ 17 w 31"/>
                      <a:gd name="T5" fmla="*/ 0 h 58"/>
                      <a:gd name="T6" fmla="*/ 16 w 31"/>
                      <a:gd name="T7" fmla="*/ 6 h 58"/>
                      <a:gd name="T8" fmla="*/ 12 w 31"/>
                      <a:gd name="T9" fmla="*/ 10 h 58"/>
                      <a:gd name="T10" fmla="*/ 6 w 31"/>
                      <a:gd name="T11" fmla="*/ 12 h 58"/>
                      <a:gd name="T12" fmla="*/ 0 w 31"/>
                      <a:gd name="T13" fmla="*/ 12 h 58"/>
                      <a:gd name="T14" fmla="*/ 0 w 31"/>
                      <a:gd name="T15" fmla="*/ 24 h 58"/>
                      <a:gd name="T16" fmla="*/ 14 w 31"/>
                      <a:gd name="T17" fmla="*/ 24 h 58"/>
                      <a:gd name="T18" fmla="*/ 14 w 31"/>
                      <a:gd name="T19" fmla="*/ 58 h 58"/>
                      <a:gd name="T20" fmla="*/ 31 w 31"/>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58">
                        <a:moveTo>
                          <a:pt x="31" y="58"/>
                        </a:moveTo>
                        <a:cubicBezTo>
                          <a:pt x="31" y="0"/>
                          <a:pt x="31" y="0"/>
                          <a:pt x="31" y="0"/>
                        </a:cubicBezTo>
                        <a:cubicBezTo>
                          <a:pt x="17" y="0"/>
                          <a:pt x="17" y="0"/>
                          <a:pt x="17" y="0"/>
                        </a:cubicBezTo>
                        <a:cubicBezTo>
                          <a:pt x="17" y="2"/>
                          <a:pt x="17" y="4"/>
                          <a:pt x="16" y="6"/>
                        </a:cubicBezTo>
                        <a:cubicBezTo>
                          <a:pt x="15" y="7"/>
                          <a:pt x="13" y="9"/>
                          <a:pt x="12" y="10"/>
                        </a:cubicBezTo>
                        <a:cubicBezTo>
                          <a:pt x="10" y="11"/>
                          <a:pt x="8" y="11"/>
                          <a:pt x="6" y="12"/>
                        </a:cubicBezTo>
                        <a:cubicBezTo>
                          <a:pt x="4" y="12"/>
                          <a:pt x="2" y="12"/>
                          <a:pt x="0" y="12"/>
                        </a:cubicBezTo>
                        <a:cubicBezTo>
                          <a:pt x="0" y="24"/>
                          <a:pt x="0" y="24"/>
                          <a:pt x="0" y="24"/>
                        </a:cubicBezTo>
                        <a:cubicBezTo>
                          <a:pt x="14" y="24"/>
                          <a:pt x="14" y="24"/>
                          <a:pt x="14" y="24"/>
                        </a:cubicBezTo>
                        <a:cubicBezTo>
                          <a:pt x="14" y="58"/>
                          <a:pt x="14" y="58"/>
                          <a:pt x="14" y="58"/>
                        </a:cubicBezTo>
                        <a:lnTo>
                          <a:pt x="31" y="5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93" name="Rectangle 15">
                    <a:extLst>
                      <a:ext uri="{FF2B5EF4-FFF2-40B4-BE49-F238E27FC236}">
                        <a16:creationId xmlns:a16="http://schemas.microsoft.com/office/drawing/2014/main" id="{832B31D4-F54B-4C87-B2C7-BCEB786FEACD}"/>
                      </a:ext>
                    </a:extLst>
                  </p:cNvPr>
                  <p:cNvSpPr>
                    <a:spLocks noChangeArrowheads="1"/>
                  </p:cNvSpPr>
                  <p:nvPr/>
                </p:nvSpPr>
                <p:spPr bwMode="auto">
                  <a:xfrm>
                    <a:off x="4654550" y="754063"/>
                    <a:ext cx="157162" cy="47625"/>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94" name="Rectangle 16">
                    <a:extLst>
                      <a:ext uri="{FF2B5EF4-FFF2-40B4-BE49-F238E27FC236}">
                        <a16:creationId xmlns:a16="http://schemas.microsoft.com/office/drawing/2014/main" id="{54D3EAD2-13B3-4D75-AE78-185427656F31}"/>
                      </a:ext>
                    </a:extLst>
                  </p:cNvPr>
                  <p:cNvSpPr>
                    <a:spLocks noChangeArrowheads="1"/>
                  </p:cNvSpPr>
                  <p:nvPr/>
                </p:nvSpPr>
                <p:spPr bwMode="auto">
                  <a:xfrm>
                    <a:off x="4654550" y="828675"/>
                    <a:ext cx="157162" cy="49213"/>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grpSp>
            <p:nvGrpSpPr>
              <p:cNvPr id="15" name="组合 14">
                <a:extLst>
                  <a:ext uri="{FF2B5EF4-FFF2-40B4-BE49-F238E27FC236}">
                    <a16:creationId xmlns:a16="http://schemas.microsoft.com/office/drawing/2014/main" id="{E0729E42-08F6-4E12-B302-74E98FD0D50D}"/>
                  </a:ext>
                </a:extLst>
              </p:cNvPr>
              <p:cNvGrpSpPr/>
              <p:nvPr/>
            </p:nvGrpSpPr>
            <p:grpSpPr>
              <a:xfrm>
                <a:off x="6860212" y="1508247"/>
                <a:ext cx="1186919" cy="727265"/>
                <a:chOff x="6860212" y="1508247"/>
                <a:chExt cx="1186919" cy="727265"/>
              </a:xfrm>
            </p:grpSpPr>
            <p:sp>
              <p:nvSpPr>
                <p:cNvPr id="153" name="矩形 152">
                  <a:extLst>
                    <a:ext uri="{FF2B5EF4-FFF2-40B4-BE49-F238E27FC236}">
                      <a16:creationId xmlns:a16="http://schemas.microsoft.com/office/drawing/2014/main" id="{4840611C-D82B-478B-AEEE-8809F73238A6}"/>
                    </a:ext>
                  </a:extLst>
                </p:cNvPr>
                <p:cNvSpPr/>
                <p:nvPr/>
              </p:nvSpPr>
              <p:spPr>
                <a:xfrm>
                  <a:off x="6860212" y="1508247"/>
                  <a:ext cx="1186919" cy="727265"/>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司机手势</a:t>
                  </a:r>
                </a:p>
              </p:txBody>
            </p:sp>
            <p:grpSp>
              <p:nvGrpSpPr>
                <p:cNvPr id="6" name="组合 5">
                  <a:extLst>
                    <a:ext uri="{FF2B5EF4-FFF2-40B4-BE49-F238E27FC236}">
                      <a16:creationId xmlns:a16="http://schemas.microsoft.com/office/drawing/2014/main" id="{CC0B5496-9244-42EA-A266-A62E9623AAD8}"/>
                    </a:ext>
                  </a:extLst>
                </p:cNvPr>
                <p:cNvGrpSpPr>
                  <a:grpSpLocks noChangeAspect="1"/>
                </p:cNvGrpSpPr>
                <p:nvPr/>
              </p:nvGrpSpPr>
              <p:grpSpPr>
                <a:xfrm>
                  <a:off x="7298900" y="1542906"/>
                  <a:ext cx="242270" cy="411353"/>
                  <a:chOff x="3581023" y="1140392"/>
                  <a:chExt cx="629582" cy="1251659"/>
                </a:xfrm>
              </p:grpSpPr>
              <p:sp>
                <p:nvSpPr>
                  <p:cNvPr id="228" name="Freeform 30">
                    <a:extLst>
                      <a:ext uri="{FF2B5EF4-FFF2-40B4-BE49-F238E27FC236}">
                        <a16:creationId xmlns:a16="http://schemas.microsoft.com/office/drawing/2014/main" id="{01456342-704D-41EE-AF50-539F979C958F}"/>
                      </a:ext>
                    </a:extLst>
                  </p:cNvPr>
                  <p:cNvSpPr>
                    <a:spLocks noEditPoints="1"/>
                  </p:cNvSpPr>
                  <p:nvPr/>
                </p:nvSpPr>
                <p:spPr bwMode="auto">
                  <a:xfrm>
                    <a:off x="3581023" y="1187884"/>
                    <a:ext cx="629582" cy="1204167"/>
                  </a:xfrm>
                  <a:custGeom>
                    <a:avLst/>
                    <a:gdLst>
                      <a:gd name="T0" fmla="*/ 360 w 556"/>
                      <a:gd name="T1" fmla="*/ 432 h 1080"/>
                      <a:gd name="T2" fmla="*/ 319 w 556"/>
                      <a:gd name="T3" fmla="*/ 207 h 1080"/>
                      <a:gd name="T4" fmla="*/ 251 w 556"/>
                      <a:gd name="T5" fmla="*/ 430 h 1080"/>
                      <a:gd name="T6" fmla="*/ 302 w 556"/>
                      <a:gd name="T7" fmla="*/ 510 h 1080"/>
                      <a:gd name="T8" fmla="*/ 360 w 556"/>
                      <a:gd name="T9" fmla="*/ 432 h 1080"/>
                      <a:gd name="T10" fmla="*/ 83 w 556"/>
                      <a:gd name="T11" fmla="*/ 263 h 1080"/>
                      <a:gd name="T12" fmla="*/ 26 w 556"/>
                      <a:gd name="T13" fmla="*/ 216 h 1080"/>
                      <a:gd name="T14" fmla="*/ 0 w 556"/>
                      <a:gd name="T15" fmla="*/ 12 h 1080"/>
                      <a:gd name="T16" fmla="*/ 61 w 556"/>
                      <a:gd name="T17" fmla="*/ 0 h 1080"/>
                      <a:gd name="T18" fmla="*/ 89 w 556"/>
                      <a:gd name="T19" fmla="*/ 195 h 1080"/>
                      <a:gd name="T20" fmla="*/ 299 w 556"/>
                      <a:gd name="T21" fmla="*/ 195 h 1080"/>
                      <a:gd name="T22" fmla="*/ 505 w 556"/>
                      <a:gd name="T23" fmla="*/ 263 h 1080"/>
                      <a:gd name="T24" fmla="*/ 556 w 556"/>
                      <a:gd name="T25" fmla="*/ 477 h 1080"/>
                      <a:gd name="T26" fmla="*/ 556 w 556"/>
                      <a:gd name="T27" fmla="*/ 669 h 1080"/>
                      <a:gd name="T28" fmla="*/ 497 w 556"/>
                      <a:gd name="T29" fmla="*/ 669 h 1080"/>
                      <a:gd name="T30" fmla="*/ 497 w 556"/>
                      <a:gd name="T31" fmla="*/ 489 h 1080"/>
                      <a:gd name="T32" fmla="*/ 450 w 556"/>
                      <a:gd name="T33" fmla="*/ 335 h 1080"/>
                      <a:gd name="T34" fmla="*/ 434 w 556"/>
                      <a:gd name="T35" fmla="*/ 375 h 1080"/>
                      <a:gd name="T36" fmla="*/ 412 w 556"/>
                      <a:gd name="T37" fmla="*/ 669 h 1080"/>
                      <a:gd name="T38" fmla="*/ 412 w 556"/>
                      <a:gd name="T39" fmla="*/ 1080 h 1080"/>
                      <a:gd name="T40" fmla="*/ 350 w 556"/>
                      <a:gd name="T41" fmla="*/ 1080 h 1080"/>
                      <a:gd name="T42" fmla="*/ 332 w 556"/>
                      <a:gd name="T43" fmla="*/ 585 h 1080"/>
                      <a:gd name="T44" fmla="*/ 299 w 556"/>
                      <a:gd name="T45" fmla="*/ 585 h 1080"/>
                      <a:gd name="T46" fmla="*/ 267 w 556"/>
                      <a:gd name="T47" fmla="*/ 730 h 1080"/>
                      <a:gd name="T48" fmla="*/ 242 w 556"/>
                      <a:gd name="T49" fmla="*/ 1080 h 1080"/>
                      <a:gd name="T50" fmla="*/ 185 w 556"/>
                      <a:gd name="T51" fmla="*/ 1080 h 1080"/>
                      <a:gd name="T52" fmla="*/ 185 w 556"/>
                      <a:gd name="T53" fmla="*/ 632 h 1080"/>
                      <a:gd name="T54" fmla="*/ 216 w 556"/>
                      <a:gd name="T55" fmla="*/ 263 h 1080"/>
                      <a:gd name="T56" fmla="*/ 83 w 556"/>
                      <a:gd name="T57" fmla="*/ 263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6" h="1080">
                        <a:moveTo>
                          <a:pt x="360" y="432"/>
                        </a:moveTo>
                        <a:cubicBezTo>
                          <a:pt x="319" y="207"/>
                          <a:pt x="319" y="207"/>
                          <a:pt x="319" y="207"/>
                        </a:cubicBezTo>
                        <a:cubicBezTo>
                          <a:pt x="251" y="430"/>
                          <a:pt x="251" y="430"/>
                          <a:pt x="251" y="430"/>
                        </a:cubicBezTo>
                        <a:cubicBezTo>
                          <a:pt x="302" y="510"/>
                          <a:pt x="302" y="510"/>
                          <a:pt x="302" y="510"/>
                        </a:cubicBezTo>
                        <a:lnTo>
                          <a:pt x="360" y="432"/>
                        </a:lnTo>
                        <a:close/>
                        <a:moveTo>
                          <a:pt x="83" y="263"/>
                        </a:moveTo>
                        <a:cubicBezTo>
                          <a:pt x="28" y="263"/>
                          <a:pt x="26" y="216"/>
                          <a:pt x="26" y="216"/>
                        </a:cubicBezTo>
                        <a:cubicBezTo>
                          <a:pt x="0" y="12"/>
                          <a:pt x="0" y="12"/>
                          <a:pt x="0" y="12"/>
                        </a:cubicBezTo>
                        <a:cubicBezTo>
                          <a:pt x="61" y="0"/>
                          <a:pt x="61" y="0"/>
                          <a:pt x="61" y="0"/>
                        </a:cubicBezTo>
                        <a:cubicBezTo>
                          <a:pt x="89" y="195"/>
                          <a:pt x="89" y="195"/>
                          <a:pt x="89" y="195"/>
                        </a:cubicBezTo>
                        <a:cubicBezTo>
                          <a:pt x="299" y="195"/>
                          <a:pt x="299" y="195"/>
                          <a:pt x="299" y="195"/>
                        </a:cubicBezTo>
                        <a:cubicBezTo>
                          <a:pt x="299" y="195"/>
                          <a:pt x="485" y="183"/>
                          <a:pt x="505" y="263"/>
                        </a:cubicBezTo>
                        <a:cubicBezTo>
                          <a:pt x="524" y="344"/>
                          <a:pt x="556" y="477"/>
                          <a:pt x="556" y="477"/>
                        </a:cubicBezTo>
                        <a:cubicBezTo>
                          <a:pt x="556" y="669"/>
                          <a:pt x="556" y="669"/>
                          <a:pt x="556" y="669"/>
                        </a:cubicBezTo>
                        <a:cubicBezTo>
                          <a:pt x="497" y="669"/>
                          <a:pt x="497" y="669"/>
                          <a:pt x="497" y="669"/>
                        </a:cubicBezTo>
                        <a:cubicBezTo>
                          <a:pt x="497" y="489"/>
                          <a:pt x="497" y="489"/>
                          <a:pt x="497" y="489"/>
                        </a:cubicBezTo>
                        <a:cubicBezTo>
                          <a:pt x="450" y="335"/>
                          <a:pt x="450" y="335"/>
                          <a:pt x="450" y="335"/>
                        </a:cubicBezTo>
                        <a:cubicBezTo>
                          <a:pt x="450" y="335"/>
                          <a:pt x="434" y="346"/>
                          <a:pt x="434" y="375"/>
                        </a:cubicBezTo>
                        <a:cubicBezTo>
                          <a:pt x="434" y="405"/>
                          <a:pt x="412" y="669"/>
                          <a:pt x="412" y="669"/>
                        </a:cubicBezTo>
                        <a:cubicBezTo>
                          <a:pt x="412" y="1080"/>
                          <a:pt x="412" y="1080"/>
                          <a:pt x="412" y="1080"/>
                        </a:cubicBezTo>
                        <a:cubicBezTo>
                          <a:pt x="350" y="1080"/>
                          <a:pt x="350" y="1080"/>
                          <a:pt x="350" y="1080"/>
                        </a:cubicBezTo>
                        <a:cubicBezTo>
                          <a:pt x="332" y="585"/>
                          <a:pt x="332" y="585"/>
                          <a:pt x="332" y="585"/>
                        </a:cubicBezTo>
                        <a:cubicBezTo>
                          <a:pt x="299" y="585"/>
                          <a:pt x="299" y="585"/>
                          <a:pt x="299" y="585"/>
                        </a:cubicBezTo>
                        <a:cubicBezTo>
                          <a:pt x="299" y="585"/>
                          <a:pt x="267" y="664"/>
                          <a:pt x="267" y="730"/>
                        </a:cubicBezTo>
                        <a:cubicBezTo>
                          <a:pt x="242" y="1080"/>
                          <a:pt x="242" y="1080"/>
                          <a:pt x="242" y="1080"/>
                        </a:cubicBezTo>
                        <a:cubicBezTo>
                          <a:pt x="185" y="1080"/>
                          <a:pt x="185" y="1080"/>
                          <a:pt x="185" y="1080"/>
                        </a:cubicBezTo>
                        <a:cubicBezTo>
                          <a:pt x="185" y="1080"/>
                          <a:pt x="185" y="830"/>
                          <a:pt x="185" y="632"/>
                        </a:cubicBezTo>
                        <a:cubicBezTo>
                          <a:pt x="185" y="434"/>
                          <a:pt x="216" y="263"/>
                          <a:pt x="216" y="263"/>
                        </a:cubicBezTo>
                        <a:cubicBezTo>
                          <a:pt x="216" y="263"/>
                          <a:pt x="138" y="263"/>
                          <a:pt x="83" y="2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30" name="Freeform 32">
                    <a:extLst>
                      <a:ext uri="{FF2B5EF4-FFF2-40B4-BE49-F238E27FC236}">
                        <a16:creationId xmlns:a16="http://schemas.microsoft.com/office/drawing/2014/main" id="{E00B8667-48A0-43A0-BA98-A2235944953D}"/>
                      </a:ext>
                    </a:extLst>
                  </p:cNvPr>
                  <p:cNvSpPr>
                    <a:spLocks/>
                  </p:cNvSpPr>
                  <p:nvPr/>
                </p:nvSpPr>
                <p:spPr bwMode="auto">
                  <a:xfrm>
                    <a:off x="3865032" y="1418539"/>
                    <a:ext cx="123947" cy="338185"/>
                  </a:xfrm>
                  <a:custGeom>
                    <a:avLst/>
                    <a:gdLst>
                      <a:gd name="T0" fmla="*/ 151 w 151"/>
                      <a:gd name="T1" fmla="*/ 306 h 412"/>
                      <a:gd name="T2" fmla="*/ 71 w 151"/>
                      <a:gd name="T3" fmla="*/ 412 h 412"/>
                      <a:gd name="T4" fmla="*/ 0 w 151"/>
                      <a:gd name="T5" fmla="*/ 303 h 412"/>
                      <a:gd name="T6" fmla="*/ 94 w 151"/>
                      <a:gd name="T7" fmla="*/ 0 h 412"/>
                      <a:gd name="T8" fmla="*/ 151 w 151"/>
                      <a:gd name="T9" fmla="*/ 306 h 412"/>
                    </a:gdLst>
                    <a:ahLst/>
                    <a:cxnLst>
                      <a:cxn ang="0">
                        <a:pos x="T0" y="T1"/>
                      </a:cxn>
                      <a:cxn ang="0">
                        <a:pos x="T2" y="T3"/>
                      </a:cxn>
                      <a:cxn ang="0">
                        <a:pos x="T4" y="T5"/>
                      </a:cxn>
                      <a:cxn ang="0">
                        <a:pos x="T6" y="T7"/>
                      </a:cxn>
                      <a:cxn ang="0">
                        <a:pos x="T8" y="T9"/>
                      </a:cxn>
                    </a:cxnLst>
                    <a:rect l="0" t="0" r="r" b="b"/>
                    <a:pathLst>
                      <a:path w="151" h="412">
                        <a:moveTo>
                          <a:pt x="151" y="306"/>
                        </a:moveTo>
                        <a:lnTo>
                          <a:pt x="71" y="412"/>
                        </a:lnTo>
                        <a:lnTo>
                          <a:pt x="0" y="303"/>
                        </a:lnTo>
                        <a:lnTo>
                          <a:pt x="94" y="0"/>
                        </a:lnTo>
                        <a:lnTo>
                          <a:pt x="151" y="306"/>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34" name="Oval 74">
                    <a:extLst>
                      <a:ext uri="{FF2B5EF4-FFF2-40B4-BE49-F238E27FC236}">
                        <a16:creationId xmlns:a16="http://schemas.microsoft.com/office/drawing/2014/main" id="{3D394757-D3C4-4865-803E-45671A8E19A1}"/>
                      </a:ext>
                    </a:extLst>
                  </p:cNvPr>
                  <p:cNvSpPr>
                    <a:spLocks noChangeAspect="1" noChangeArrowheads="1"/>
                  </p:cNvSpPr>
                  <p:nvPr/>
                </p:nvSpPr>
                <p:spPr bwMode="auto">
                  <a:xfrm>
                    <a:off x="3830502" y="1140392"/>
                    <a:ext cx="251998" cy="25020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grpSp>
          </p:grpSp>
          <p:sp>
            <p:nvSpPr>
              <p:cNvPr id="18" name="文本框 17">
                <a:extLst>
                  <a:ext uri="{FF2B5EF4-FFF2-40B4-BE49-F238E27FC236}">
                    <a16:creationId xmlns:a16="http://schemas.microsoft.com/office/drawing/2014/main" id="{FFE9DCBB-377D-49BA-9507-57F726437DD4}"/>
                  </a:ext>
                </a:extLst>
              </p:cNvPr>
              <p:cNvSpPr txBox="1"/>
              <p:nvPr/>
            </p:nvSpPr>
            <p:spPr>
              <a:xfrm>
                <a:off x="4546855" y="1030519"/>
                <a:ext cx="800219" cy="338554"/>
              </a:xfrm>
              <a:prstGeom prst="rect">
                <a:avLst/>
              </a:prstGeom>
              <a:noFill/>
            </p:spPr>
            <p:txBody>
              <a:bodyPr wrap="none" rtlCol="0">
                <a:spAutoFit/>
              </a:bodyPr>
              <a:lstStyle/>
              <a:p>
                <a:r>
                  <a:rPr lang="zh-CN" altLang="en-US" sz="1600" dirty="0">
                    <a:solidFill>
                      <a:schemeClr val="bg1">
                        <a:lumMod val="50000"/>
                      </a:schemeClr>
                    </a:solidFill>
                    <a:cs typeface="+mn-ea"/>
                    <a:sym typeface="+mn-lt"/>
                  </a:rPr>
                  <a:t>司机室</a:t>
                </a:r>
              </a:p>
            </p:txBody>
          </p:sp>
          <p:grpSp>
            <p:nvGrpSpPr>
              <p:cNvPr id="23" name="组合 22">
                <a:extLst>
                  <a:ext uri="{FF2B5EF4-FFF2-40B4-BE49-F238E27FC236}">
                    <a16:creationId xmlns:a16="http://schemas.microsoft.com/office/drawing/2014/main" id="{6F0FF225-B391-42E6-BF68-EFD8D5BD1BDA}"/>
                  </a:ext>
                </a:extLst>
              </p:cNvPr>
              <p:cNvGrpSpPr/>
              <p:nvPr/>
            </p:nvGrpSpPr>
            <p:grpSpPr>
              <a:xfrm>
                <a:off x="4309891" y="2753128"/>
                <a:ext cx="1179415" cy="727265"/>
                <a:chOff x="4309891" y="2753128"/>
                <a:chExt cx="1179415" cy="727265"/>
              </a:xfrm>
            </p:grpSpPr>
            <p:sp>
              <p:nvSpPr>
                <p:cNvPr id="206" name="矩形 205">
                  <a:extLst>
                    <a:ext uri="{FF2B5EF4-FFF2-40B4-BE49-F238E27FC236}">
                      <a16:creationId xmlns:a16="http://schemas.microsoft.com/office/drawing/2014/main" id="{422D2F77-6148-4D96-91B8-0F51BCECCC13}"/>
                    </a:ext>
                  </a:extLst>
                </p:cNvPr>
                <p:cNvSpPr/>
                <p:nvPr/>
              </p:nvSpPr>
              <p:spPr>
                <a:xfrm>
                  <a:off x="4309891" y="2753128"/>
                  <a:ext cx="1179415" cy="72726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摄像头②</a:t>
                  </a:r>
                </a:p>
              </p:txBody>
            </p:sp>
            <p:sp>
              <p:nvSpPr>
                <p:cNvPr id="113" name="Freeform 12">
                  <a:extLst>
                    <a:ext uri="{FF2B5EF4-FFF2-40B4-BE49-F238E27FC236}">
                      <a16:creationId xmlns:a16="http://schemas.microsoft.com/office/drawing/2014/main" id="{7CB6BA9D-0BF1-4D02-B100-637EEDA30846}"/>
                    </a:ext>
                  </a:extLst>
                </p:cNvPr>
                <p:cNvSpPr>
                  <a:spLocks noEditPoints="1"/>
                </p:cNvSpPr>
                <p:nvPr/>
              </p:nvSpPr>
              <p:spPr bwMode="auto">
                <a:xfrm>
                  <a:off x="4688661" y="2837908"/>
                  <a:ext cx="432591" cy="346975"/>
                </a:xfrm>
                <a:custGeom>
                  <a:avLst/>
                  <a:gdLst>
                    <a:gd name="T0" fmla="*/ 284 w 284"/>
                    <a:gd name="T1" fmla="*/ 228 h 228"/>
                    <a:gd name="T2" fmla="*/ 262 w 284"/>
                    <a:gd name="T3" fmla="*/ 228 h 228"/>
                    <a:gd name="T4" fmla="*/ 262 w 284"/>
                    <a:gd name="T5" fmla="*/ 188 h 228"/>
                    <a:gd name="T6" fmla="*/ 210 w 284"/>
                    <a:gd name="T7" fmla="*/ 188 h 228"/>
                    <a:gd name="T8" fmla="*/ 210 w 284"/>
                    <a:gd name="T9" fmla="*/ 158 h 228"/>
                    <a:gd name="T10" fmla="*/ 262 w 284"/>
                    <a:gd name="T11" fmla="*/ 158 h 228"/>
                    <a:gd name="T12" fmla="*/ 262 w 284"/>
                    <a:gd name="T13" fmla="*/ 120 h 228"/>
                    <a:gd name="T14" fmla="*/ 284 w 284"/>
                    <a:gd name="T15" fmla="*/ 120 h 228"/>
                    <a:gd name="T16" fmla="*/ 284 w 284"/>
                    <a:gd name="T17" fmla="*/ 228 h 228"/>
                    <a:gd name="T18" fmla="*/ 168 w 284"/>
                    <a:gd name="T19" fmla="*/ 158 h 228"/>
                    <a:gd name="T20" fmla="*/ 168 w 284"/>
                    <a:gd name="T21" fmla="*/ 188 h 228"/>
                    <a:gd name="T22" fmla="*/ 198 w 284"/>
                    <a:gd name="T23" fmla="*/ 188 h 228"/>
                    <a:gd name="T24" fmla="*/ 198 w 284"/>
                    <a:gd name="T25" fmla="*/ 158 h 228"/>
                    <a:gd name="T26" fmla="*/ 168 w 284"/>
                    <a:gd name="T27" fmla="*/ 158 h 228"/>
                    <a:gd name="T28" fmla="*/ 163 w 284"/>
                    <a:gd name="T29" fmla="*/ 6 h 228"/>
                    <a:gd name="T30" fmla="*/ 141 w 284"/>
                    <a:gd name="T31" fmla="*/ 6 h 228"/>
                    <a:gd name="T32" fmla="*/ 19 w 284"/>
                    <a:gd name="T33" fmla="*/ 129 h 228"/>
                    <a:gd name="T34" fmla="*/ 19 w 284"/>
                    <a:gd name="T35" fmla="*/ 151 h 228"/>
                    <a:gd name="T36" fmla="*/ 58 w 284"/>
                    <a:gd name="T37" fmla="*/ 190 h 228"/>
                    <a:gd name="T38" fmla="*/ 80 w 284"/>
                    <a:gd name="T39" fmla="*/ 190 h 228"/>
                    <a:gd name="T40" fmla="*/ 133 w 284"/>
                    <a:gd name="T41" fmla="*/ 137 h 228"/>
                    <a:gd name="T42" fmla="*/ 155 w 284"/>
                    <a:gd name="T43" fmla="*/ 160 h 228"/>
                    <a:gd name="T44" fmla="*/ 161 w 284"/>
                    <a:gd name="T45" fmla="*/ 151 h 228"/>
                    <a:gd name="T46" fmla="*/ 170 w 284"/>
                    <a:gd name="T47" fmla="*/ 145 h 228"/>
                    <a:gd name="T48" fmla="*/ 148 w 284"/>
                    <a:gd name="T49" fmla="*/ 123 h 228"/>
                    <a:gd name="T50" fmla="*/ 203 w 284"/>
                    <a:gd name="T51" fmla="*/ 68 h 228"/>
                    <a:gd name="T52" fmla="*/ 203 w 284"/>
                    <a:gd name="T53" fmla="*/ 46 h 228"/>
                    <a:gd name="T54" fmla="*/ 163 w 284"/>
                    <a:gd name="T55" fmla="*/ 6 h 228"/>
                    <a:gd name="T56" fmla="*/ 13 w 284"/>
                    <a:gd name="T57" fmla="*/ 159 h 228"/>
                    <a:gd name="T58" fmla="*/ 3 w 284"/>
                    <a:gd name="T59" fmla="*/ 170 h 228"/>
                    <a:gd name="T60" fmla="*/ 9 w 284"/>
                    <a:gd name="T61" fmla="*/ 176 h 228"/>
                    <a:gd name="T62" fmla="*/ 2 w 284"/>
                    <a:gd name="T63" fmla="*/ 183 h 228"/>
                    <a:gd name="T64" fmla="*/ 2 w 284"/>
                    <a:gd name="T65" fmla="*/ 189 h 228"/>
                    <a:gd name="T66" fmla="*/ 23 w 284"/>
                    <a:gd name="T67" fmla="*/ 210 h 228"/>
                    <a:gd name="T68" fmla="*/ 29 w 284"/>
                    <a:gd name="T69" fmla="*/ 210 h 228"/>
                    <a:gd name="T70" fmla="*/ 36 w 284"/>
                    <a:gd name="T71" fmla="*/ 203 h 228"/>
                    <a:gd name="T72" fmla="*/ 41 w 284"/>
                    <a:gd name="T73" fmla="*/ 208 h 228"/>
                    <a:gd name="T74" fmla="*/ 51 w 284"/>
                    <a:gd name="T75" fmla="*/ 198 h 228"/>
                    <a:gd name="T76" fmla="*/ 13 w 284"/>
                    <a:gd name="T77" fmla="*/ 15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28">
                      <a:moveTo>
                        <a:pt x="284" y="228"/>
                      </a:moveTo>
                      <a:cubicBezTo>
                        <a:pt x="262" y="228"/>
                        <a:pt x="262" y="228"/>
                        <a:pt x="262" y="228"/>
                      </a:cubicBezTo>
                      <a:cubicBezTo>
                        <a:pt x="262" y="188"/>
                        <a:pt x="262" y="188"/>
                        <a:pt x="262" y="188"/>
                      </a:cubicBezTo>
                      <a:cubicBezTo>
                        <a:pt x="210" y="188"/>
                        <a:pt x="210" y="188"/>
                        <a:pt x="210" y="188"/>
                      </a:cubicBezTo>
                      <a:cubicBezTo>
                        <a:pt x="215" y="179"/>
                        <a:pt x="215" y="168"/>
                        <a:pt x="210" y="158"/>
                      </a:cubicBezTo>
                      <a:cubicBezTo>
                        <a:pt x="262" y="158"/>
                        <a:pt x="262" y="158"/>
                        <a:pt x="262" y="158"/>
                      </a:cubicBezTo>
                      <a:cubicBezTo>
                        <a:pt x="262" y="120"/>
                        <a:pt x="262" y="120"/>
                        <a:pt x="262" y="120"/>
                      </a:cubicBezTo>
                      <a:cubicBezTo>
                        <a:pt x="284" y="120"/>
                        <a:pt x="284" y="120"/>
                        <a:pt x="284" y="120"/>
                      </a:cubicBezTo>
                      <a:lnTo>
                        <a:pt x="284" y="228"/>
                      </a:lnTo>
                      <a:close/>
                      <a:moveTo>
                        <a:pt x="168" y="158"/>
                      </a:moveTo>
                      <a:cubicBezTo>
                        <a:pt x="160" y="166"/>
                        <a:pt x="160" y="179"/>
                        <a:pt x="168" y="188"/>
                      </a:cubicBezTo>
                      <a:cubicBezTo>
                        <a:pt x="176" y="196"/>
                        <a:pt x="190" y="196"/>
                        <a:pt x="198" y="188"/>
                      </a:cubicBezTo>
                      <a:cubicBezTo>
                        <a:pt x="206" y="180"/>
                        <a:pt x="206" y="166"/>
                        <a:pt x="198" y="158"/>
                      </a:cubicBezTo>
                      <a:cubicBezTo>
                        <a:pt x="190" y="150"/>
                        <a:pt x="177" y="150"/>
                        <a:pt x="168" y="158"/>
                      </a:cubicBezTo>
                      <a:close/>
                      <a:moveTo>
                        <a:pt x="163" y="6"/>
                      </a:moveTo>
                      <a:cubicBezTo>
                        <a:pt x="157" y="0"/>
                        <a:pt x="148" y="0"/>
                        <a:pt x="141" y="6"/>
                      </a:cubicBezTo>
                      <a:cubicBezTo>
                        <a:pt x="19" y="129"/>
                        <a:pt x="19" y="129"/>
                        <a:pt x="19" y="129"/>
                      </a:cubicBezTo>
                      <a:cubicBezTo>
                        <a:pt x="13" y="135"/>
                        <a:pt x="13" y="144"/>
                        <a:pt x="19" y="151"/>
                      </a:cubicBezTo>
                      <a:cubicBezTo>
                        <a:pt x="58" y="190"/>
                        <a:pt x="58" y="190"/>
                        <a:pt x="58" y="190"/>
                      </a:cubicBezTo>
                      <a:cubicBezTo>
                        <a:pt x="64" y="196"/>
                        <a:pt x="74" y="196"/>
                        <a:pt x="80" y="190"/>
                      </a:cubicBezTo>
                      <a:cubicBezTo>
                        <a:pt x="133" y="137"/>
                        <a:pt x="133" y="137"/>
                        <a:pt x="133" y="137"/>
                      </a:cubicBezTo>
                      <a:cubicBezTo>
                        <a:pt x="155" y="160"/>
                        <a:pt x="155" y="160"/>
                        <a:pt x="155" y="160"/>
                      </a:cubicBezTo>
                      <a:cubicBezTo>
                        <a:pt x="157" y="157"/>
                        <a:pt x="159" y="154"/>
                        <a:pt x="161" y="151"/>
                      </a:cubicBezTo>
                      <a:cubicBezTo>
                        <a:pt x="164" y="148"/>
                        <a:pt x="167" y="146"/>
                        <a:pt x="170" y="145"/>
                      </a:cubicBezTo>
                      <a:cubicBezTo>
                        <a:pt x="148" y="123"/>
                        <a:pt x="148" y="123"/>
                        <a:pt x="148" y="123"/>
                      </a:cubicBezTo>
                      <a:cubicBezTo>
                        <a:pt x="203" y="68"/>
                        <a:pt x="203" y="68"/>
                        <a:pt x="203" y="68"/>
                      </a:cubicBezTo>
                      <a:cubicBezTo>
                        <a:pt x="209" y="61"/>
                        <a:pt x="209" y="52"/>
                        <a:pt x="203" y="46"/>
                      </a:cubicBezTo>
                      <a:lnTo>
                        <a:pt x="163" y="6"/>
                      </a:lnTo>
                      <a:close/>
                      <a:moveTo>
                        <a:pt x="13" y="159"/>
                      </a:moveTo>
                      <a:cubicBezTo>
                        <a:pt x="3" y="170"/>
                        <a:pt x="3" y="170"/>
                        <a:pt x="3" y="170"/>
                      </a:cubicBezTo>
                      <a:cubicBezTo>
                        <a:pt x="9" y="176"/>
                        <a:pt x="9" y="176"/>
                        <a:pt x="9" y="176"/>
                      </a:cubicBezTo>
                      <a:cubicBezTo>
                        <a:pt x="2" y="183"/>
                        <a:pt x="2" y="183"/>
                        <a:pt x="2" y="183"/>
                      </a:cubicBezTo>
                      <a:cubicBezTo>
                        <a:pt x="0" y="185"/>
                        <a:pt x="0" y="187"/>
                        <a:pt x="2" y="189"/>
                      </a:cubicBezTo>
                      <a:cubicBezTo>
                        <a:pt x="23" y="210"/>
                        <a:pt x="23" y="210"/>
                        <a:pt x="23" y="210"/>
                      </a:cubicBezTo>
                      <a:cubicBezTo>
                        <a:pt x="25" y="212"/>
                        <a:pt x="27" y="212"/>
                        <a:pt x="29" y="210"/>
                      </a:cubicBezTo>
                      <a:cubicBezTo>
                        <a:pt x="36" y="203"/>
                        <a:pt x="36" y="203"/>
                        <a:pt x="36" y="203"/>
                      </a:cubicBezTo>
                      <a:cubicBezTo>
                        <a:pt x="41" y="208"/>
                        <a:pt x="41" y="208"/>
                        <a:pt x="41" y="208"/>
                      </a:cubicBezTo>
                      <a:cubicBezTo>
                        <a:pt x="51" y="198"/>
                        <a:pt x="51" y="198"/>
                        <a:pt x="51" y="198"/>
                      </a:cubicBezTo>
                      <a:lnTo>
                        <a:pt x="13" y="15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4" name="组合 23">
                <a:extLst>
                  <a:ext uri="{FF2B5EF4-FFF2-40B4-BE49-F238E27FC236}">
                    <a16:creationId xmlns:a16="http://schemas.microsoft.com/office/drawing/2014/main" id="{65DF0704-3DBC-4727-A65A-D03D7BFDE9D5}"/>
                  </a:ext>
                </a:extLst>
              </p:cNvPr>
              <p:cNvGrpSpPr/>
              <p:nvPr/>
            </p:nvGrpSpPr>
            <p:grpSpPr>
              <a:xfrm>
                <a:off x="1752294" y="2753128"/>
                <a:ext cx="1179415" cy="727265"/>
                <a:chOff x="1752294" y="2753128"/>
                <a:chExt cx="1179415" cy="727265"/>
              </a:xfrm>
            </p:grpSpPr>
            <p:sp>
              <p:nvSpPr>
                <p:cNvPr id="2" name="矩形 1">
                  <a:extLst>
                    <a:ext uri="{FF2B5EF4-FFF2-40B4-BE49-F238E27FC236}">
                      <a16:creationId xmlns:a16="http://schemas.microsoft.com/office/drawing/2014/main" id="{4BD005A5-632D-4549-9F1C-F38DBECFF667}"/>
                    </a:ext>
                  </a:extLst>
                </p:cNvPr>
                <p:cNvSpPr/>
                <p:nvPr/>
              </p:nvSpPr>
              <p:spPr>
                <a:xfrm>
                  <a:off x="1752294" y="2753128"/>
                  <a:ext cx="1179415" cy="72726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摄像头①</a:t>
                  </a:r>
                </a:p>
              </p:txBody>
            </p:sp>
            <p:sp>
              <p:nvSpPr>
                <p:cNvPr id="114" name="Freeform 12">
                  <a:extLst>
                    <a:ext uri="{FF2B5EF4-FFF2-40B4-BE49-F238E27FC236}">
                      <a16:creationId xmlns:a16="http://schemas.microsoft.com/office/drawing/2014/main" id="{01219735-1552-49B9-8418-704E6DC95D3C}"/>
                    </a:ext>
                  </a:extLst>
                </p:cNvPr>
                <p:cNvSpPr>
                  <a:spLocks noEditPoints="1"/>
                </p:cNvSpPr>
                <p:nvPr/>
              </p:nvSpPr>
              <p:spPr bwMode="auto">
                <a:xfrm>
                  <a:off x="2125705" y="2810611"/>
                  <a:ext cx="432591" cy="346975"/>
                </a:xfrm>
                <a:custGeom>
                  <a:avLst/>
                  <a:gdLst>
                    <a:gd name="T0" fmla="*/ 284 w 284"/>
                    <a:gd name="T1" fmla="*/ 228 h 228"/>
                    <a:gd name="T2" fmla="*/ 262 w 284"/>
                    <a:gd name="T3" fmla="*/ 228 h 228"/>
                    <a:gd name="T4" fmla="*/ 262 w 284"/>
                    <a:gd name="T5" fmla="*/ 188 h 228"/>
                    <a:gd name="T6" fmla="*/ 210 w 284"/>
                    <a:gd name="T7" fmla="*/ 188 h 228"/>
                    <a:gd name="T8" fmla="*/ 210 w 284"/>
                    <a:gd name="T9" fmla="*/ 158 h 228"/>
                    <a:gd name="T10" fmla="*/ 262 w 284"/>
                    <a:gd name="T11" fmla="*/ 158 h 228"/>
                    <a:gd name="T12" fmla="*/ 262 w 284"/>
                    <a:gd name="T13" fmla="*/ 120 h 228"/>
                    <a:gd name="T14" fmla="*/ 284 w 284"/>
                    <a:gd name="T15" fmla="*/ 120 h 228"/>
                    <a:gd name="T16" fmla="*/ 284 w 284"/>
                    <a:gd name="T17" fmla="*/ 228 h 228"/>
                    <a:gd name="T18" fmla="*/ 168 w 284"/>
                    <a:gd name="T19" fmla="*/ 158 h 228"/>
                    <a:gd name="T20" fmla="*/ 168 w 284"/>
                    <a:gd name="T21" fmla="*/ 188 h 228"/>
                    <a:gd name="T22" fmla="*/ 198 w 284"/>
                    <a:gd name="T23" fmla="*/ 188 h 228"/>
                    <a:gd name="T24" fmla="*/ 198 w 284"/>
                    <a:gd name="T25" fmla="*/ 158 h 228"/>
                    <a:gd name="T26" fmla="*/ 168 w 284"/>
                    <a:gd name="T27" fmla="*/ 158 h 228"/>
                    <a:gd name="T28" fmla="*/ 163 w 284"/>
                    <a:gd name="T29" fmla="*/ 6 h 228"/>
                    <a:gd name="T30" fmla="*/ 141 w 284"/>
                    <a:gd name="T31" fmla="*/ 6 h 228"/>
                    <a:gd name="T32" fmla="*/ 19 w 284"/>
                    <a:gd name="T33" fmla="*/ 129 h 228"/>
                    <a:gd name="T34" fmla="*/ 19 w 284"/>
                    <a:gd name="T35" fmla="*/ 151 h 228"/>
                    <a:gd name="T36" fmla="*/ 58 w 284"/>
                    <a:gd name="T37" fmla="*/ 190 h 228"/>
                    <a:gd name="T38" fmla="*/ 80 w 284"/>
                    <a:gd name="T39" fmla="*/ 190 h 228"/>
                    <a:gd name="T40" fmla="*/ 133 w 284"/>
                    <a:gd name="T41" fmla="*/ 137 h 228"/>
                    <a:gd name="T42" fmla="*/ 155 w 284"/>
                    <a:gd name="T43" fmla="*/ 160 h 228"/>
                    <a:gd name="T44" fmla="*/ 161 w 284"/>
                    <a:gd name="T45" fmla="*/ 151 h 228"/>
                    <a:gd name="T46" fmla="*/ 170 w 284"/>
                    <a:gd name="T47" fmla="*/ 145 h 228"/>
                    <a:gd name="T48" fmla="*/ 148 w 284"/>
                    <a:gd name="T49" fmla="*/ 123 h 228"/>
                    <a:gd name="T50" fmla="*/ 203 w 284"/>
                    <a:gd name="T51" fmla="*/ 68 h 228"/>
                    <a:gd name="T52" fmla="*/ 203 w 284"/>
                    <a:gd name="T53" fmla="*/ 46 h 228"/>
                    <a:gd name="T54" fmla="*/ 163 w 284"/>
                    <a:gd name="T55" fmla="*/ 6 h 228"/>
                    <a:gd name="T56" fmla="*/ 13 w 284"/>
                    <a:gd name="T57" fmla="*/ 159 h 228"/>
                    <a:gd name="T58" fmla="*/ 3 w 284"/>
                    <a:gd name="T59" fmla="*/ 170 h 228"/>
                    <a:gd name="T60" fmla="*/ 9 w 284"/>
                    <a:gd name="T61" fmla="*/ 176 h 228"/>
                    <a:gd name="T62" fmla="*/ 2 w 284"/>
                    <a:gd name="T63" fmla="*/ 183 h 228"/>
                    <a:gd name="T64" fmla="*/ 2 w 284"/>
                    <a:gd name="T65" fmla="*/ 189 h 228"/>
                    <a:gd name="T66" fmla="*/ 23 w 284"/>
                    <a:gd name="T67" fmla="*/ 210 h 228"/>
                    <a:gd name="T68" fmla="*/ 29 w 284"/>
                    <a:gd name="T69" fmla="*/ 210 h 228"/>
                    <a:gd name="T70" fmla="*/ 36 w 284"/>
                    <a:gd name="T71" fmla="*/ 203 h 228"/>
                    <a:gd name="T72" fmla="*/ 41 w 284"/>
                    <a:gd name="T73" fmla="*/ 208 h 228"/>
                    <a:gd name="T74" fmla="*/ 51 w 284"/>
                    <a:gd name="T75" fmla="*/ 198 h 228"/>
                    <a:gd name="T76" fmla="*/ 13 w 284"/>
                    <a:gd name="T77" fmla="*/ 15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28">
                      <a:moveTo>
                        <a:pt x="284" y="228"/>
                      </a:moveTo>
                      <a:cubicBezTo>
                        <a:pt x="262" y="228"/>
                        <a:pt x="262" y="228"/>
                        <a:pt x="262" y="228"/>
                      </a:cubicBezTo>
                      <a:cubicBezTo>
                        <a:pt x="262" y="188"/>
                        <a:pt x="262" y="188"/>
                        <a:pt x="262" y="188"/>
                      </a:cubicBezTo>
                      <a:cubicBezTo>
                        <a:pt x="210" y="188"/>
                        <a:pt x="210" y="188"/>
                        <a:pt x="210" y="188"/>
                      </a:cubicBezTo>
                      <a:cubicBezTo>
                        <a:pt x="215" y="179"/>
                        <a:pt x="215" y="168"/>
                        <a:pt x="210" y="158"/>
                      </a:cubicBezTo>
                      <a:cubicBezTo>
                        <a:pt x="262" y="158"/>
                        <a:pt x="262" y="158"/>
                        <a:pt x="262" y="158"/>
                      </a:cubicBezTo>
                      <a:cubicBezTo>
                        <a:pt x="262" y="120"/>
                        <a:pt x="262" y="120"/>
                        <a:pt x="262" y="120"/>
                      </a:cubicBezTo>
                      <a:cubicBezTo>
                        <a:pt x="284" y="120"/>
                        <a:pt x="284" y="120"/>
                        <a:pt x="284" y="120"/>
                      </a:cubicBezTo>
                      <a:lnTo>
                        <a:pt x="284" y="228"/>
                      </a:lnTo>
                      <a:close/>
                      <a:moveTo>
                        <a:pt x="168" y="158"/>
                      </a:moveTo>
                      <a:cubicBezTo>
                        <a:pt x="160" y="166"/>
                        <a:pt x="160" y="179"/>
                        <a:pt x="168" y="188"/>
                      </a:cubicBezTo>
                      <a:cubicBezTo>
                        <a:pt x="176" y="196"/>
                        <a:pt x="190" y="196"/>
                        <a:pt x="198" y="188"/>
                      </a:cubicBezTo>
                      <a:cubicBezTo>
                        <a:pt x="206" y="180"/>
                        <a:pt x="206" y="166"/>
                        <a:pt x="198" y="158"/>
                      </a:cubicBezTo>
                      <a:cubicBezTo>
                        <a:pt x="190" y="150"/>
                        <a:pt x="177" y="150"/>
                        <a:pt x="168" y="158"/>
                      </a:cubicBezTo>
                      <a:close/>
                      <a:moveTo>
                        <a:pt x="163" y="6"/>
                      </a:moveTo>
                      <a:cubicBezTo>
                        <a:pt x="157" y="0"/>
                        <a:pt x="148" y="0"/>
                        <a:pt x="141" y="6"/>
                      </a:cubicBezTo>
                      <a:cubicBezTo>
                        <a:pt x="19" y="129"/>
                        <a:pt x="19" y="129"/>
                        <a:pt x="19" y="129"/>
                      </a:cubicBezTo>
                      <a:cubicBezTo>
                        <a:pt x="13" y="135"/>
                        <a:pt x="13" y="144"/>
                        <a:pt x="19" y="151"/>
                      </a:cubicBezTo>
                      <a:cubicBezTo>
                        <a:pt x="58" y="190"/>
                        <a:pt x="58" y="190"/>
                        <a:pt x="58" y="190"/>
                      </a:cubicBezTo>
                      <a:cubicBezTo>
                        <a:pt x="64" y="196"/>
                        <a:pt x="74" y="196"/>
                        <a:pt x="80" y="190"/>
                      </a:cubicBezTo>
                      <a:cubicBezTo>
                        <a:pt x="133" y="137"/>
                        <a:pt x="133" y="137"/>
                        <a:pt x="133" y="137"/>
                      </a:cubicBezTo>
                      <a:cubicBezTo>
                        <a:pt x="155" y="160"/>
                        <a:pt x="155" y="160"/>
                        <a:pt x="155" y="160"/>
                      </a:cubicBezTo>
                      <a:cubicBezTo>
                        <a:pt x="157" y="157"/>
                        <a:pt x="159" y="154"/>
                        <a:pt x="161" y="151"/>
                      </a:cubicBezTo>
                      <a:cubicBezTo>
                        <a:pt x="164" y="148"/>
                        <a:pt x="167" y="146"/>
                        <a:pt x="170" y="145"/>
                      </a:cubicBezTo>
                      <a:cubicBezTo>
                        <a:pt x="148" y="123"/>
                        <a:pt x="148" y="123"/>
                        <a:pt x="148" y="123"/>
                      </a:cubicBezTo>
                      <a:cubicBezTo>
                        <a:pt x="203" y="68"/>
                        <a:pt x="203" y="68"/>
                        <a:pt x="203" y="68"/>
                      </a:cubicBezTo>
                      <a:cubicBezTo>
                        <a:pt x="209" y="61"/>
                        <a:pt x="209" y="52"/>
                        <a:pt x="203" y="46"/>
                      </a:cubicBezTo>
                      <a:lnTo>
                        <a:pt x="163" y="6"/>
                      </a:lnTo>
                      <a:close/>
                      <a:moveTo>
                        <a:pt x="13" y="159"/>
                      </a:moveTo>
                      <a:cubicBezTo>
                        <a:pt x="3" y="170"/>
                        <a:pt x="3" y="170"/>
                        <a:pt x="3" y="170"/>
                      </a:cubicBezTo>
                      <a:cubicBezTo>
                        <a:pt x="9" y="176"/>
                        <a:pt x="9" y="176"/>
                        <a:pt x="9" y="176"/>
                      </a:cubicBezTo>
                      <a:cubicBezTo>
                        <a:pt x="2" y="183"/>
                        <a:pt x="2" y="183"/>
                        <a:pt x="2" y="183"/>
                      </a:cubicBezTo>
                      <a:cubicBezTo>
                        <a:pt x="0" y="185"/>
                        <a:pt x="0" y="187"/>
                        <a:pt x="2" y="189"/>
                      </a:cubicBezTo>
                      <a:cubicBezTo>
                        <a:pt x="23" y="210"/>
                        <a:pt x="23" y="210"/>
                        <a:pt x="23" y="210"/>
                      </a:cubicBezTo>
                      <a:cubicBezTo>
                        <a:pt x="25" y="212"/>
                        <a:pt x="27" y="212"/>
                        <a:pt x="29" y="210"/>
                      </a:cubicBezTo>
                      <a:cubicBezTo>
                        <a:pt x="36" y="203"/>
                        <a:pt x="36" y="203"/>
                        <a:pt x="36" y="203"/>
                      </a:cubicBezTo>
                      <a:cubicBezTo>
                        <a:pt x="41" y="208"/>
                        <a:pt x="41" y="208"/>
                        <a:pt x="41" y="208"/>
                      </a:cubicBezTo>
                      <a:cubicBezTo>
                        <a:pt x="51" y="198"/>
                        <a:pt x="51" y="198"/>
                        <a:pt x="51" y="198"/>
                      </a:cubicBezTo>
                      <a:lnTo>
                        <a:pt x="13" y="15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6" name="组合 15">
                <a:extLst>
                  <a:ext uri="{FF2B5EF4-FFF2-40B4-BE49-F238E27FC236}">
                    <a16:creationId xmlns:a16="http://schemas.microsoft.com/office/drawing/2014/main" id="{FBA50B0D-924F-47E8-AB9B-EA2F835C374C}"/>
                  </a:ext>
                </a:extLst>
              </p:cNvPr>
              <p:cNvGrpSpPr/>
              <p:nvPr/>
            </p:nvGrpSpPr>
            <p:grpSpPr>
              <a:xfrm>
                <a:off x="6867488" y="2753128"/>
                <a:ext cx="1179415" cy="727265"/>
                <a:chOff x="6867488" y="2753128"/>
                <a:chExt cx="1179415" cy="727265"/>
              </a:xfrm>
            </p:grpSpPr>
            <p:sp>
              <p:nvSpPr>
                <p:cNvPr id="209" name="矩形 208">
                  <a:extLst>
                    <a:ext uri="{FF2B5EF4-FFF2-40B4-BE49-F238E27FC236}">
                      <a16:creationId xmlns:a16="http://schemas.microsoft.com/office/drawing/2014/main" id="{C2DAACAB-7737-4644-9828-C6EAA6D508A1}"/>
                    </a:ext>
                  </a:extLst>
                </p:cNvPr>
                <p:cNvSpPr/>
                <p:nvPr/>
              </p:nvSpPr>
              <p:spPr>
                <a:xfrm>
                  <a:off x="6867488" y="2753128"/>
                  <a:ext cx="1179415" cy="72726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摄像头③</a:t>
                  </a:r>
                </a:p>
              </p:txBody>
            </p:sp>
            <p:sp>
              <p:nvSpPr>
                <p:cNvPr id="115" name="Freeform 12">
                  <a:extLst>
                    <a:ext uri="{FF2B5EF4-FFF2-40B4-BE49-F238E27FC236}">
                      <a16:creationId xmlns:a16="http://schemas.microsoft.com/office/drawing/2014/main" id="{EE903DD0-47E5-4529-9590-83B85E8180CB}"/>
                    </a:ext>
                  </a:extLst>
                </p:cNvPr>
                <p:cNvSpPr>
                  <a:spLocks noEditPoints="1"/>
                </p:cNvSpPr>
                <p:nvPr/>
              </p:nvSpPr>
              <p:spPr bwMode="auto">
                <a:xfrm>
                  <a:off x="7227092" y="2840902"/>
                  <a:ext cx="432591" cy="346975"/>
                </a:xfrm>
                <a:custGeom>
                  <a:avLst/>
                  <a:gdLst>
                    <a:gd name="T0" fmla="*/ 284 w 284"/>
                    <a:gd name="T1" fmla="*/ 228 h 228"/>
                    <a:gd name="T2" fmla="*/ 262 w 284"/>
                    <a:gd name="T3" fmla="*/ 228 h 228"/>
                    <a:gd name="T4" fmla="*/ 262 w 284"/>
                    <a:gd name="T5" fmla="*/ 188 h 228"/>
                    <a:gd name="T6" fmla="*/ 210 w 284"/>
                    <a:gd name="T7" fmla="*/ 188 h 228"/>
                    <a:gd name="T8" fmla="*/ 210 w 284"/>
                    <a:gd name="T9" fmla="*/ 158 h 228"/>
                    <a:gd name="T10" fmla="*/ 262 w 284"/>
                    <a:gd name="T11" fmla="*/ 158 h 228"/>
                    <a:gd name="T12" fmla="*/ 262 w 284"/>
                    <a:gd name="T13" fmla="*/ 120 h 228"/>
                    <a:gd name="T14" fmla="*/ 284 w 284"/>
                    <a:gd name="T15" fmla="*/ 120 h 228"/>
                    <a:gd name="T16" fmla="*/ 284 w 284"/>
                    <a:gd name="T17" fmla="*/ 228 h 228"/>
                    <a:gd name="T18" fmla="*/ 168 w 284"/>
                    <a:gd name="T19" fmla="*/ 158 h 228"/>
                    <a:gd name="T20" fmla="*/ 168 w 284"/>
                    <a:gd name="T21" fmla="*/ 188 h 228"/>
                    <a:gd name="T22" fmla="*/ 198 w 284"/>
                    <a:gd name="T23" fmla="*/ 188 h 228"/>
                    <a:gd name="T24" fmla="*/ 198 w 284"/>
                    <a:gd name="T25" fmla="*/ 158 h 228"/>
                    <a:gd name="T26" fmla="*/ 168 w 284"/>
                    <a:gd name="T27" fmla="*/ 158 h 228"/>
                    <a:gd name="T28" fmla="*/ 163 w 284"/>
                    <a:gd name="T29" fmla="*/ 6 h 228"/>
                    <a:gd name="T30" fmla="*/ 141 w 284"/>
                    <a:gd name="T31" fmla="*/ 6 h 228"/>
                    <a:gd name="T32" fmla="*/ 19 w 284"/>
                    <a:gd name="T33" fmla="*/ 129 h 228"/>
                    <a:gd name="T34" fmla="*/ 19 w 284"/>
                    <a:gd name="T35" fmla="*/ 151 h 228"/>
                    <a:gd name="T36" fmla="*/ 58 w 284"/>
                    <a:gd name="T37" fmla="*/ 190 h 228"/>
                    <a:gd name="T38" fmla="*/ 80 w 284"/>
                    <a:gd name="T39" fmla="*/ 190 h 228"/>
                    <a:gd name="T40" fmla="*/ 133 w 284"/>
                    <a:gd name="T41" fmla="*/ 137 h 228"/>
                    <a:gd name="T42" fmla="*/ 155 w 284"/>
                    <a:gd name="T43" fmla="*/ 160 h 228"/>
                    <a:gd name="T44" fmla="*/ 161 w 284"/>
                    <a:gd name="T45" fmla="*/ 151 h 228"/>
                    <a:gd name="T46" fmla="*/ 170 w 284"/>
                    <a:gd name="T47" fmla="*/ 145 h 228"/>
                    <a:gd name="T48" fmla="*/ 148 w 284"/>
                    <a:gd name="T49" fmla="*/ 123 h 228"/>
                    <a:gd name="T50" fmla="*/ 203 w 284"/>
                    <a:gd name="T51" fmla="*/ 68 h 228"/>
                    <a:gd name="T52" fmla="*/ 203 w 284"/>
                    <a:gd name="T53" fmla="*/ 46 h 228"/>
                    <a:gd name="T54" fmla="*/ 163 w 284"/>
                    <a:gd name="T55" fmla="*/ 6 h 228"/>
                    <a:gd name="T56" fmla="*/ 13 w 284"/>
                    <a:gd name="T57" fmla="*/ 159 h 228"/>
                    <a:gd name="T58" fmla="*/ 3 w 284"/>
                    <a:gd name="T59" fmla="*/ 170 h 228"/>
                    <a:gd name="T60" fmla="*/ 9 w 284"/>
                    <a:gd name="T61" fmla="*/ 176 h 228"/>
                    <a:gd name="T62" fmla="*/ 2 w 284"/>
                    <a:gd name="T63" fmla="*/ 183 h 228"/>
                    <a:gd name="T64" fmla="*/ 2 w 284"/>
                    <a:gd name="T65" fmla="*/ 189 h 228"/>
                    <a:gd name="T66" fmla="*/ 23 w 284"/>
                    <a:gd name="T67" fmla="*/ 210 h 228"/>
                    <a:gd name="T68" fmla="*/ 29 w 284"/>
                    <a:gd name="T69" fmla="*/ 210 h 228"/>
                    <a:gd name="T70" fmla="*/ 36 w 284"/>
                    <a:gd name="T71" fmla="*/ 203 h 228"/>
                    <a:gd name="T72" fmla="*/ 41 w 284"/>
                    <a:gd name="T73" fmla="*/ 208 h 228"/>
                    <a:gd name="T74" fmla="*/ 51 w 284"/>
                    <a:gd name="T75" fmla="*/ 198 h 228"/>
                    <a:gd name="T76" fmla="*/ 13 w 284"/>
                    <a:gd name="T77" fmla="*/ 15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28">
                      <a:moveTo>
                        <a:pt x="284" y="228"/>
                      </a:moveTo>
                      <a:cubicBezTo>
                        <a:pt x="262" y="228"/>
                        <a:pt x="262" y="228"/>
                        <a:pt x="262" y="228"/>
                      </a:cubicBezTo>
                      <a:cubicBezTo>
                        <a:pt x="262" y="188"/>
                        <a:pt x="262" y="188"/>
                        <a:pt x="262" y="188"/>
                      </a:cubicBezTo>
                      <a:cubicBezTo>
                        <a:pt x="210" y="188"/>
                        <a:pt x="210" y="188"/>
                        <a:pt x="210" y="188"/>
                      </a:cubicBezTo>
                      <a:cubicBezTo>
                        <a:pt x="215" y="179"/>
                        <a:pt x="215" y="168"/>
                        <a:pt x="210" y="158"/>
                      </a:cubicBezTo>
                      <a:cubicBezTo>
                        <a:pt x="262" y="158"/>
                        <a:pt x="262" y="158"/>
                        <a:pt x="262" y="158"/>
                      </a:cubicBezTo>
                      <a:cubicBezTo>
                        <a:pt x="262" y="120"/>
                        <a:pt x="262" y="120"/>
                        <a:pt x="262" y="120"/>
                      </a:cubicBezTo>
                      <a:cubicBezTo>
                        <a:pt x="284" y="120"/>
                        <a:pt x="284" y="120"/>
                        <a:pt x="284" y="120"/>
                      </a:cubicBezTo>
                      <a:lnTo>
                        <a:pt x="284" y="228"/>
                      </a:lnTo>
                      <a:close/>
                      <a:moveTo>
                        <a:pt x="168" y="158"/>
                      </a:moveTo>
                      <a:cubicBezTo>
                        <a:pt x="160" y="166"/>
                        <a:pt x="160" y="179"/>
                        <a:pt x="168" y="188"/>
                      </a:cubicBezTo>
                      <a:cubicBezTo>
                        <a:pt x="176" y="196"/>
                        <a:pt x="190" y="196"/>
                        <a:pt x="198" y="188"/>
                      </a:cubicBezTo>
                      <a:cubicBezTo>
                        <a:pt x="206" y="180"/>
                        <a:pt x="206" y="166"/>
                        <a:pt x="198" y="158"/>
                      </a:cubicBezTo>
                      <a:cubicBezTo>
                        <a:pt x="190" y="150"/>
                        <a:pt x="177" y="150"/>
                        <a:pt x="168" y="158"/>
                      </a:cubicBezTo>
                      <a:close/>
                      <a:moveTo>
                        <a:pt x="163" y="6"/>
                      </a:moveTo>
                      <a:cubicBezTo>
                        <a:pt x="157" y="0"/>
                        <a:pt x="148" y="0"/>
                        <a:pt x="141" y="6"/>
                      </a:cubicBezTo>
                      <a:cubicBezTo>
                        <a:pt x="19" y="129"/>
                        <a:pt x="19" y="129"/>
                        <a:pt x="19" y="129"/>
                      </a:cubicBezTo>
                      <a:cubicBezTo>
                        <a:pt x="13" y="135"/>
                        <a:pt x="13" y="144"/>
                        <a:pt x="19" y="151"/>
                      </a:cubicBezTo>
                      <a:cubicBezTo>
                        <a:pt x="58" y="190"/>
                        <a:pt x="58" y="190"/>
                        <a:pt x="58" y="190"/>
                      </a:cubicBezTo>
                      <a:cubicBezTo>
                        <a:pt x="64" y="196"/>
                        <a:pt x="74" y="196"/>
                        <a:pt x="80" y="190"/>
                      </a:cubicBezTo>
                      <a:cubicBezTo>
                        <a:pt x="133" y="137"/>
                        <a:pt x="133" y="137"/>
                        <a:pt x="133" y="137"/>
                      </a:cubicBezTo>
                      <a:cubicBezTo>
                        <a:pt x="155" y="160"/>
                        <a:pt x="155" y="160"/>
                        <a:pt x="155" y="160"/>
                      </a:cubicBezTo>
                      <a:cubicBezTo>
                        <a:pt x="157" y="157"/>
                        <a:pt x="159" y="154"/>
                        <a:pt x="161" y="151"/>
                      </a:cubicBezTo>
                      <a:cubicBezTo>
                        <a:pt x="164" y="148"/>
                        <a:pt x="167" y="146"/>
                        <a:pt x="170" y="145"/>
                      </a:cubicBezTo>
                      <a:cubicBezTo>
                        <a:pt x="148" y="123"/>
                        <a:pt x="148" y="123"/>
                        <a:pt x="148" y="123"/>
                      </a:cubicBezTo>
                      <a:cubicBezTo>
                        <a:pt x="203" y="68"/>
                        <a:pt x="203" y="68"/>
                        <a:pt x="203" y="68"/>
                      </a:cubicBezTo>
                      <a:cubicBezTo>
                        <a:pt x="209" y="61"/>
                        <a:pt x="209" y="52"/>
                        <a:pt x="203" y="46"/>
                      </a:cubicBezTo>
                      <a:lnTo>
                        <a:pt x="163" y="6"/>
                      </a:lnTo>
                      <a:close/>
                      <a:moveTo>
                        <a:pt x="13" y="159"/>
                      </a:moveTo>
                      <a:cubicBezTo>
                        <a:pt x="3" y="170"/>
                        <a:pt x="3" y="170"/>
                        <a:pt x="3" y="170"/>
                      </a:cubicBezTo>
                      <a:cubicBezTo>
                        <a:pt x="9" y="176"/>
                        <a:pt x="9" y="176"/>
                        <a:pt x="9" y="176"/>
                      </a:cubicBezTo>
                      <a:cubicBezTo>
                        <a:pt x="2" y="183"/>
                        <a:pt x="2" y="183"/>
                        <a:pt x="2" y="183"/>
                      </a:cubicBezTo>
                      <a:cubicBezTo>
                        <a:pt x="0" y="185"/>
                        <a:pt x="0" y="187"/>
                        <a:pt x="2" y="189"/>
                      </a:cubicBezTo>
                      <a:cubicBezTo>
                        <a:pt x="23" y="210"/>
                        <a:pt x="23" y="210"/>
                        <a:pt x="23" y="210"/>
                      </a:cubicBezTo>
                      <a:cubicBezTo>
                        <a:pt x="25" y="212"/>
                        <a:pt x="27" y="212"/>
                        <a:pt x="29" y="210"/>
                      </a:cubicBezTo>
                      <a:cubicBezTo>
                        <a:pt x="36" y="203"/>
                        <a:pt x="36" y="203"/>
                        <a:pt x="36" y="203"/>
                      </a:cubicBezTo>
                      <a:cubicBezTo>
                        <a:pt x="41" y="208"/>
                        <a:pt x="41" y="208"/>
                        <a:pt x="41" y="208"/>
                      </a:cubicBezTo>
                      <a:cubicBezTo>
                        <a:pt x="51" y="198"/>
                        <a:pt x="51" y="198"/>
                        <a:pt x="51" y="198"/>
                      </a:cubicBezTo>
                      <a:lnTo>
                        <a:pt x="13" y="15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26" name="组合 25">
              <a:extLst>
                <a:ext uri="{FF2B5EF4-FFF2-40B4-BE49-F238E27FC236}">
                  <a16:creationId xmlns:a16="http://schemas.microsoft.com/office/drawing/2014/main" id="{C235E956-88ED-4C48-8D52-012D9B9EE7A0}"/>
                </a:ext>
              </a:extLst>
            </p:cNvPr>
            <p:cNvGrpSpPr/>
            <p:nvPr/>
          </p:nvGrpSpPr>
          <p:grpSpPr>
            <a:xfrm>
              <a:off x="9013371" y="1004603"/>
              <a:ext cx="1944915" cy="2968236"/>
              <a:chOff x="9013371" y="1004603"/>
              <a:chExt cx="1944915" cy="2968236"/>
            </a:xfrm>
          </p:grpSpPr>
          <p:sp>
            <p:nvSpPr>
              <p:cNvPr id="8" name="矩形 7">
                <a:extLst>
                  <a:ext uri="{FF2B5EF4-FFF2-40B4-BE49-F238E27FC236}">
                    <a16:creationId xmlns:a16="http://schemas.microsoft.com/office/drawing/2014/main" id="{775E27CA-23C4-4231-B5F9-E21FE92A9D3B}"/>
                  </a:ext>
                </a:extLst>
              </p:cNvPr>
              <p:cNvSpPr/>
              <p:nvPr/>
            </p:nvSpPr>
            <p:spPr>
              <a:xfrm>
                <a:off x="9013371" y="1004603"/>
                <a:ext cx="1944915" cy="2968236"/>
              </a:xfrm>
              <a:prstGeom prst="rect">
                <a:avLst/>
              </a:prstGeom>
              <a:noFill/>
              <a:ln>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0" name="箭头: 下 189">
                <a:extLst>
                  <a:ext uri="{FF2B5EF4-FFF2-40B4-BE49-F238E27FC236}">
                    <a16:creationId xmlns:a16="http://schemas.microsoft.com/office/drawing/2014/main" id="{21D62184-B7BF-4FE7-AC33-0BE7A84806F1}"/>
                  </a:ext>
                </a:extLst>
              </p:cNvPr>
              <p:cNvSpPr/>
              <p:nvPr/>
            </p:nvSpPr>
            <p:spPr>
              <a:xfrm>
                <a:off x="9895992" y="2265443"/>
                <a:ext cx="237600" cy="461615"/>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grpSp>
            <p:nvGrpSpPr>
              <p:cNvPr id="14" name="组合 13">
                <a:extLst>
                  <a:ext uri="{FF2B5EF4-FFF2-40B4-BE49-F238E27FC236}">
                    <a16:creationId xmlns:a16="http://schemas.microsoft.com/office/drawing/2014/main" id="{6BB42F1F-B2B0-476C-8524-80008B71A049}"/>
                  </a:ext>
                </a:extLst>
              </p:cNvPr>
              <p:cNvGrpSpPr/>
              <p:nvPr/>
            </p:nvGrpSpPr>
            <p:grpSpPr>
              <a:xfrm>
                <a:off x="9414171" y="1508247"/>
                <a:ext cx="1186919" cy="727265"/>
                <a:chOff x="9414171" y="1508247"/>
                <a:chExt cx="1186919" cy="727265"/>
              </a:xfrm>
            </p:grpSpPr>
            <p:sp>
              <p:nvSpPr>
                <p:cNvPr id="216" name="矩形 215">
                  <a:extLst>
                    <a:ext uri="{FF2B5EF4-FFF2-40B4-BE49-F238E27FC236}">
                      <a16:creationId xmlns:a16="http://schemas.microsoft.com/office/drawing/2014/main" id="{F183B539-7ECB-42E4-B4D1-1F0422B7D450}"/>
                    </a:ext>
                  </a:extLst>
                </p:cNvPr>
                <p:cNvSpPr/>
                <p:nvPr/>
              </p:nvSpPr>
              <p:spPr>
                <a:xfrm>
                  <a:off x="9414171" y="1508247"/>
                  <a:ext cx="1186919" cy="727265"/>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站台司机手势</a:t>
                  </a:r>
                </a:p>
              </p:txBody>
            </p:sp>
            <p:grpSp>
              <p:nvGrpSpPr>
                <p:cNvPr id="10" name="组合 9">
                  <a:extLst>
                    <a:ext uri="{FF2B5EF4-FFF2-40B4-BE49-F238E27FC236}">
                      <a16:creationId xmlns:a16="http://schemas.microsoft.com/office/drawing/2014/main" id="{7436F5F6-CFF8-47F6-BAA7-D018568E9B62}"/>
                    </a:ext>
                  </a:extLst>
                </p:cNvPr>
                <p:cNvGrpSpPr/>
                <p:nvPr/>
              </p:nvGrpSpPr>
              <p:grpSpPr>
                <a:xfrm>
                  <a:off x="9757631" y="1549699"/>
                  <a:ext cx="438579" cy="411353"/>
                  <a:chOff x="9757631" y="1549699"/>
                  <a:chExt cx="438579" cy="411353"/>
                </a:xfrm>
              </p:grpSpPr>
              <p:sp>
                <p:nvSpPr>
                  <p:cNvPr id="225" name="Freeform 70">
                    <a:extLst>
                      <a:ext uri="{FF2B5EF4-FFF2-40B4-BE49-F238E27FC236}">
                        <a16:creationId xmlns:a16="http://schemas.microsoft.com/office/drawing/2014/main" id="{26FB51C0-F866-4162-A957-04D8281D1391}"/>
                      </a:ext>
                    </a:extLst>
                  </p:cNvPr>
                  <p:cNvSpPr>
                    <a:spLocks noEditPoints="1"/>
                  </p:cNvSpPr>
                  <p:nvPr/>
                </p:nvSpPr>
                <p:spPr bwMode="auto">
                  <a:xfrm>
                    <a:off x="9757631" y="1627655"/>
                    <a:ext cx="293842" cy="283760"/>
                  </a:xfrm>
                  <a:custGeom>
                    <a:avLst/>
                    <a:gdLst>
                      <a:gd name="T0" fmla="*/ 31 w 105"/>
                      <a:gd name="T1" fmla="*/ 60 h 61"/>
                      <a:gd name="T2" fmla="*/ 10 w 105"/>
                      <a:gd name="T3" fmla="*/ 61 h 61"/>
                      <a:gd name="T4" fmla="*/ 0 w 105"/>
                      <a:gd name="T5" fmla="*/ 59 h 61"/>
                      <a:gd name="T6" fmla="*/ 19 w 105"/>
                      <a:gd name="T7" fmla="*/ 49 h 61"/>
                      <a:gd name="T8" fmla="*/ 36 w 105"/>
                      <a:gd name="T9" fmla="*/ 51 h 61"/>
                      <a:gd name="T10" fmla="*/ 45 w 105"/>
                      <a:gd name="T11" fmla="*/ 49 h 61"/>
                      <a:gd name="T12" fmla="*/ 105 w 105"/>
                      <a:gd name="T13" fmla="*/ 50 h 61"/>
                      <a:gd name="T14" fmla="*/ 41 w 105"/>
                      <a:gd name="T15" fmla="*/ 61 h 61"/>
                      <a:gd name="T16" fmla="*/ 33 w 105"/>
                      <a:gd name="T17" fmla="*/ 57 h 61"/>
                      <a:gd name="T18" fmla="*/ 15 w 105"/>
                      <a:gd name="T19" fmla="*/ 54 h 61"/>
                      <a:gd name="T20" fmla="*/ 33 w 105"/>
                      <a:gd name="T21" fmla="*/ 57 h 61"/>
                      <a:gd name="T22" fmla="*/ 59 w 105"/>
                      <a:gd name="T23" fmla="*/ 9 h 61"/>
                      <a:gd name="T24" fmla="*/ 62 w 105"/>
                      <a:gd name="T25" fmla="*/ 46 h 61"/>
                      <a:gd name="T26" fmla="*/ 6 w 105"/>
                      <a:gd name="T27" fmla="*/ 46 h 61"/>
                      <a:gd name="T28" fmla="*/ 3 w 105"/>
                      <a:gd name="T29" fmla="*/ 43 h 61"/>
                      <a:gd name="T30" fmla="*/ 3 w 105"/>
                      <a:gd name="T31" fmla="*/ 9 h 61"/>
                      <a:gd name="T32" fmla="*/ 9 w 105"/>
                      <a:gd name="T33" fmla="*/ 1 h 61"/>
                      <a:gd name="T34" fmla="*/ 11 w 105"/>
                      <a:gd name="T35" fmla="*/ 0 h 61"/>
                      <a:gd name="T36" fmla="*/ 43 w 105"/>
                      <a:gd name="T37" fmla="*/ 0 h 61"/>
                      <a:gd name="T38" fmla="*/ 8 w 105"/>
                      <a:gd name="T39" fmla="*/ 35 h 61"/>
                      <a:gd name="T40" fmla="*/ 15 w 105"/>
                      <a:gd name="T41" fmla="*/ 35 h 61"/>
                      <a:gd name="T42" fmla="*/ 40 w 105"/>
                      <a:gd name="T43" fmla="*/ 31 h 61"/>
                      <a:gd name="T44" fmla="*/ 40 w 105"/>
                      <a:gd name="T45" fmla="*/ 38 h 61"/>
                      <a:gd name="T46" fmla="*/ 40 w 105"/>
                      <a:gd name="T47" fmla="*/ 31 h 61"/>
                      <a:gd name="T48" fmla="*/ 44 w 105"/>
                      <a:gd name="T49" fmla="*/ 26 h 61"/>
                      <a:gd name="T50" fmla="*/ 40 w 105"/>
                      <a:gd name="T51" fmla="*/ 6 h 61"/>
                      <a:gd name="T52" fmla="*/ 9 w 105"/>
                      <a:gd name="T53" fmla="*/ 11 h 61"/>
                      <a:gd name="T54" fmla="*/ 64 w 105"/>
                      <a:gd name="T55" fmla="*/ 12 h 61"/>
                      <a:gd name="T56" fmla="*/ 81 w 105"/>
                      <a:gd name="T57" fmla="*/ 46 h 61"/>
                      <a:gd name="T58" fmla="*/ 65 w 105"/>
                      <a:gd name="T59" fmla="*/ 14 h 61"/>
                      <a:gd name="T60" fmla="*/ 65 w 105"/>
                      <a:gd name="T61" fmla="*/ 13 h 61"/>
                      <a:gd name="T62" fmla="*/ 84 w 105"/>
                      <a:gd name="T63" fmla="*/ 23 h 61"/>
                      <a:gd name="T64" fmla="*/ 95 w 105"/>
                      <a:gd name="T65" fmla="*/ 46 h 61"/>
                      <a:gd name="T66" fmla="*/ 84 w 105"/>
                      <a:gd name="T67" fmla="*/ 23 h 61"/>
                      <a:gd name="T68" fmla="*/ 102 w 105"/>
                      <a:gd name="T69" fmla="*/ 33 h 61"/>
                      <a:gd name="T70" fmla="*/ 98 w 105"/>
                      <a:gd name="T7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61">
                        <a:moveTo>
                          <a:pt x="30" y="61"/>
                        </a:moveTo>
                        <a:cubicBezTo>
                          <a:pt x="31" y="60"/>
                          <a:pt x="31" y="60"/>
                          <a:pt x="31" y="60"/>
                        </a:cubicBezTo>
                        <a:cubicBezTo>
                          <a:pt x="11" y="60"/>
                          <a:pt x="11" y="60"/>
                          <a:pt x="11" y="60"/>
                        </a:cubicBezTo>
                        <a:cubicBezTo>
                          <a:pt x="10" y="61"/>
                          <a:pt x="10" y="61"/>
                          <a:pt x="10" y="61"/>
                        </a:cubicBezTo>
                        <a:cubicBezTo>
                          <a:pt x="0" y="61"/>
                          <a:pt x="0" y="61"/>
                          <a:pt x="0" y="61"/>
                        </a:cubicBezTo>
                        <a:cubicBezTo>
                          <a:pt x="0" y="59"/>
                          <a:pt x="0" y="59"/>
                          <a:pt x="0" y="59"/>
                        </a:cubicBezTo>
                        <a:cubicBezTo>
                          <a:pt x="11" y="49"/>
                          <a:pt x="11" y="49"/>
                          <a:pt x="11" y="49"/>
                        </a:cubicBezTo>
                        <a:cubicBezTo>
                          <a:pt x="19" y="49"/>
                          <a:pt x="19" y="49"/>
                          <a:pt x="19" y="49"/>
                        </a:cubicBezTo>
                        <a:cubicBezTo>
                          <a:pt x="17" y="51"/>
                          <a:pt x="17" y="51"/>
                          <a:pt x="17" y="51"/>
                        </a:cubicBezTo>
                        <a:cubicBezTo>
                          <a:pt x="36" y="51"/>
                          <a:pt x="36" y="51"/>
                          <a:pt x="36" y="51"/>
                        </a:cubicBezTo>
                        <a:cubicBezTo>
                          <a:pt x="37" y="49"/>
                          <a:pt x="37" y="49"/>
                          <a:pt x="37" y="49"/>
                        </a:cubicBezTo>
                        <a:cubicBezTo>
                          <a:pt x="45" y="49"/>
                          <a:pt x="45" y="49"/>
                          <a:pt x="45" y="49"/>
                        </a:cubicBezTo>
                        <a:cubicBezTo>
                          <a:pt x="105" y="49"/>
                          <a:pt x="105" y="49"/>
                          <a:pt x="105" y="49"/>
                        </a:cubicBezTo>
                        <a:cubicBezTo>
                          <a:pt x="105" y="50"/>
                          <a:pt x="105" y="50"/>
                          <a:pt x="105" y="50"/>
                        </a:cubicBezTo>
                        <a:cubicBezTo>
                          <a:pt x="43" y="53"/>
                          <a:pt x="43" y="53"/>
                          <a:pt x="43" y="53"/>
                        </a:cubicBezTo>
                        <a:cubicBezTo>
                          <a:pt x="41" y="61"/>
                          <a:pt x="41" y="61"/>
                          <a:pt x="41" y="61"/>
                        </a:cubicBezTo>
                        <a:cubicBezTo>
                          <a:pt x="30" y="61"/>
                          <a:pt x="30" y="61"/>
                          <a:pt x="30" y="61"/>
                        </a:cubicBezTo>
                        <a:close/>
                        <a:moveTo>
                          <a:pt x="33" y="57"/>
                        </a:moveTo>
                        <a:cubicBezTo>
                          <a:pt x="34" y="54"/>
                          <a:pt x="34" y="54"/>
                          <a:pt x="34" y="54"/>
                        </a:cubicBezTo>
                        <a:cubicBezTo>
                          <a:pt x="15" y="54"/>
                          <a:pt x="15" y="54"/>
                          <a:pt x="15" y="54"/>
                        </a:cubicBezTo>
                        <a:cubicBezTo>
                          <a:pt x="13" y="57"/>
                          <a:pt x="13" y="57"/>
                          <a:pt x="13" y="57"/>
                        </a:cubicBezTo>
                        <a:cubicBezTo>
                          <a:pt x="33" y="57"/>
                          <a:pt x="33" y="57"/>
                          <a:pt x="33" y="57"/>
                        </a:cubicBezTo>
                        <a:close/>
                        <a:moveTo>
                          <a:pt x="43" y="0"/>
                        </a:moveTo>
                        <a:cubicBezTo>
                          <a:pt x="59" y="9"/>
                          <a:pt x="59" y="9"/>
                          <a:pt x="59" y="9"/>
                        </a:cubicBezTo>
                        <a:cubicBezTo>
                          <a:pt x="62" y="14"/>
                          <a:pt x="62" y="14"/>
                          <a:pt x="62" y="14"/>
                        </a:cubicBezTo>
                        <a:cubicBezTo>
                          <a:pt x="62" y="46"/>
                          <a:pt x="62" y="46"/>
                          <a:pt x="62" y="46"/>
                        </a:cubicBezTo>
                        <a:cubicBezTo>
                          <a:pt x="49" y="46"/>
                          <a:pt x="49" y="46"/>
                          <a:pt x="49" y="46"/>
                        </a:cubicBezTo>
                        <a:cubicBezTo>
                          <a:pt x="41" y="46"/>
                          <a:pt x="12" y="46"/>
                          <a:pt x="6" y="46"/>
                        </a:cubicBezTo>
                        <a:cubicBezTo>
                          <a:pt x="3" y="46"/>
                          <a:pt x="3" y="46"/>
                          <a:pt x="3" y="46"/>
                        </a:cubicBezTo>
                        <a:cubicBezTo>
                          <a:pt x="3" y="43"/>
                          <a:pt x="3" y="43"/>
                          <a:pt x="3" y="43"/>
                        </a:cubicBezTo>
                        <a:cubicBezTo>
                          <a:pt x="3" y="30"/>
                          <a:pt x="3" y="35"/>
                          <a:pt x="3" y="10"/>
                        </a:cubicBezTo>
                        <a:cubicBezTo>
                          <a:pt x="3" y="9"/>
                          <a:pt x="3" y="9"/>
                          <a:pt x="3" y="9"/>
                        </a:cubicBezTo>
                        <a:cubicBezTo>
                          <a:pt x="4" y="8"/>
                          <a:pt x="4" y="8"/>
                          <a:pt x="4" y="8"/>
                        </a:cubicBezTo>
                        <a:cubicBezTo>
                          <a:pt x="9" y="1"/>
                          <a:pt x="9" y="1"/>
                          <a:pt x="9" y="1"/>
                        </a:cubicBezTo>
                        <a:cubicBezTo>
                          <a:pt x="10" y="0"/>
                          <a:pt x="10" y="0"/>
                          <a:pt x="10" y="0"/>
                        </a:cubicBezTo>
                        <a:cubicBezTo>
                          <a:pt x="11" y="0"/>
                          <a:pt x="11" y="0"/>
                          <a:pt x="11" y="0"/>
                        </a:cubicBezTo>
                        <a:cubicBezTo>
                          <a:pt x="42" y="0"/>
                          <a:pt x="42" y="0"/>
                          <a:pt x="42" y="0"/>
                        </a:cubicBezTo>
                        <a:cubicBezTo>
                          <a:pt x="43" y="0"/>
                          <a:pt x="43" y="0"/>
                          <a:pt x="43" y="0"/>
                        </a:cubicBezTo>
                        <a:close/>
                        <a:moveTo>
                          <a:pt x="12" y="31"/>
                        </a:moveTo>
                        <a:cubicBezTo>
                          <a:pt x="10" y="31"/>
                          <a:pt x="8" y="33"/>
                          <a:pt x="8" y="35"/>
                        </a:cubicBezTo>
                        <a:cubicBezTo>
                          <a:pt x="8" y="37"/>
                          <a:pt x="10" y="38"/>
                          <a:pt x="12" y="38"/>
                        </a:cubicBezTo>
                        <a:cubicBezTo>
                          <a:pt x="14" y="38"/>
                          <a:pt x="15" y="37"/>
                          <a:pt x="15" y="35"/>
                        </a:cubicBezTo>
                        <a:cubicBezTo>
                          <a:pt x="15" y="33"/>
                          <a:pt x="14" y="31"/>
                          <a:pt x="12" y="31"/>
                        </a:cubicBezTo>
                        <a:close/>
                        <a:moveTo>
                          <a:pt x="40" y="31"/>
                        </a:moveTo>
                        <a:cubicBezTo>
                          <a:pt x="38" y="31"/>
                          <a:pt x="37" y="33"/>
                          <a:pt x="37" y="35"/>
                        </a:cubicBezTo>
                        <a:cubicBezTo>
                          <a:pt x="37" y="37"/>
                          <a:pt x="38" y="38"/>
                          <a:pt x="40" y="38"/>
                        </a:cubicBezTo>
                        <a:cubicBezTo>
                          <a:pt x="42" y="38"/>
                          <a:pt x="44" y="37"/>
                          <a:pt x="44" y="35"/>
                        </a:cubicBezTo>
                        <a:cubicBezTo>
                          <a:pt x="44" y="33"/>
                          <a:pt x="42" y="31"/>
                          <a:pt x="40" y="31"/>
                        </a:cubicBezTo>
                        <a:close/>
                        <a:moveTo>
                          <a:pt x="9" y="26"/>
                        </a:moveTo>
                        <a:cubicBezTo>
                          <a:pt x="44" y="26"/>
                          <a:pt x="44" y="26"/>
                          <a:pt x="44" y="26"/>
                        </a:cubicBezTo>
                        <a:cubicBezTo>
                          <a:pt x="44" y="10"/>
                          <a:pt x="44" y="10"/>
                          <a:pt x="44" y="10"/>
                        </a:cubicBezTo>
                        <a:cubicBezTo>
                          <a:pt x="40" y="6"/>
                          <a:pt x="40" y="6"/>
                          <a:pt x="40" y="6"/>
                        </a:cubicBezTo>
                        <a:cubicBezTo>
                          <a:pt x="13" y="6"/>
                          <a:pt x="13" y="6"/>
                          <a:pt x="13" y="6"/>
                        </a:cubicBezTo>
                        <a:cubicBezTo>
                          <a:pt x="9" y="11"/>
                          <a:pt x="9" y="11"/>
                          <a:pt x="9" y="11"/>
                        </a:cubicBezTo>
                        <a:cubicBezTo>
                          <a:pt x="9" y="26"/>
                          <a:pt x="9" y="26"/>
                          <a:pt x="9" y="26"/>
                        </a:cubicBezTo>
                        <a:close/>
                        <a:moveTo>
                          <a:pt x="64" y="12"/>
                        </a:moveTo>
                        <a:cubicBezTo>
                          <a:pt x="81" y="21"/>
                          <a:pt x="81" y="21"/>
                          <a:pt x="81" y="21"/>
                        </a:cubicBezTo>
                        <a:cubicBezTo>
                          <a:pt x="81" y="46"/>
                          <a:pt x="81" y="46"/>
                          <a:pt x="81" y="46"/>
                        </a:cubicBezTo>
                        <a:cubicBezTo>
                          <a:pt x="65" y="46"/>
                          <a:pt x="65" y="46"/>
                          <a:pt x="65" y="46"/>
                        </a:cubicBezTo>
                        <a:cubicBezTo>
                          <a:pt x="65" y="14"/>
                          <a:pt x="65" y="14"/>
                          <a:pt x="65" y="14"/>
                        </a:cubicBezTo>
                        <a:cubicBezTo>
                          <a:pt x="65" y="14"/>
                          <a:pt x="65" y="14"/>
                          <a:pt x="65" y="14"/>
                        </a:cubicBezTo>
                        <a:cubicBezTo>
                          <a:pt x="65" y="13"/>
                          <a:pt x="65" y="13"/>
                          <a:pt x="65" y="13"/>
                        </a:cubicBezTo>
                        <a:cubicBezTo>
                          <a:pt x="64" y="12"/>
                          <a:pt x="64" y="12"/>
                          <a:pt x="64" y="12"/>
                        </a:cubicBezTo>
                        <a:close/>
                        <a:moveTo>
                          <a:pt x="84" y="23"/>
                        </a:moveTo>
                        <a:cubicBezTo>
                          <a:pt x="95" y="29"/>
                          <a:pt x="95" y="29"/>
                          <a:pt x="95" y="29"/>
                        </a:cubicBezTo>
                        <a:cubicBezTo>
                          <a:pt x="95" y="46"/>
                          <a:pt x="95" y="46"/>
                          <a:pt x="95" y="46"/>
                        </a:cubicBezTo>
                        <a:cubicBezTo>
                          <a:pt x="84" y="46"/>
                          <a:pt x="84" y="46"/>
                          <a:pt x="84" y="46"/>
                        </a:cubicBezTo>
                        <a:cubicBezTo>
                          <a:pt x="84" y="23"/>
                          <a:pt x="84" y="23"/>
                          <a:pt x="84" y="23"/>
                        </a:cubicBezTo>
                        <a:close/>
                        <a:moveTo>
                          <a:pt x="98" y="31"/>
                        </a:moveTo>
                        <a:cubicBezTo>
                          <a:pt x="102" y="33"/>
                          <a:pt x="102" y="33"/>
                          <a:pt x="102" y="33"/>
                        </a:cubicBezTo>
                        <a:cubicBezTo>
                          <a:pt x="102" y="46"/>
                          <a:pt x="102" y="46"/>
                          <a:pt x="102" y="46"/>
                        </a:cubicBezTo>
                        <a:cubicBezTo>
                          <a:pt x="98" y="46"/>
                          <a:pt x="98" y="46"/>
                          <a:pt x="98" y="46"/>
                        </a:cubicBezTo>
                        <a:lnTo>
                          <a:pt x="98" y="3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grpSp>
                <p:nvGrpSpPr>
                  <p:cNvPr id="237" name="组合 236">
                    <a:extLst>
                      <a:ext uri="{FF2B5EF4-FFF2-40B4-BE49-F238E27FC236}">
                        <a16:creationId xmlns:a16="http://schemas.microsoft.com/office/drawing/2014/main" id="{E48BA2D9-06EC-446E-B39B-E02A39012EC9}"/>
                      </a:ext>
                    </a:extLst>
                  </p:cNvPr>
                  <p:cNvGrpSpPr>
                    <a:grpSpLocks noChangeAspect="1"/>
                  </p:cNvGrpSpPr>
                  <p:nvPr/>
                </p:nvGrpSpPr>
                <p:grpSpPr>
                  <a:xfrm>
                    <a:off x="9953940" y="1549699"/>
                    <a:ext cx="242270" cy="411353"/>
                    <a:chOff x="3581023" y="1140392"/>
                    <a:chExt cx="629582" cy="1251659"/>
                  </a:xfrm>
                </p:grpSpPr>
                <p:sp>
                  <p:nvSpPr>
                    <p:cNvPr id="238" name="Freeform 30">
                      <a:extLst>
                        <a:ext uri="{FF2B5EF4-FFF2-40B4-BE49-F238E27FC236}">
                          <a16:creationId xmlns:a16="http://schemas.microsoft.com/office/drawing/2014/main" id="{2148C6D4-B712-4C9D-8C14-405E4252CBFD}"/>
                        </a:ext>
                      </a:extLst>
                    </p:cNvPr>
                    <p:cNvSpPr>
                      <a:spLocks noEditPoints="1"/>
                    </p:cNvSpPr>
                    <p:nvPr/>
                  </p:nvSpPr>
                  <p:spPr bwMode="auto">
                    <a:xfrm>
                      <a:off x="3581023" y="1187884"/>
                      <a:ext cx="629582" cy="1204167"/>
                    </a:xfrm>
                    <a:custGeom>
                      <a:avLst/>
                      <a:gdLst>
                        <a:gd name="T0" fmla="*/ 360 w 556"/>
                        <a:gd name="T1" fmla="*/ 432 h 1080"/>
                        <a:gd name="T2" fmla="*/ 319 w 556"/>
                        <a:gd name="T3" fmla="*/ 207 h 1080"/>
                        <a:gd name="T4" fmla="*/ 251 w 556"/>
                        <a:gd name="T5" fmla="*/ 430 h 1080"/>
                        <a:gd name="T6" fmla="*/ 302 w 556"/>
                        <a:gd name="T7" fmla="*/ 510 h 1080"/>
                        <a:gd name="T8" fmla="*/ 360 w 556"/>
                        <a:gd name="T9" fmla="*/ 432 h 1080"/>
                        <a:gd name="T10" fmla="*/ 83 w 556"/>
                        <a:gd name="T11" fmla="*/ 263 h 1080"/>
                        <a:gd name="T12" fmla="*/ 26 w 556"/>
                        <a:gd name="T13" fmla="*/ 216 h 1080"/>
                        <a:gd name="T14" fmla="*/ 0 w 556"/>
                        <a:gd name="T15" fmla="*/ 12 h 1080"/>
                        <a:gd name="T16" fmla="*/ 61 w 556"/>
                        <a:gd name="T17" fmla="*/ 0 h 1080"/>
                        <a:gd name="T18" fmla="*/ 89 w 556"/>
                        <a:gd name="T19" fmla="*/ 195 h 1080"/>
                        <a:gd name="T20" fmla="*/ 299 w 556"/>
                        <a:gd name="T21" fmla="*/ 195 h 1080"/>
                        <a:gd name="T22" fmla="*/ 505 w 556"/>
                        <a:gd name="T23" fmla="*/ 263 h 1080"/>
                        <a:gd name="T24" fmla="*/ 556 w 556"/>
                        <a:gd name="T25" fmla="*/ 477 h 1080"/>
                        <a:gd name="T26" fmla="*/ 556 w 556"/>
                        <a:gd name="T27" fmla="*/ 669 h 1080"/>
                        <a:gd name="T28" fmla="*/ 497 w 556"/>
                        <a:gd name="T29" fmla="*/ 669 h 1080"/>
                        <a:gd name="T30" fmla="*/ 497 w 556"/>
                        <a:gd name="T31" fmla="*/ 489 h 1080"/>
                        <a:gd name="T32" fmla="*/ 450 w 556"/>
                        <a:gd name="T33" fmla="*/ 335 h 1080"/>
                        <a:gd name="T34" fmla="*/ 434 w 556"/>
                        <a:gd name="T35" fmla="*/ 375 h 1080"/>
                        <a:gd name="T36" fmla="*/ 412 w 556"/>
                        <a:gd name="T37" fmla="*/ 669 h 1080"/>
                        <a:gd name="T38" fmla="*/ 412 w 556"/>
                        <a:gd name="T39" fmla="*/ 1080 h 1080"/>
                        <a:gd name="T40" fmla="*/ 350 w 556"/>
                        <a:gd name="T41" fmla="*/ 1080 h 1080"/>
                        <a:gd name="T42" fmla="*/ 332 w 556"/>
                        <a:gd name="T43" fmla="*/ 585 h 1080"/>
                        <a:gd name="T44" fmla="*/ 299 w 556"/>
                        <a:gd name="T45" fmla="*/ 585 h 1080"/>
                        <a:gd name="T46" fmla="*/ 267 w 556"/>
                        <a:gd name="T47" fmla="*/ 730 h 1080"/>
                        <a:gd name="T48" fmla="*/ 242 w 556"/>
                        <a:gd name="T49" fmla="*/ 1080 h 1080"/>
                        <a:gd name="T50" fmla="*/ 185 w 556"/>
                        <a:gd name="T51" fmla="*/ 1080 h 1080"/>
                        <a:gd name="T52" fmla="*/ 185 w 556"/>
                        <a:gd name="T53" fmla="*/ 632 h 1080"/>
                        <a:gd name="T54" fmla="*/ 216 w 556"/>
                        <a:gd name="T55" fmla="*/ 263 h 1080"/>
                        <a:gd name="T56" fmla="*/ 83 w 556"/>
                        <a:gd name="T57" fmla="*/ 263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6" h="1080">
                          <a:moveTo>
                            <a:pt x="360" y="432"/>
                          </a:moveTo>
                          <a:cubicBezTo>
                            <a:pt x="319" y="207"/>
                            <a:pt x="319" y="207"/>
                            <a:pt x="319" y="207"/>
                          </a:cubicBezTo>
                          <a:cubicBezTo>
                            <a:pt x="251" y="430"/>
                            <a:pt x="251" y="430"/>
                            <a:pt x="251" y="430"/>
                          </a:cubicBezTo>
                          <a:cubicBezTo>
                            <a:pt x="302" y="510"/>
                            <a:pt x="302" y="510"/>
                            <a:pt x="302" y="510"/>
                          </a:cubicBezTo>
                          <a:lnTo>
                            <a:pt x="360" y="432"/>
                          </a:lnTo>
                          <a:close/>
                          <a:moveTo>
                            <a:pt x="83" y="263"/>
                          </a:moveTo>
                          <a:cubicBezTo>
                            <a:pt x="28" y="263"/>
                            <a:pt x="26" y="216"/>
                            <a:pt x="26" y="216"/>
                          </a:cubicBezTo>
                          <a:cubicBezTo>
                            <a:pt x="0" y="12"/>
                            <a:pt x="0" y="12"/>
                            <a:pt x="0" y="12"/>
                          </a:cubicBezTo>
                          <a:cubicBezTo>
                            <a:pt x="61" y="0"/>
                            <a:pt x="61" y="0"/>
                            <a:pt x="61" y="0"/>
                          </a:cubicBezTo>
                          <a:cubicBezTo>
                            <a:pt x="89" y="195"/>
                            <a:pt x="89" y="195"/>
                            <a:pt x="89" y="195"/>
                          </a:cubicBezTo>
                          <a:cubicBezTo>
                            <a:pt x="299" y="195"/>
                            <a:pt x="299" y="195"/>
                            <a:pt x="299" y="195"/>
                          </a:cubicBezTo>
                          <a:cubicBezTo>
                            <a:pt x="299" y="195"/>
                            <a:pt x="485" y="183"/>
                            <a:pt x="505" y="263"/>
                          </a:cubicBezTo>
                          <a:cubicBezTo>
                            <a:pt x="524" y="344"/>
                            <a:pt x="556" y="477"/>
                            <a:pt x="556" y="477"/>
                          </a:cubicBezTo>
                          <a:cubicBezTo>
                            <a:pt x="556" y="669"/>
                            <a:pt x="556" y="669"/>
                            <a:pt x="556" y="669"/>
                          </a:cubicBezTo>
                          <a:cubicBezTo>
                            <a:pt x="497" y="669"/>
                            <a:pt x="497" y="669"/>
                            <a:pt x="497" y="669"/>
                          </a:cubicBezTo>
                          <a:cubicBezTo>
                            <a:pt x="497" y="489"/>
                            <a:pt x="497" y="489"/>
                            <a:pt x="497" y="489"/>
                          </a:cubicBezTo>
                          <a:cubicBezTo>
                            <a:pt x="450" y="335"/>
                            <a:pt x="450" y="335"/>
                            <a:pt x="450" y="335"/>
                          </a:cubicBezTo>
                          <a:cubicBezTo>
                            <a:pt x="450" y="335"/>
                            <a:pt x="434" y="346"/>
                            <a:pt x="434" y="375"/>
                          </a:cubicBezTo>
                          <a:cubicBezTo>
                            <a:pt x="434" y="405"/>
                            <a:pt x="412" y="669"/>
                            <a:pt x="412" y="669"/>
                          </a:cubicBezTo>
                          <a:cubicBezTo>
                            <a:pt x="412" y="1080"/>
                            <a:pt x="412" y="1080"/>
                            <a:pt x="412" y="1080"/>
                          </a:cubicBezTo>
                          <a:cubicBezTo>
                            <a:pt x="350" y="1080"/>
                            <a:pt x="350" y="1080"/>
                            <a:pt x="350" y="1080"/>
                          </a:cubicBezTo>
                          <a:cubicBezTo>
                            <a:pt x="332" y="585"/>
                            <a:pt x="332" y="585"/>
                            <a:pt x="332" y="585"/>
                          </a:cubicBezTo>
                          <a:cubicBezTo>
                            <a:pt x="299" y="585"/>
                            <a:pt x="299" y="585"/>
                            <a:pt x="299" y="585"/>
                          </a:cubicBezTo>
                          <a:cubicBezTo>
                            <a:pt x="299" y="585"/>
                            <a:pt x="267" y="664"/>
                            <a:pt x="267" y="730"/>
                          </a:cubicBezTo>
                          <a:cubicBezTo>
                            <a:pt x="242" y="1080"/>
                            <a:pt x="242" y="1080"/>
                            <a:pt x="242" y="1080"/>
                          </a:cubicBezTo>
                          <a:cubicBezTo>
                            <a:pt x="185" y="1080"/>
                            <a:pt x="185" y="1080"/>
                            <a:pt x="185" y="1080"/>
                          </a:cubicBezTo>
                          <a:cubicBezTo>
                            <a:pt x="185" y="1080"/>
                            <a:pt x="185" y="830"/>
                            <a:pt x="185" y="632"/>
                          </a:cubicBezTo>
                          <a:cubicBezTo>
                            <a:pt x="185" y="434"/>
                            <a:pt x="216" y="263"/>
                            <a:pt x="216" y="263"/>
                          </a:cubicBezTo>
                          <a:cubicBezTo>
                            <a:pt x="216" y="263"/>
                            <a:pt x="138" y="263"/>
                            <a:pt x="83" y="2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99" name="Freeform 32">
                      <a:extLst>
                        <a:ext uri="{FF2B5EF4-FFF2-40B4-BE49-F238E27FC236}">
                          <a16:creationId xmlns:a16="http://schemas.microsoft.com/office/drawing/2014/main" id="{64B606A3-4E23-4F1B-B1EC-4EDD14013576}"/>
                        </a:ext>
                      </a:extLst>
                    </p:cNvPr>
                    <p:cNvSpPr>
                      <a:spLocks/>
                    </p:cNvSpPr>
                    <p:nvPr/>
                  </p:nvSpPr>
                  <p:spPr bwMode="auto">
                    <a:xfrm>
                      <a:off x="3865032" y="1418539"/>
                      <a:ext cx="123947" cy="338185"/>
                    </a:xfrm>
                    <a:custGeom>
                      <a:avLst/>
                      <a:gdLst>
                        <a:gd name="T0" fmla="*/ 151 w 151"/>
                        <a:gd name="T1" fmla="*/ 306 h 412"/>
                        <a:gd name="T2" fmla="*/ 71 w 151"/>
                        <a:gd name="T3" fmla="*/ 412 h 412"/>
                        <a:gd name="T4" fmla="*/ 0 w 151"/>
                        <a:gd name="T5" fmla="*/ 303 h 412"/>
                        <a:gd name="T6" fmla="*/ 94 w 151"/>
                        <a:gd name="T7" fmla="*/ 0 h 412"/>
                        <a:gd name="T8" fmla="*/ 151 w 151"/>
                        <a:gd name="T9" fmla="*/ 306 h 412"/>
                      </a:gdLst>
                      <a:ahLst/>
                      <a:cxnLst>
                        <a:cxn ang="0">
                          <a:pos x="T0" y="T1"/>
                        </a:cxn>
                        <a:cxn ang="0">
                          <a:pos x="T2" y="T3"/>
                        </a:cxn>
                        <a:cxn ang="0">
                          <a:pos x="T4" y="T5"/>
                        </a:cxn>
                        <a:cxn ang="0">
                          <a:pos x="T6" y="T7"/>
                        </a:cxn>
                        <a:cxn ang="0">
                          <a:pos x="T8" y="T9"/>
                        </a:cxn>
                      </a:cxnLst>
                      <a:rect l="0" t="0" r="r" b="b"/>
                      <a:pathLst>
                        <a:path w="151" h="412">
                          <a:moveTo>
                            <a:pt x="151" y="306"/>
                          </a:moveTo>
                          <a:lnTo>
                            <a:pt x="71" y="412"/>
                          </a:lnTo>
                          <a:lnTo>
                            <a:pt x="0" y="303"/>
                          </a:lnTo>
                          <a:lnTo>
                            <a:pt x="94" y="0"/>
                          </a:lnTo>
                          <a:lnTo>
                            <a:pt x="151" y="306"/>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300" name="Oval 74">
                      <a:extLst>
                        <a:ext uri="{FF2B5EF4-FFF2-40B4-BE49-F238E27FC236}">
                          <a16:creationId xmlns:a16="http://schemas.microsoft.com/office/drawing/2014/main" id="{0D2B41C3-6257-4352-B74E-6FAF785E645B}"/>
                        </a:ext>
                      </a:extLst>
                    </p:cNvPr>
                    <p:cNvSpPr>
                      <a:spLocks noChangeAspect="1" noChangeArrowheads="1"/>
                    </p:cNvSpPr>
                    <p:nvPr/>
                  </p:nvSpPr>
                  <p:spPr bwMode="auto">
                    <a:xfrm>
                      <a:off x="3830502" y="1140392"/>
                      <a:ext cx="251998" cy="25020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bg1"/>
                        </a:solidFill>
                        <a:cs typeface="+mn-ea"/>
                        <a:sym typeface="+mn-lt"/>
                      </a:endParaRPr>
                    </a:p>
                  </p:txBody>
                </p:sp>
              </p:grpSp>
            </p:grpSp>
          </p:grpSp>
          <p:sp>
            <p:nvSpPr>
              <p:cNvPr id="97" name="文本框 96">
                <a:extLst>
                  <a:ext uri="{FF2B5EF4-FFF2-40B4-BE49-F238E27FC236}">
                    <a16:creationId xmlns:a16="http://schemas.microsoft.com/office/drawing/2014/main" id="{63BE9B0A-C6A7-45B4-B2EF-33E3527ADA5F}"/>
                  </a:ext>
                </a:extLst>
              </p:cNvPr>
              <p:cNvSpPr txBox="1"/>
              <p:nvPr/>
            </p:nvSpPr>
            <p:spPr>
              <a:xfrm>
                <a:off x="9694604" y="1024041"/>
                <a:ext cx="595035" cy="338554"/>
              </a:xfrm>
              <a:prstGeom prst="rect">
                <a:avLst/>
              </a:prstGeom>
              <a:noFill/>
            </p:spPr>
            <p:txBody>
              <a:bodyPr wrap="none" rtlCol="0">
                <a:spAutoFit/>
              </a:bodyPr>
              <a:lstStyle/>
              <a:p>
                <a:r>
                  <a:rPr lang="zh-CN" altLang="en-US" sz="1600" dirty="0">
                    <a:solidFill>
                      <a:schemeClr val="bg1">
                        <a:lumMod val="50000"/>
                      </a:schemeClr>
                    </a:solidFill>
                    <a:cs typeface="+mn-ea"/>
                    <a:sym typeface="+mn-lt"/>
                  </a:rPr>
                  <a:t>站台</a:t>
                </a:r>
              </a:p>
            </p:txBody>
          </p:sp>
          <p:grpSp>
            <p:nvGrpSpPr>
              <p:cNvPr id="25" name="组合 24">
                <a:extLst>
                  <a:ext uri="{FF2B5EF4-FFF2-40B4-BE49-F238E27FC236}">
                    <a16:creationId xmlns:a16="http://schemas.microsoft.com/office/drawing/2014/main" id="{51688A1B-3A6A-4203-AA0F-149879863799}"/>
                  </a:ext>
                </a:extLst>
              </p:cNvPr>
              <p:cNvGrpSpPr/>
              <p:nvPr/>
            </p:nvGrpSpPr>
            <p:grpSpPr>
              <a:xfrm>
                <a:off x="9425084" y="2753128"/>
                <a:ext cx="1179415" cy="727265"/>
                <a:chOff x="9425084" y="2753128"/>
                <a:chExt cx="1179415" cy="727265"/>
              </a:xfrm>
            </p:grpSpPr>
            <p:sp>
              <p:nvSpPr>
                <p:cNvPr id="212" name="矩形 211">
                  <a:extLst>
                    <a:ext uri="{FF2B5EF4-FFF2-40B4-BE49-F238E27FC236}">
                      <a16:creationId xmlns:a16="http://schemas.microsoft.com/office/drawing/2014/main" id="{62E80006-A84A-4946-AA72-8CAA1F541930}"/>
                    </a:ext>
                  </a:extLst>
                </p:cNvPr>
                <p:cNvSpPr/>
                <p:nvPr/>
              </p:nvSpPr>
              <p:spPr>
                <a:xfrm>
                  <a:off x="9425084" y="2753128"/>
                  <a:ext cx="1179415" cy="72726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dirty="0">
                    <a:solidFill>
                      <a:schemeClr val="bg1"/>
                    </a:solidFill>
                    <a:cs typeface="+mn-ea"/>
                    <a:sym typeface="+mn-lt"/>
                  </a:endParaRPr>
                </a:p>
                <a:p>
                  <a:pPr algn="ctr"/>
                  <a:endParaRPr lang="en-US" altLang="zh-CN" sz="1200" dirty="0">
                    <a:solidFill>
                      <a:schemeClr val="bg1"/>
                    </a:solidFill>
                    <a:cs typeface="+mn-ea"/>
                    <a:sym typeface="+mn-lt"/>
                  </a:endParaRPr>
                </a:p>
                <a:p>
                  <a:pPr algn="ctr"/>
                  <a:r>
                    <a:rPr lang="zh-CN" altLang="en-US" sz="1200" dirty="0">
                      <a:solidFill>
                        <a:schemeClr val="bg1"/>
                      </a:solidFill>
                      <a:cs typeface="+mn-ea"/>
                      <a:sym typeface="+mn-lt"/>
                    </a:rPr>
                    <a:t>摄像头④</a:t>
                  </a:r>
                </a:p>
              </p:txBody>
            </p:sp>
            <p:sp>
              <p:nvSpPr>
                <p:cNvPr id="119" name="Freeform 12">
                  <a:extLst>
                    <a:ext uri="{FF2B5EF4-FFF2-40B4-BE49-F238E27FC236}">
                      <a16:creationId xmlns:a16="http://schemas.microsoft.com/office/drawing/2014/main" id="{2A0F0ABF-2CB0-4A4C-9C83-61878A5CCDC6}"/>
                    </a:ext>
                  </a:extLst>
                </p:cNvPr>
                <p:cNvSpPr>
                  <a:spLocks noEditPoints="1"/>
                </p:cNvSpPr>
                <p:nvPr/>
              </p:nvSpPr>
              <p:spPr bwMode="auto">
                <a:xfrm>
                  <a:off x="9745699" y="2810611"/>
                  <a:ext cx="432591" cy="346975"/>
                </a:xfrm>
                <a:custGeom>
                  <a:avLst/>
                  <a:gdLst>
                    <a:gd name="T0" fmla="*/ 284 w 284"/>
                    <a:gd name="T1" fmla="*/ 228 h 228"/>
                    <a:gd name="T2" fmla="*/ 262 w 284"/>
                    <a:gd name="T3" fmla="*/ 228 h 228"/>
                    <a:gd name="T4" fmla="*/ 262 w 284"/>
                    <a:gd name="T5" fmla="*/ 188 h 228"/>
                    <a:gd name="T6" fmla="*/ 210 w 284"/>
                    <a:gd name="T7" fmla="*/ 188 h 228"/>
                    <a:gd name="T8" fmla="*/ 210 w 284"/>
                    <a:gd name="T9" fmla="*/ 158 h 228"/>
                    <a:gd name="T10" fmla="*/ 262 w 284"/>
                    <a:gd name="T11" fmla="*/ 158 h 228"/>
                    <a:gd name="T12" fmla="*/ 262 w 284"/>
                    <a:gd name="T13" fmla="*/ 120 h 228"/>
                    <a:gd name="T14" fmla="*/ 284 w 284"/>
                    <a:gd name="T15" fmla="*/ 120 h 228"/>
                    <a:gd name="T16" fmla="*/ 284 w 284"/>
                    <a:gd name="T17" fmla="*/ 228 h 228"/>
                    <a:gd name="T18" fmla="*/ 168 w 284"/>
                    <a:gd name="T19" fmla="*/ 158 h 228"/>
                    <a:gd name="T20" fmla="*/ 168 w 284"/>
                    <a:gd name="T21" fmla="*/ 188 h 228"/>
                    <a:gd name="T22" fmla="*/ 198 w 284"/>
                    <a:gd name="T23" fmla="*/ 188 h 228"/>
                    <a:gd name="T24" fmla="*/ 198 w 284"/>
                    <a:gd name="T25" fmla="*/ 158 h 228"/>
                    <a:gd name="T26" fmla="*/ 168 w 284"/>
                    <a:gd name="T27" fmla="*/ 158 h 228"/>
                    <a:gd name="T28" fmla="*/ 163 w 284"/>
                    <a:gd name="T29" fmla="*/ 6 h 228"/>
                    <a:gd name="T30" fmla="*/ 141 w 284"/>
                    <a:gd name="T31" fmla="*/ 6 h 228"/>
                    <a:gd name="T32" fmla="*/ 19 w 284"/>
                    <a:gd name="T33" fmla="*/ 129 h 228"/>
                    <a:gd name="T34" fmla="*/ 19 w 284"/>
                    <a:gd name="T35" fmla="*/ 151 h 228"/>
                    <a:gd name="T36" fmla="*/ 58 w 284"/>
                    <a:gd name="T37" fmla="*/ 190 h 228"/>
                    <a:gd name="T38" fmla="*/ 80 w 284"/>
                    <a:gd name="T39" fmla="*/ 190 h 228"/>
                    <a:gd name="T40" fmla="*/ 133 w 284"/>
                    <a:gd name="T41" fmla="*/ 137 h 228"/>
                    <a:gd name="T42" fmla="*/ 155 w 284"/>
                    <a:gd name="T43" fmla="*/ 160 h 228"/>
                    <a:gd name="T44" fmla="*/ 161 w 284"/>
                    <a:gd name="T45" fmla="*/ 151 h 228"/>
                    <a:gd name="T46" fmla="*/ 170 w 284"/>
                    <a:gd name="T47" fmla="*/ 145 h 228"/>
                    <a:gd name="T48" fmla="*/ 148 w 284"/>
                    <a:gd name="T49" fmla="*/ 123 h 228"/>
                    <a:gd name="T50" fmla="*/ 203 w 284"/>
                    <a:gd name="T51" fmla="*/ 68 h 228"/>
                    <a:gd name="T52" fmla="*/ 203 w 284"/>
                    <a:gd name="T53" fmla="*/ 46 h 228"/>
                    <a:gd name="T54" fmla="*/ 163 w 284"/>
                    <a:gd name="T55" fmla="*/ 6 h 228"/>
                    <a:gd name="T56" fmla="*/ 13 w 284"/>
                    <a:gd name="T57" fmla="*/ 159 h 228"/>
                    <a:gd name="T58" fmla="*/ 3 w 284"/>
                    <a:gd name="T59" fmla="*/ 170 h 228"/>
                    <a:gd name="T60" fmla="*/ 9 w 284"/>
                    <a:gd name="T61" fmla="*/ 176 h 228"/>
                    <a:gd name="T62" fmla="*/ 2 w 284"/>
                    <a:gd name="T63" fmla="*/ 183 h 228"/>
                    <a:gd name="T64" fmla="*/ 2 w 284"/>
                    <a:gd name="T65" fmla="*/ 189 h 228"/>
                    <a:gd name="T66" fmla="*/ 23 w 284"/>
                    <a:gd name="T67" fmla="*/ 210 h 228"/>
                    <a:gd name="T68" fmla="*/ 29 w 284"/>
                    <a:gd name="T69" fmla="*/ 210 h 228"/>
                    <a:gd name="T70" fmla="*/ 36 w 284"/>
                    <a:gd name="T71" fmla="*/ 203 h 228"/>
                    <a:gd name="T72" fmla="*/ 41 w 284"/>
                    <a:gd name="T73" fmla="*/ 208 h 228"/>
                    <a:gd name="T74" fmla="*/ 51 w 284"/>
                    <a:gd name="T75" fmla="*/ 198 h 228"/>
                    <a:gd name="T76" fmla="*/ 13 w 284"/>
                    <a:gd name="T77" fmla="*/ 15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28">
                      <a:moveTo>
                        <a:pt x="284" y="228"/>
                      </a:moveTo>
                      <a:cubicBezTo>
                        <a:pt x="262" y="228"/>
                        <a:pt x="262" y="228"/>
                        <a:pt x="262" y="228"/>
                      </a:cubicBezTo>
                      <a:cubicBezTo>
                        <a:pt x="262" y="188"/>
                        <a:pt x="262" y="188"/>
                        <a:pt x="262" y="188"/>
                      </a:cubicBezTo>
                      <a:cubicBezTo>
                        <a:pt x="210" y="188"/>
                        <a:pt x="210" y="188"/>
                        <a:pt x="210" y="188"/>
                      </a:cubicBezTo>
                      <a:cubicBezTo>
                        <a:pt x="215" y="179"/>
                        <a:pt x="215" y="168"/>
                        <a:pt x="210" y="158"/>
                      </a:cubicBezTo>
                      <a:cubicBezTo>
                        <a:pt x="262" y="158"/>
                        <a:pt x="262" y="158"/>
                        <a:pt x="262" y="158"/>
                      </a:cubicBezTo>
                      <a:cubicBezTo>
                        <a:pt x="262" y="120"/>
                        <a:pt x="262" y="120"/>
                        <a:pt x="262" y="120"/>
                      </a:cubicBezTo>
                      <a:cubicBezTo>
                        <a:pt x="284" y="120"/>
                        <a:pt x="284" y="120"/>
                        <a:pt x="284" y="120"/>
                      </a:cubicBezTo>
                      <a:lnTo>
                        <a:pt x="284" y="228"/>
                      </a:lnTo>
                      <a:close/>
                      <a:moveTo>
                        <a:pt x="168" y="158"/>
                      </a:moveTo>
                      <a:cubicBezTo>
                        <a:pt x="160" y="166"/>
                        <a:pt x="160" y="179"/>
                        <a:pt x="168" y="188"/>
                      </a:cubicBezTo>
                      <a:cubicBezTo>
                        <a:pt x="176" y="196"/>
                        <a:pt x="190" y="196"/>
                        <a:pt x="198" y="188"/>
                      </a:cubicBezTo>
                      <a:cubicBezTo>
                        <a:pt x="206" y="180"/>
                        <a:pt x="206" y="166"/>
                        <a:pt x="198" y="158"/>
                      </a:cubicBezTo>
                      <a:cubicBezTo>
                        <a:pt x="190" y="150"/>
                        <a:pt x="177" y="150"/>
                        <a:pt x="168" y="158"/>
                      </a:cubicBezTo>
                      <a:close/>
                      <a:moveTo>
                        <a:pt x="163" y="6"/>
                      </a:moveTo>
                      <a:cubicBezTo>
                        <a:pt x="157" y="0"/>
                        <a:pt x="148" y="0"/>
                        <a:pt x="141" y="6"/>
                      </a:cubicBezTo>
                      <a:cubicBezTo>
                        <a:pt x="19" y="129"/>
                        <a:pt x="19" y="129"/>
                        <a:pt x="19" y="129"/>
                      </a:cubicBezTo>
                      <a:cubicBezTo>
                        <a:pt x="13" y="135"/>
                        <a:pt x="13" y="144"/>
                        <a:pt x="19" y="151"/>
                      </a:cubicBezTo>
                      <a:cubicBezTo>
                        <a:pt x="58" y="190"/>
                        <a:pt x="58" y="190"/>
                        <a:pt x="58" y="190"/>
                      </a:cubicBezTo>
                      <a:cubicBezTo>
                        <a:pt x="64" y="196"/>
                        <a:pt x="74" y="196"/>
                        <a:pt x="80" y="190"/>
                      </a:cubicBezTo>
                      <a:cubicBezTo>
                        <a:pt x="133" y="137"/>
                        <a:pt x="133" y="137"/>
                        <a:pt x="133" y="137"/>
                      </a:cubicBezTo>
                      <a:cubicBezTo>
                        <a:pt x="155" y="160"/>
                        <a:pt x="155" y="160"/>
                        <a:pt x="155" y="160"/>
                      </a:cubicBezTo>
                      <a:cubicBezTo>
                        <a:pt x="157" y="157"/>
                        <a:pt x="159" y="154"/>
                        <a:pt x="161" y="151"/>
                      </a:cubicBezTo>
                      <a:cubicBezTo>
                        <a:pt x="164" y="148"/>
                        <a:pt x="167" y="146"/>
                        <a:pt x="170" y="145"/>
                      </a:cubicBezTo>
                      <a:cubicBezTo>
                        <a:pt x="148" y="123"/>
                        <a:pt x="148" y="123"/>
                        <a:pt x="148" y="123"/>
                      </a:cubicBezTo>
                      <a:cubicBezTo>
                        <a:pt x="203" y="68"/>
                        <a:pt x="203" y="68"/>
                        <a:pt x="203" y="68"/>
                      </a:cubicBezTo>
                      <a:cubicBezTo>
                        <a:pt x="209" y="61"/>
                        <a:pt x="209" y="52"/>
                        <a:pt x="203" y="46"/>
                      </a:cubicBezTo>
                      <a:lnTo>
                        <a:pt x="163" y="6"/>
                      </a:lnTo>
                      <a:close/>
                      <a:moveTo>
                        <a:pt x="13" y="159"/>
                      </a:moveTo>
                      <a:cubicBezTo>
                        <a:pt x="3" y="170"/>
                        <a:pt x="3" y="170"/>
                        <a:pt x="3" y="170"/>
                      </a:cubicBezTo>
                      <a:cubicBezTo>
                        <a:pt x="9" y="176"/>
                        <a:pt x="9" y="176"/>
                        <a:pt x="9" y="176"/>
                      </a:cubicBezTo>
                      <a:cubicBezTo>
                        <a:pt x="2" y="183"/>
                        <a:pt x="2" y="183"/>
                        <a:pt x="2" y="183"/>
                      </a:cubicBezTo>
                      <a:cubicBezTo>
                        <a:pt x="0" y="185"/>
                        <a:pt x="0" y="187"/>
                        <a:pt x="2" y="189"/>
                      </a:cubicBezTo>
                      <a:cubicBezTo>
                        <a:pt x="23" y="210"/>
                        <a:pt x="23" y="210"/>
                        <a:pt x="23" y="210"/>
                      </a:cubicBezTo>
                      <a:cubicBezTo>
                        <a:pt x="25" y="212"/>
                        <a:pt x="27" y="212"/>
                        <a:pt x="29" y="210"/>
                      </a:cubicBezTo>
                      <a:cubicBezTo>
                        <a:pt x="36" y="203"/>
                        <a:pt x="36" y="203"/>
                        <a:pt x="36" y="203"/>
                      </a:cubicBezTo>
                      <a:cubicBezTo>
                        <a:pt x="41" y="208"/>
                        <a:pt x="41" y="208"/>
                        <a:pt x="41" y="208"/>
                      </a:cubicBezTo>
                      <a:cubicBezTo>
                        <a:pt x="51" y="198"/>
                        <a:pt x="51" y="198"/>
                        <a:pt x="51" y="198"/>
                      </a:cubicBezTo>
                      <a:lnTo>
                        <a:pt x="13" y="15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spTree>
    <p:extLst>
      <p:ext uri="{BB962C8B-B14F-4D97-AF65-F5344CB8AC3E}">
        <p14:creationId xmlns:p14="http://schemas.microsoft.com/office/powerpoint/2010/main" val="166288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4CF7E154-0EA7-4F67-8F1A-D39CE05DB258}"/>
              </a:ext>
            </a:extLst>
          </p:cNvPr>
          <p:cNvGraphicFramePr>
            <a:graphicFrameLocks noGrp="1"/>
          </p:cNvGraphicFramePr>
          <p:nvPr>
            <p:extLst>
              <p:ext uri="{D42A27DB-BD31-4B8C-83A1-F6EECF244321}">
                <p14:modId xmlns:p14="http://schemas.microsoft.com/office/powerpoint/2010/main" val="583547272"/>
              </p:ext>
            </p:extLst>
          </p:nvPr>
        </p:nvGraphicFramePr>
        <p:xfrm>
          <a:off x="1460258" y="1845358"/>
          <a:ext cx="9268308" cy="3182448"/>
        </p:xfrm>
        <a:graphic>
          <a:graphicData uri="http://schemas.openxmlformats.org/drawingml/2006/table">
            <a:tbl>
              <a:tblPr firstRow="1" firstCol="1" bandRow="1">
                <a:tableStyleId>{7DF18680-E054-41AD-8BC1-D1AEF772440D}</a:tableStyleId>
              </a:tblPr>
              <a:tblGrid>
                <a:gridCol w="3214981">
                  <a:extLst>
                    <a:ext uri="{9D8B030D-6E8A-4147-A177-3AD203B41FA5}">
                      <a16:colId xmlns:a16="http://schemas.microsoft.com/office/drawing/2014/main" val="295463064"/>
                    </a:ext>
                  </a:extLst>
                </a:gridCol>
                <a:gridCol w="2963891">
                  <a:extLst>
                    <a:ext uri="{9D8B030D-6E8A-4147-A177-3AD203B41FA5}">
                      <a16:colId xmlns:a16="http://schemas.microsoft.com/office/drawing/2014/main" val="3024353636"/>
                    </a:ext>
                  </a:extLst>
                </a:gridCol>
                <a:gridCol w="3089436">
                  <a:extLst>
                    <a:ext uri="{9D8B030D-6E8A-4147-A177-3AD203B41FA5}">
                      <a16:colId xmlns:a16="http://schemas.microsoft.com/office/drawing/2014/main" val="3609098474"/>
                    </a:ext>
                  </a:extLst>
                </a:gridCol>
              </a:tblGrid>
              <a:tr h="485792">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信息源</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记录信息</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记录时间范围</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extLst>
                  <a:ext uri="{0D108BD9-81ED-4DB2-BD59-A6C34878D82A}">
                    <a16:rowId xmlns:a16="http://schemas.microsoft.com/office/drawing/2014/main" val="1860886116"/>
                  </a:ext>
                </a:extLst>
              </a:tr>
              <a:tr h="536951">
                <a:tc>
                  <a:txBody>
                    <a:bodyPr/>
                    <a:lstStyle/>
                    <a:p>
                      <a:pPr indent="127000" algn="ctr">
                        <a:lnSpc>
                          <a:spcPct val="150000"/>
                        </a:lnSpc>
                        <a:spcBef>
                          <a:spcPts val="300"/>
                        </a:spcBef>
                        <a:spcAft>
                          <a:spcPts val="300"/>
                        </a:spcAft>
                      </a:pPr>
                      <a:r>
                        <a:rPr lang="zh-CN" altLang="en-US" sz="1600" dirty="0">
                          <a:effectLst/>
                          <a:latin typeface="+mn-lt"/>
                          <a:ea typeface="+mn-ea"/>
                          <a:cs typeface="+mn-ea"/>
                          <a:sym typeface="+mn-lt"/>
                        </a:rPr>
                        <a:t>微型服务器</a:t>
                      </a:r>
                      <a:endParaRPr lang="zh-CN" sz="1600" dirty="0">
                        <a:effectLst/>
                        <a:latin typeface="+mn-lt"/>
                        <a:ea typeface="+mn-ea"/>
                        <a:cs typeface="+mn-ea"/>
                        <a:sym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时间、车次、事件类型</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违规事件发生时间段</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extLst>
                  <a:ext uri="{0D108BD9-81ED-4DB2-BD59-A6C34878D82A}">
                    <a16:rowId xmlns:a16="http://schemas.microsoft.com/office/drawing/2014/main" val="199048896"/>
                  </a:ext>
                </a:extLst>
              </a:tr>
              <a:tr h="590688">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面部识别摄像头</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视频</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违规事件发生时间段</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extLst>
                  <a:ext uri="{0D108BD9-81ED-4DB2-BD59-A6C34878D82A}">
                    <a16:rowId xmlns:a16="http://schemas.microsoft.com/office/drawing/2014/main" val="2184512236"/>
                  </a:ext>
                </a:extLst>
              </a:tr>
              <a:tr h="516853">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信号灯识别摄像头</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无</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en-US" sz="1600" dirty="0">
                          <a:effectLst/>
                          <a:latin typeface="+mn-lt"/>
                          <a:ea typeface="+mn-ea"/>
                          <a:cs typeface="+mn-ea"/>
                          <a:sym typeface="+mn-lt"/>
                        </a:rPr>
                        <a:t>/</a:t>
                      </a:r>
                      <a:endParaRPr lang="zh-CN" sz="1600" dirty="0">
                        <a:effectLst/>
                        <a:latin typeface="+mn-lt"/>
                        <a:ea typeface="+mn-ea"/>
                        <a:cs typeface="+mn-ea"/>
                        <a:sym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extLst>
                  <a:ext uri="{0D108BD9-81ED-4DB2-BD59-A6C34878D82A}">
                    <a16:rowId xmlns:a16="http://schemas.microsoft.com/office/drawing/2014/main" val="3084249272"/>
                  </a:ext>
                </a:extLst>
              </a:tr>
              <a:tr h="553770">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司机室动作识别摄像头</a:t>
                      </a:r>
                      <a:r>
                        <a:rPr lang="en-US" altLang="zh-CN" sz="1600" dirty="0">
                          <a:effectLst/>
                          <a:latin typeface="+mn-lt"/>
                          <a:ea typeface="+mn-ea"/>
                          <a:cs typeface="+mn-ea"/>
                          <a:sym typeface="+mn-lt"/>
                        </a:rPr>
                        <a:t>     </a:t>
                      </a:r>
                      <a:endParaRPr lang="zh-CN" sz="1600" dirty="0">
                        <a:effectLst/>
                        <a:latin typeface="+mn-lt"/>
                        <a:ea typeface="+mn-ea"/>
                        <a:cs typeface="+mn-ea"/>
                        <a:sym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视频</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违规事件发生时间段</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extLst>
                  <a:ext uri="{0D108BD9-81ED-4DB2-BD59-A6C34878D82A}">
                    <a16:rowId xmlns:a16="http://schemas.microsoft.com/office/drawing/2014/main" val="181515841"/>
                  </a:ext>
                </a:extLst>
              </a:tr>
              <a:tr h="498394">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站台动作识别摄像头</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视频</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tc>
                  <a:txBody>
                    <a:bodyPr/>
                    <a:lstStyle/>
                    <a:p>
                      <a:pPr indent="127000" algn="ctr">
                        <a:lnSpc>
                          <a:spcPct val="150000"/>
                        </a:lnSpc>
                        <a:spcBef>
                          <a:spcPts val="300"/>
                        </a:spcBef>
                        <a:spcAft>
                          <a:spcPts val="300"/>
                        </a:spcAft>
                      </a:pPr>
                      <a:r>
                        <a:rPr lang="zh-CN" sz="1600" dirty="0">
                          <a:effectLst/>
                          <a:latin typeface="+mn-lt"/>
                          <a:ea typeface="+mn-ea"/>
                          <a:cs typeface="+mn-ea"/>
                          <a:sym typeface="+mn-lt"/>
                        </a:rPr>
                        <a:t>全部</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alpha val="80000"/>
                      </a:srgbClr>
                    </a:solidFill>
                  </a:tcPr>
                </a:tc>
                <a:extLst>
                  <a:ext uri="{0D108BD9-81ED-4DB2-BD59-A6C34878D82A}">
                    <a16:rowId xmlns:a16="http://schemas.microsoft.com/office/drawing/2014/main" val="1292367561"/>
                  </a:ext>
                </a:extLst>
              </a:tr>
            </a:tbl>
          </a:graphicData>
        </a:graphic>
      </p:graphicFrame>
      <p:sp>
        <p:nvSpPr>
          <p:cNvPr id="6" name="文本框 14">
            <a:extLst>
              <a:ext uri="{FF2B5EF4-FFF2-40B4-BE49-F238E27FC236}">
                <a16:creationId xmlns:a16="http://schemas.microsoft.com/office/drawing/2014/main" id="{5FD2B2F9-58FC-4CC3-BA3A-FD44F9965D5F}"/>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视频采集</a:t>
            </a:r>
            <a:r>
              <a:rPr kumimoji="1" lang="en-US" altLang="zh-CN" sz="2400" b="1" dirty="0">
                <a:solidFill>
                  <a:srgbClr val="9BBB59">
                    <a:lumMod val="50000"/>
                  </a:srgbClr>
                </a:solidFill>
                <a:cs typeface="+mn-ea"/>
                <a:sym typeface="+mn-lt"/>
              </a:rPr>
              <a:t>——</a:t>
            </a:r>
            <a:r>
              <a:rPr kumimoji="1" lang="zh-CN" altLang="en-US" sz="2400" b="1" dirty="0">
                <a:solidFill>
                  <a:srgbClr val="9BBB59">
                    <a:lumMod val="50000"/>
                  </a:srgbClr>
                </a:solidFill>
                <a:cs typeface="+mn-ea"/>
                <a:sym typeface="+mn-lt"/>
              </a:rPr>
              <a:t>信息记录</a:t>
            </a:r>
          </a:p>
        </p:txBody>
      </p:sp>
      <p:grpSp>
        <p:nvGrpSpPr>
          <p:cNvPr id="2" name="组合 1">
            <a:extLst>
              <a:ext uri="{FF2B5EF4-FFF2-40B4-BE49-F238E27FC236}">
                <a16:creationId xmlns:a16="http://schemas.microsoft.com/office/drawing/2014/main" id="{9F31B382-1068-41B8-9784-8F312410795A}"/>
              </a:ext>
            </a:extLst>
          </p:cNvPr>
          <p:cNvGrpSpPr/>
          <p:nvPr/>
        </p:nvGrpSpPr>
        <p:grpSpPr>
          <a:xfrm>
            <a:off x="3893460" y="2912749"/>
            <a:ext cx="458842" cy="270076"/>
            <a:chOff x="4122881" y="4021705"/>
            <a:chExt cx="458842" cy="270076"/>
          </a:xfrm>
        </p:grpSpPr>
        <p:sp>
          <p:nvSpPr>
            <p:cNvPr id="5" name="Freeform 35">
              <a:extLst>
                <a:ext uri="{FF2B5EF4-FFF2-40B4-BE49-F238E27FC236}">
                  <a16:creationId xmlns:a16="http://schemas.microsoft.com/office/drawing/2014/main" id="{D4746CE4-46E4-4199-A2C7-D1063F1E5F31}"/>
                </a:ext>
              </a:extLst>
            </p:cNvPr>
            <p:cNvSpPr>
              <a:spLocks noChangeAspect="1" noEditPoints="1"/>
            </p:cNvSpPr>
            <p:nvPr/>
          </p:nvSpPr>
          <p:spPr bwMode="auto">
            <a:xfrm>
              <a:off x="4122881" y="4021705"/>
              <a:ext cx="197625" cy="270076"/>
            </a:xfrm>
            <a:custGeom>
              <a:avLst/>
              <a:gdLst>
                <a:gd name="T0" fmla="*/ 496 w 496"/>
                <a:gd name="T1" fmla="*/ 326 h 678"/>
                <a:gd name="T2" fmla="*/ 415 w 496"/>
                <a:gd name="T3" fmla="*/ 509 h 678"/>
                <a:gd name="T4" fmla="*/ 407 w 496"/>
                <a:gd name="T5" fmla="*/ 563 h 678"/>
                <a:gd name="T6" fmla="*/ 451 w 496"/>
                <a:gd name="T7" fmla="*/ 640 h 678"/>
                <a:gd name="T8" fmla="*/ 417 w 496"/>
                <a:gd name="T9" fmla="*/ 678 h 678"/>
                <a:gd name="T10" fmla="*/ 79 w 496"/>
                <a:gd name="T11" fmla="*/ 678 h 678"/>
                <a:gd name="T12" fmla="*/ 45 w 496"/>
                <a:gd name="T13" fmla="*/ 640 h 678"/>
                <a:gd name="T14" fmla="*/ 90 w 496"/>
                <a:gd name="T15" fmla="*/ 562 h 678"/>
                <a:gd name="T16" fmla="*/ 82 w 496"/>
                <a:gd name="T17" fmla="*/ 510 h 678"/>
                <a:gd name="T18" fmla="*/ 0 w 496"/>
                <a:gd name="T19" fmla="*/ 326 h 678"/>
                <a:gd name="T20" fmla="*/ 496 w 496"/>
                <a:gd name="T21" fmla="*/ 326 h 678"/>
                <a:gd name="T22" fmla="*/ 338 w 496"/>
                <a:gd name="T23" fmla="*/ 326 h 678"/>
                <a:gd name="T24" fmla="*/ 157 w 496"/>
                <a:gd name="T25" fmla="*/ 326 h 678"/>
                <a:gd name="T26" fmla="*/ 338 w 496"/>
                <a:gd name="T27" fmla="*/ 326 h 678"/>
                <a:gd name="T28" fmla="*/ 300 w 496"/>
                <a:gd name="T29" fmla="*/ 326 h 678"/>
                <a:gd name="T30" fmla="*/ 196 w 496"/>
                <a:gd name="T31" fmla="*/ 326 h 678"/>
                <a:gd name="T32" fmla="*/ 300 w 496"/>
                <a:gd name="T33" fmla="*/ 326 h 678"/>
                <a:gd name="T34" fmla="*/ 425 w 496"/>
                <a:gd name="T35" fmla="*/ 326 h 678"/>
                <a:gd name="T36" fmla="*/ 71 w 496"/>
                <a:gd name="T37" fmla="*/ 326 h 678"/>
                <a:gd name="T38" fmla="*/ 425 w 496"/>
                <a:gd name="T39" fmla="*/ 32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678">
                  <a:moveTo>
                    <a:pt x="496" y="326"/>
                  </a:moveTo>
                  <a:cubicBezTo>
                    <a:pt x="496" y="399"/>
                    <a:pt x="465" y="464"/>
                    <a:pt x="415" y="509"/>
                  </a:cubicBezTo>
                  <a:cubicBezTo>
                    <a:pt x="391" y="532"/>
                    <a:pt x="391" y="535"/>
                    <a:pt x="407" y="563"/>
                  </a:cubicBezTo>
                  <a:cubicBezTo>
                    <a:pt x="451" y="640"/>
                    <a:pt x="451" y="640"/>
                    <a:pt x="451" y="640"/>
                  </a:cubicBezTo>
                  <a:cubicBezTo>
                    <a:pt x="471" y="675"/>
                    <a:pt x="469" y="678"/>
                    <a:pt x="417" y="678"/>
                  </a:cubicBezTo>
                  <a:cubicBezTo>
                    <a:pt x="79" y="678"/>
                    <a:pt x="79" y="678"/>
                    <a:pt x="79" y="678"/>
                  </a:cubicBezTo>
                  <a:cubicBezTo>
                    <a:pt x="27" y="678"/>
                    <a:pt x="25" y="675"/>
                    <a:pt x="45" y="640"/>
                  </a:cubicBezTo>
                  <a:cubicBezTo>
                    <a:pt x="60" y="614"/>
                    <a:pt x="75" y="588"/>
                    <a:pt x="90" y="562"/>
                  </a:cubicBezTo>
                  <a:cubicBezTo>
                    <a:pt x="105" y="534"/>
                    <a:pt x="106" y="532"/>
                    <a:pt x="82" y="510"/>
                  </a:cubicBezTo>
                  <a:cubicBezTo>
                    <a:pt x="32" y="464"/>
                    <a:pt x="0" y="399"/>
                    <a:pt x="0" y="326"/>
                  </a:cubicBezTo>
                  <a:cubicBezTo>
                    <a:pt x="0" y="0"/>
                    <a:pt x="496" y="0"/>
                    <a:pt x="496" y="326"/>
                  </a:cubicBezTo>
                  <a:close/>
                  <a:moveTo>
                    <a:pt x="338" y="326"/>
                  </a:moveTo>
                  <a:cubicBezTo>
                    <a:pt x="338" y="445"/>
                    <a:pt x="157" y="445"/>
                    <a:pt x="157" y="326"/>
                  </a:cubicBezTo>
                  <a:cubicBezTo>
                    <a:pt x="157" y="207"/>
                    <a:pt x="338" y="207"/>
                    <a:pt x="338" y="326"/>
                  </a:cubicBezTo>
                  <a:close/>
                  <a:moveTo>
                    <a:pt x="300" y="326"/>
                  </a:moveTo>
                  <a:cubicBezTo>
                    <a:pt x="300" y="395"/>
                    <a:pt x="196" y="395"/>
                    <a:pt x="196" y="326"/>
                  </a:cubicBezTo>
                  <a:cubicBezTo>
                    <a:pt x="196" y="257"/>
                    <a:pt x="300" y="257"/>
                    <a:pt x="300" y="326"/>
                  </a:cubicBezTo>
                  <a:close/>
                  <a:moveTo>
                    <a:pt x="425" y="326"/>
                  </a:moveTo>
                  <a:cubicBezTo>
                    <a:pt x="425" y="558"/>
                    <a:pt x="71" y="558"/>
                    <a:pt x="71" y="326"/>
                  </a:cubicBezTo>
                  <a:cubicBezTo>
                    <a:pt x="71" y="94"/>
                    <a:pt x="425" y="94"/>
                    <a:pt x="425" y="326"/>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nvGrpSpPr>
            <p:cNvPr id="9" name="组合 8">
              <a:extLst>
                <a:ext uri="{FF2B5EF4-FFF2-40B4-BE49-F238E27FC236}">
                  <a16:creationId xmlns:a16="http://schemas.microsoft.com/office/drawing/2014/main" id="{FB8D4246-CE14-4DE6-B633-A1CBD857434D}"/>
                </a:ext>
              </a:extLst>
            </p:cNvPr>
            <p:cNvGrpSpPr>
              <a:grpSpLocks noChangeAspect="1"/>
            </p:cNvGrpSpPr>
            <p:nvPr/>
          </p:nvGrpSpPr>
          <p:grpSpPr>
            <a:xfrm>
              <a:off x="4335254" y="4095833"/>
              <a:ext cx="246469" cy="181338"/>
              <a:chOff x="10324008" y="2519124"/>
              <a:chExt cx="296863" cy="295275"/>
            </a:xfrm>
            <a:solidFill>
              <a:srgbClr val="0070C0"/>
            </a:solidFill>
          </p:grpSpPr>
          <p:sp>
            <p:nvSpPr>
              <p:cNvPr id="10" name="Freeform 221963">
                <a:extLst>
                  <a:ext uri="{FF2B5EF4-FFF2-40B4-BE49-F238E27FC236}">
                    <a16:creationId xmlns:a16="http://schemas.microsoft.com/office/drawing/2014/main" id="{DFE29594-4621-4907-A011-FA4635D8C0E6}"/>
                  </a:ext>
                </a:extLst>
              </p:cNvPr>
              <p:cNvSpPr>
                <a:spLocks/>
              </p:cNvSpPr>
              <p:nvPr/>
            </p:nvSpPr>
            <p:spPr bwMode="auto">
              <a:xfrm>
                <a:off x="10349408" y="2661999"/>
                <a:ext cx="246063" cy="152400"/>
              </a:xfrm>
              <a:custGeom>
                <a:avLst/>
                <a:gdLst>
                  <a:gd name="T0" fmla="*/ 106 w 107"/>
                  <a:gd name="T1" fmla="*/ 0 h 66"/>
                  <a:gd name="T2" fmla="*/ 107 w 107"/>
                  <a:gd name="T3" fmla="*/ 12 h 66"/>
                  <a:gd name="T4" fmla="*/ 53 w 107"/>
                  <a:gd name="T5" fmla="*/ 66 h 66"/>
                  <a:gd name="T6" fmla="*/ 0 w 107"/>
                  <a:gd name="T7" fmla="*/ 12 h 66"/>
                  <a:gd name="T8" fmla="*/ 1 w 107"/>
                  <a:gd name="T9" fmla="*/ 0 h 66"/>
                  <a:gd name="T10" fmla="*/ 53 w 107"/>
                  <a:gd name="T11" fmla="*/ 12 h 66"/>
                  <a:gd name="T12" fmla="*/ 106 w 10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07" h="66">
                    <a:moveTo>
                      <a:pt x="106" y="0"/>
                    </a:moveTo>
                    <a:cubicBezTo>
                      <a:pt x="107" y="4"/>
                      <a:pt x="107" y="8"/>
                      <a:pt x="107" y="12"/>
                    </a:cubicBezTo>
                    <a:cubicBezTo>
                      <a:pt x="107" y="42"/>
                      <a:pt x="83" y="66"/>
                      <a:pt x="53" y="66"/>
                    </a:cubicBezTo>
                    <a:cubicBezTo>
                      <a:pt x="24" y="66"/>
                      <a:pt x="0" y="42"/>
                      <a:pt x="0" y="12"/>
                    </a:cubicBezTo>
                    <a:cubicBezTo>
                      <a:pt x="0" y="8"/>
                      <a:pt x="0" y="4"/>
                      <a:pt x="1" y="0"/>
                    </a:cubicBezTo>
                    <a:cubicBezTo>
                      <a:pt x="11" y="5"/>
                      <a:pt x="28" y="12"/>
                      <a:pt x="53" y="12"/>
                    </a:cubicBezTo>
                    <a:cubicBezTo>
                      <a:pt x="79" y="12"/>
                      <a:pt x="96" y="5"/>
                      <a:pt x="106"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tx1">
                      <a:lumMod val="65000"/>
                      <a:lumOff val="35000"/>
                    </a:schemeClr>
                  </a:solidFill>
                  <a:cs typeface="+mn-ea"/>
                  <a:sym typeface="+mn-lt"/>
                </a:endParaRPr>
              </a:p>
            </p:txBody>
          </p:sp>
          <p:sp>
            <p:nvSpPr>
              <p:cNvPr id="11" name="Freeform 221965">
                <a:extLst>
                  <a:ext uri="{FF2B5EF4-FFF2-40B4-BE49-F238E27FC236}">
                    <a16:creationId xmlns:a16="http://schemas.microsoft.com/office/drawing/2014/main" id="{4B52A7B9-A585-4F6D-985D-15ECC2D5E163}"/>
                  </a:ext>
                </a:extLst>
              </p:cNvPr>
              <p:cNvSpPr>
                <a:spLocks/>
              </p:cNvSpPr>
              <p:nvPr/>
            </p:nvSpPr>
            <p:spPr bwMode="auto">
              <a:xfrm>
                <a:off x="10324008" y="2519124"/>
                <a:ext cx="296863" cy="95250"/>
              </a:xfrm>
              <a:custGeom>
                <a:avLst/>
                <a:gdLst>
                  <a:gd name="T0" fmla="*/ 64 w 129"/>
                  <a:gd name="T1" fmla="*/ 32 h 41"/>
                  <a:gd name="T2" fmla="*/ 13 w 129"/>
                  <a:gd name="T3" fmla="*/ 41 h 41"/>
                  <a:gd name="T4" fmla="*/ 13 w 129"/>
                  <a:gd name="T5" fmla="*/ 28 h 41"/>
                  <a:gd name="T6" fmla="*/ 0 w 129"/>
                  <a:gd name="T7" fmla="*/ 0 h 41"/>
                  <a:gd name="T8" fmla="*/ 129 w 129"/>
                  <a:gd name="T9" fmla="*/ 0 h 41"/>
                  <a:gd name="T10" fmla="*/ 116 w 129"/>
                  <a:gd name="T11" fmla="*/ 28 h 41"/>
                  <a:gd name="T12" fmla="*/ 116 w 129"/>
                  <a:gd name="T13" fmla="*/ 41 h 41"/>
                  <a:gd name="T14" fmla="*/ 64 w 129"/>
                  <a:gd name="T15" fmla="*/ 3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41">
                    <a:moveTo>
                      <a:pt x="64" y="32"/>
                    </a:moveTo>
                    <a:cubicBezTo>
                      <a:pt x="41" y="32"/>
                      <a:pt x="23" y="37"/>
                      <a:pt x="13" y="41"/>
                    </a:cubicBezTo>
                    <a:cubicBezTo>
                      <a:pt x="13" y="35"/>
                      <a:pt x="13" y="28"/>
                      <a:pt x="13" y="28"/>
                    </a:cubicBezTo>
                    <a:cubicBezTo>
                      <a:pt x="13" y="28"/>
                      <a:pt x="5" y="10"/>
                      <a:pt x="0" y="0"/>
                    </a:cubicBezTo>
                    <a:cubicBezTo>
                      <a:pt x="16" y="0"/>
                      <a:pt x="112" y="0"/>
                      <a:pt x="129" y="0"/>
                    </a:cubicBezTo>
                    <a:cubicBezTo>
                      <a:pt x="124" y="10"/>
                      <a:pt x="116" y="28"/>
                      <a:pt x="116" y="28"/>
                    </a:cubicBezTo>
                    <a:cubicBezTo>
                      <a:pt x="116" y="28"/>
                      <a:pt x="116" y="35"/>
                      <a:pt x="116" y="41"/>
                    </a:cubicBezTo>
                    <a:cubicBezTo>
                      <a:pt x="105" y="37"/>
                      <a:pt x="88" y="32"/>
                      <a:pt x="6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tx1">
                      <a:lumMod val="65000"/>
                      <a:lumOff val="35000"/>
                    </a:schemeClr>
                  </a:solidFill>
                  <a:cs typeface="+mn-ea"/>
                  <a:sym typeface="+mn-lt"/>
                </a:endParaRPr>
              </a:p>
            </p:txBody>
          </p:sp>
          <p:sp>
            <p:nvSpPr>
              <p:cNvPr id="12" name="Freeform 221966">
                <a:extLst>
                  <a:ext uri="{FF2B5EF4-FFF2-40B4-BE49-F238E27FC236}">
                    <a16:creationId xmlns:a16="http://schemas.microsoft.com/office/drawing/2014/main" id="{DAFBC14C-FC9A-4780-AC2A-6649209BD010}"/>
                  </a:ext>
                </a:extLst>
              </p:cNvPr>
              <p:cNvSpPr>
                <a:spLocks/>
              </p:cNvSpPr>
              <p:nvPr/>
            </p:nvSpPr>
            <p:spPr bwMode="auto">
              <a:xfrm>
                <a:off x="10373221" y="2622311"/>
                <a:ext cx="200025" cy="38100"/>
              </a:xfrm>
              <a:custGeom>
                <a:avLst/>
                <a:gdLst>
                  <a:gd name="T0" fmla="*/ 0 w 87"/>
                  <a:gd name="T1" fmla="*/ 7 h 16"/>
                  <a:gd name="T2" fmla="*/ 43 w 87"/>
                  <a:gd name="T3" fmla="*/ 0 h 16"/>
                  <a:gd name="T4" fmla="*/ 87 w 87"/>
                  <a:gd name="T5" fmla="*/ 7 h 16"/>
                  <a:gd name="T6" fmla="*/ 43 w 87"/>
                  <a:gd name="T7" fmla="*/ 16 h 16"/>
                  <a:gd name="T8" fmla="*/ 0 w 87"/>
                  <a:gd name="T9" fmla="*/ 7 h 16"/>
                </a:gdLst>
                <a:ahLst/>
                <a:cxnLst>
                  <a:cxn ang="0">
                    <a:pos x="T0" y="T1"/>
                  </a:cxn>
                  <a:cxn ang="0">
                    <a:pos x="T2" y="T3"/>
                  </a:cxn>
                  <a:cxn ang="0">
                    <a:pos x="T4" y="T5"/>
                  </a:cxn>
                  <a:cxn ang="0">
                    <a:pos x="T6" y="T7"/>
                  </a:cxn>
                  <a:cxn ang="0">
                    <a:pos x="T8" y="T9"/>
                  </a:cxn>
                </a:cxnLst>
                <a:rect l="0" t="0" r="r" b="b"/>
                <a:pathLst>
                  <a:path w="87" h="16">
                    <a:moveTo>
                      <a:pt x="0" y="7"/>
                    </a:moveTo>
                    <a:cubicBezTo>
                      <a:pt x="9" y="4"/>
                      <a:pt x="24" y="0"/>
                      <a:pt x="43" y="0"/>
                    </a:cubicBezTo>
                    <a:cubicBezTo>
                      <a:pt x="62" y="0"/>
                      <a:pt x="77" y="4"/>
                      <a:pt x="87" y="7"/>
                    </a:cubicBezTo>
                    <a:cubicBezTo>
                      <a:pt x="78" y="11"/>
                      <a:pt x="64" y="16"/>
                      <a:pt x="43" y="16"/>
                    </a:cubicBezTo>
                    <a:cubicBezTo>
                      <a:pt x="23" y="16"/>
                      <a:pt x="9" y="11"/>
                      <a:pt x="0" y="7"/>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tx1">
                      <a:lumMod val="65000"/>
                      <a:lumOff val="35000"/>
                    </a:schemeClr>
                  </a:solidFill>
                  <a:cs typeface="+mn-ea"/>
                  <a:sym typeface="+mn-lt"/>
                </a:endParaRPr>
              </a:p>
            </p:txBody>
          </p:sp>
        </p:grpSp>
      </p:grpSp>
      <p:grpSp>
        <p:nvGrpSpPr>
          <p:cNvPr id="3" name="组合 2">
            <a:extLst>
              <a:ext uri="{FF2B5EF4-FFF2-40B4-BE49-F238E27FC236}">
                <a16:creationId xmlns:a16="http://schemas.microsoft.com/office/drawing/2014/main" id="{3332D565-9CB4-437C-B7EF-53BE4CE5149F}"/>
              </a:ext>
            </a:extLst>
          </p:cNvPr>
          <p:cNvGrpSpPr/>
          <p:nvPr/>
        </p:nvGrpSpPr>
        <p:grpSpPr>
          <a:xfrm>
            <a:off x="4013744" y="3517031"/>
            <a:ext cx="442351" cy="281991"/>
            <a:chOff x="3925256" y="3502283"/>
            <a:chExt cx="442351" cy="281991"/>
          </a:xfrm>
        </p:grpSpPr>
        <p:sp>
          <p:nvSpPr>
            <p:cNvPr id="8" name="Freeform 35">
              <a:extLst>
                <a:ext uri="{FF2B5EF4-FFF2-40B4-BE49-F238E27FC236}">
                  <a16:creationId xmlns:a16="http://schemas.microsoft.com/office/drawing/2014/main" id="{65355DFE-6F0A-4830-9CF9-F0E00C7B432C}"/>
                </a:ext>
              </a:extLst>
            </p:cNvPr>
            <p:cNvSpPr>
              <a:spLocks noChangeAspect="1" noEditPoints="1"/>
            </p:cNvSpPr>
            <p:nvPr/>
          </p:nvSpPr>
          <p:spPr bwMode="auto">
            <a:xfrm>
              <a:off x="3925256" y="3503906"/>
              <a:ext cx="197625" cy="270076"/>
            </a:xfrm>
            <a:custGeom>
              <a:avLst/>
              <a:gdLst>
                <a:gd name="T0" fmla="*/ 496 w 496"/>
                <a:gd name="T1" fmla="*/ 326 h 678"/>
                <a:gd name="T2" fmla="*/ 415 w 496"/>
                <a:gd name="T3" fmla="*/ 509 h 678"/>
                <a:gd name="T4" fmla="*/ 407 w 496"/>
                <a:gd name="T5" fmla="*/ 563 h 678"/>
                <a:gd name="T6" fmla="*/ 451 w 496"/>
                <a:gd name="T7" fmla="*/ 640 h 678"/>
                <a:gd name="T8" fmla="*/ 417 w 496"/>
                <a:gd name="T9" fmla="*/ 678 h 678"/>
                <a:gd name="T10" fmla="*/ 79 w 496"/>
                <a:gd name="T11" fmla="*/ 678 h 678"/>
                <a:gd name="T12" fmla="*/ 45 w 496"/>
                <a:gd name="T13" fmla="*/ 640 h 678"/>
                <a:gd name="T14" fmla="*/ 90 w 496"/>
                <a:gd name="T15" fmla="*/ 562 h 678"/>
                <a:gd name="T16" fmla="*/ 82 w 496"/>
                <a:gd name="T17" fmla="*/ 510 h 678"/>
                <a:gd name="T18" fmla="*/ 0 w 496"/>
                <a:gd name="T19" fmla="*/ 326 h 678"/>
                <a:gd name="T20" fmla="*/ 496 w 496"/>
                <a:gd name="T21" fmla="*/ 326 h 678"/>
                <a:gd name="T22" fmla="*/ 338 w 496"/>
                <a:gd name="T23" fmla="*/ 326 h 678"/>
                <a:gd name="T24" fmla="*/ 157 w 496"/>
                <a:gd name="T25" fmla="*/ 326 h 678"/>
                <a:gd name="T26" fmla="*/ 338 w 496"/>
                <a:gd name="T27" fmla="*/ 326 h 678"/>
                <a:gd name="T28" fmla="*/ 300 w 496"/>
                <a:gd name="T29" fmla="*/ 326 h 678"/>
                <a:gd name="T30" fmla="*/ 196 w 496"/>
                <a:gd name="T31" fmla="*/ 326 h 678"/>
                <a:gd name="T32" fmla="*/ 300 w 496"/>
                <a:gd name="T33" fmla="*/ 326 h 678"/>
                <a:gd name="T34" fmla="*/ 425 w 496"/>
                <a:gd name="T35" fmla="*/ 326 h 678"/>
                <a:gd name="T36" fmla="*/ 71 w 496"/>
                <a:gd name="T37" fmla="*/ 326 h 678"/>
                <a:gd name="T38" fmla="*/ 425 w 496"/>
                <a:gd name="T39" fmla="*/ 32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678">
                  <a:moveTo>
                    <a:pt x="496" y="326"/>
                  </a:moveTo>
                  <a:cubicBezTo>
                    <a:pt x="496" y="399"/>
                    <a:pt x="465" y="464"/>
                    <a:pt x="415" y="509"/>
                  </a:cubicBezTo>
                  <a:cubicBezTo>
                    <a:pt x="391" y="532"/>
                    <a:pt x="391" y="535"/>
                    <a:pt x="407" y="563"/>
                  </a:cubicBezTo>
                  <a:cubicBezTo>
                    <a:pt x="451" y="640"/>
                    <a:pt x="451" y="640"/>
                    <a:pt x="451" y="640"/>
                  </a:cubicBezTo>
                  <a:cubicBezTo>
                    <a:pt x="471" y="675"/>
                    <a:pt x="469" y="678"/>
                    <a:pt x="417" y="678"/>
                  </a:cubicBezTo>
                  <a:cubicBezTo>
                    <a:pt x="79" y="678"/>
                    <a:pt x="79" y="678"/>
                    <a:pt x="79" y="678"/>
                  </a:cubicBezTo>
                  <a:cubicBezTo>
                    <a:pt x="27" y="678"/>
                    <a:pt x="25" y="675"/>
                    <a:pt x="45" y="640"/>
                  </a:cubicBezTo>
                  <a:cubicBezTo>
                    <a:pt x="60" y="614"/>
                    <a:pt x="75" y="588"/>
                    <a:pt x="90" y="562"/>
                  </a:cubicBezTo>
                  <a:cubicBezTo>
                    <a:pt x="105" y="534"/>
                    <a:pt x="106" y="532"/>
                    <a:pt x="82" y="510"/>
                  </a:cubicBezTo>
                  <a:cubicBezTo>
                    <a:pt x="32" y="464"/>
                    <a:pt x="0" y="399"/>
                    <a:pt x="0" y="326"/>
                  </a:cubicBezTo>
                  <a:cubicBezTo>
                    <a:pt x="0" y="0"/>
                    <a:pt x="496" y="0"/>
                    <a:pt x="496" y="326"/>
                  </a:cubicBezTo>
                  <a:close/>
                  <a:moveTo>
                    <a:pt x="338" y="326"/>
                  </a:moveTo>
                  <a:cubicBezTo>
                    <a:pt x="338" y="445"/>
                    <a:pt x="157" y="445"/>
                    <a:pt x="157" y="326"/>
                  </a:cubicBezTo>
                  <a:cubicBezTo>
                    <a:pt x="157" y="207"/>
                    <a:pt x="338" y="207"/>
                    <a:pt x="338" y="326"/>
                  </a:cubicBezTo>
                  <a:close/>
                  <a:moveTo>
                    <a:pt x="300" y="326"/>
                  </a:moveTo>
                  <a:cubicBezTo>
                    <a:pt x="300" y="395"/>
                    <a:pt x="196" y="395"/>
                    <a:pt x="196" y="326"/>
                  </a:cubicBezTo>
                  <a:cubicBezTo>
                    <a:pt x="196" y="257"/>
                    <a:pt x="300" y="257"/>
                    <a:pt x="300" y="326"/>
                  </a:cubicBezTo>
                  <a:close/>
                  <a:moveTo>
                    <a:pt x="425" y="326"/>
                  </a:moveTo>
                  <a:cubicBezTo>
                    <a:pt x="425" y="558"/>
                    <a:pt x="71" y="558"/>
                    <a:pt x="71" y="326"/>
                  </a:cubicBezTo>
                  <a:cubicBezTo>
                    <a:pt x="71" y="94"/>
                    <a:pt x="425" y="94"/>
                    <a:pt x="425" y="326"/>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pic>
          <p:nvPicPr>
            <p:cNvPr id="13" name="图片 12">
              <a:extLst>
                <a:ext uri="{FF2B5EF4-FFF2-40B4-BE49-F238E27FC236}">
                  <a16:creationId xmlns:a16="http://schemas.microsoft.com/office/drawing/2014/main" id="{2D299540-1B3C-4A4E-9D33-91EA8FAC698E}"/>
                </a:ext>
              </a:extLst>
            </p:cNvPr>
            <p:cNvPicPr>
              <a:picLocks noChangeAspect="1"/>
            </p:cNvPicPr>
            <p:nvPr/>
          </p:nvPicPr>
          <p:blipFill>
            <a:blip r:embed="rId4"/>
            <a:stretch>
              <a:fillRect/>
            </a:stretch>
          </p:blipFill>
          <p:spPr>
            <a:xfrm>
              <a:off x="4100458" y="3502283"/>
              <a:ext cx="267149" cy="281991"/>
            </a:xfrm>
            <a:prstGeom prst="rect">
              <a:avLst/>
            </a:prstGeom>
          </p:spPr>
        </p:pic>
      </p:grpSp>
      <p:grpSp>
        <p:nvGrpSpPr>
          <p:cNvPr id="19" name="组合 18">
            <a:extLst>
              <a:ext uri="{FF2B5EF4-FFF2-40B4-BE49-F238E27FC236}">
                <a16:creationId xmlns:a16="http://schemas.microsoft.com/office/drawing/2014/main" id="{01FCAA66-45CA-46F8-B58B-B29F54A4E8CF}"/>
              </a:ext>
            </a:extLst>
          </p:cNvPr>
          <p:cNvGrpSpPr/>
          <p:nvPr/>
        </p:nvGrpSpPr>
        <p:grpSpPr>
          <a:xfrm>
            <a:off x="4198635" y="4038631"/>
            <a:ext cx="347885" cy="274359"/>
            <a:chOff x="4110147" y="4038631"/>
            <a:chExt cx="347885" cy="274359"/>
          </a:xfrm>
        </p:grpSpPr>
        <p:grpSp>
          <p:nvGrpSpPr>
            <p:cNvPr id="14" name="组合 13">
              <a:extLst>
                <a:ext uri="{FF2B5EF4-FFF2-40B4-BE49-F238E27FC236}">
                  <a16:creationId xmlns:a16="http://schemas.microsoft.com/office/drawing/2014/main" id="{9926E891-8326-4B0A-B893-D2DA67081196}"/>
                </a:ext>
              </a:extLst>
            </p:cNvPr>
            <p:cNvGrpSpPr>
              <a:grpSpLocks noChangeAspect="1"/>
            </p:cNvGrpSpPr>
            <p:nvPr/>
          </p:nvGrpSpPr>
          <p:grpSpPr>
            <a:xfrm flipH="1">
              <a:off x="4335059" y="4104192"/>
              <a:ext cx="122973" cy="208798"/>
              <a:chOff x="3581023" y="1140392"/>
              <a:chExt cx="629582" cy="1251659"/>
            </a:xfrm>
          </p:grpSpPr>
          <p:sp>
            <p:nvSpPr>
              <p:cNvPr id="15" name="Freeform 30">
                <a:extLst>
                  <a:ext uri="{FF2B5EF4-FFF2-40B4-BE49-F238E27FC236}">
                    <a16:creationId xmlns:a16="http://schemas.microsoft.com/office/drawing/2014/main" id="{8E1F47BF-BF86-4884-BAF3-A9F0B65CF710}"/>
                  </a:ext>
                </a:extLst>
              </p:cNvPr>
              <p:cNvSpPr>
                <a:spLocks noEditPoints="1"/>
              </p:cNvSpPr>
              <p:nvPr/>
            </p:nvSpPr>
            <p:spPr bwMode="auto">
              <a:xfrm>
                <a:off x="3581023" y="1187884"/>
                <a:ext cx="629582" cy="1204167"/>
              </a:xfrm>
              <a:custGeom>
                <a:avLst/>
                <a:gdLst>
                  <a:gd name="T0" fmla="*/ 360 w 556"/>
                  <a:gd name="T1" fmla="*/ 432 h 1080"/>
                  <a:gd name="T2" fmla="*/ 319 w 556"/>
                  <a:gd name="T3" fmla="*/ 207 h 1080"/>
                  <a:gd name="T4" fmla="*/ 251 w 556"/>
                  <a:gd name="T5" fmla="*/ 430 h 1080"/>
                  <a:gd name="T6" fmla="*/ 302 w 556"/>
                  <a:gd name="T7" fmla="*/ 510 h 1080"/>
                  <a:gd name="T8" fmla="*/ 360 w 556"/>
                  <a:gd name="T9" fmla="*/ 432 h 1080"/>
                  <a:gd name="T10" fmla="*/ 83 w 556"/>
                  <a:gd name="T11" fmla="*/ 263 h 1080"/>
                  <a:gd name="T12" fmla="*/ 26 w 556"/>
                  <a:gd name="T13" fmla="*/ 216 h 1080"/>
                  <a:gd name="T14" fmla="*/ 0 w 556"/>
                  <a:gd name="T15" fmla="*/ 12 h 1080"/>
                  <a:gd name="T16" fmla="*/ 61 w 556"/>
                  <a:gd name="T17" fmla="*/ 0 h 1080"/>
                  <a:gd name="T18" fmla="*/ 89 w 556"/>
                  <a:gd name="T19" fmla="*/ 195 h 1080"/>
                  <a:gd name="T20" fmla="*/ 299 w 556"/>
                  <a:gd name="T21" fmla="*/ 195 h 1080"/>
                  <a:gd name="T22" fmla="*/ 505 w 556"/>
                  <a:gd name="T23" fmla="*/ 263 h 1080"/>
                  <a:gd name="T24" fmla="*/ 556 w 556"/>
                  <a:gd name="T25" fmla="*/ 477 h 1080"/>
                  <a:gd name="T26" fmla="*/ 556 w 556"/>
                  <a:gd name="T27" fmla="*/ 669 h 1080"/>
                  <a:gd name="T28" fmla="*/ 497 w 556"/>
                  <a:gd name="T29" fmla="*/ 669 h 1080"/>
                  <a:gd name="T30" fmla="*/ 497 w 556"/>
                  <a:gd name="T31" fmla="*/ 489 h 1080"/>
                  <a:gd name="T32" fmla="*/ 450 w 556"/>
                  <a:gd name="T33" fmla="*/ 335 h 1080"/>
                  <a:gd name="T34" fmla="*/ 434 w 556"/>
                  <a:gd name="T35" fmla="*/ 375 h 1080"/>
                  <a:gd name="T36" fmla="*/ 412 w 556"/>
                  <a:gd name="T37" fmla="*/ 669 h 1080"/>
                  <a:gd name="T38" fmla="*/ 412 w 556"/>
                  <a:gd name="T39" fmla="*/ 1080 h 1080"/>
                  <a:gd name="T40" fmla="*/ 350 w 556"/>
                  <a:gd name="T41" fmla="*/ 1080 h 1080"/>
                  <a:gd name="T42" fmla="*/ 332 w 556"/>
                  <a:gd name="T43" fmla="*/ 585 h 1080"/>
                  <a:gd name="T44" fmla="*/ 299 w 556"/>
                  <a:gd name="T45" fmla="*/ 585 h 1080"/>
                  <a:gd name="T46" fmla="*/ 267 w 556"/>
                  <a:gd name="T47" fmla="*/ 730 h 1080"/>
                  <a:gd name="T48" fmla="*/ 242 w 556"/>
                  <a:gd name="T49" fmla="*/ 1080 h 1080"/>
                  <a:gd name="T50" fmla="*/ 185 w 556"/>
                  <a:gd name="T51" fmla="*/ 1080 h 1080"/>
                  <a:gd name="T52" fmla="*/ 185 w 556"/>
                  <a:gd name="T53" fmla="*/ 632 h 1080"/>
                  <a:gd name="T54" fmla="*/ 216 w 556"/>
                  <a:gd name="T55" fmla="*/ 263 h 1080"/>
                  <a:gd name="T56" fmla="*/ 83 w 556"/>
                  <a:gd name="T57" fmla="*/ 263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6" h="1080">
                    <a:moveTo>
                      <a:pt x="360" y="432"/>
                    </a:moveTo>
                    <a:cubicBezTo>
                      <a:pt x="319" y="207"/>
                      <a:pt x="319" y="207"/>
                      <a:pt x="319" y="207"/>
                    </a:cubicBezTo>
                    <a:cubicBezTo>
                      <a:pt x="251" y="430"/>
                      <a:pt x="251" y="430"/>
                      <a:pt x="251" y="430"/>
                    </a:cubicBezTo>
                    <a:cubicBezTo>
                      <a:pt x="302" y="510"/>
                      <a:pt x="302" y="510"/>
                      <a:pt x="302" y="510"/>
                    </a:cubicBezTo>
                    <a:lnTo>
                      <a:pt x="360" y="432"/>
                    </a:lnTo>
                    <a:close/>
                    <a:moveTo>
                      <a:pt x="83" y="263"/>
                    </a:moveTo>
                    <a:cubicBezTo>
                      <a:pt x="28" y="263"/>
                      <a:pt x="26" y="216"/>
                      <a:pt x="26" y="216"/>
                    </a:cubicBezTo>
                    <a:cubicBezTo>
                      <a:pt x="0" y="12"/>
                      <a:pt x="0" y="12"/>
                      <a:pt x="0" y="12"/>
                    </a:cubicBezTo>
                    <a:cubicBezTo>
                      <a:pt x="61" y="0"/>
                      <a:pt x="61" y="0"/>
                      <a:pt x="61" y="0"/>
                    </a:cubicBezTo>
                    <a:cubicBezTo>
                      <a:pt x="89" y="195"/>
                      <a:pt x="89" y="195"/>
                      <a:pt x="89" y="195"/>
                    </a:cubicBezTo>
                    <a:cubicBezTo>
                      <a:pt x="299" y="195"/>
                      <a:pt x="299" y="195"/>
                      <a:pt x="299" y="195"/>
                    </a:cubicBezTo>
                    <a:cubicBezTo>
                      <a:pt x="299" y="195"/>
                      <a:pt x="485" y="183"/>
                      <a:pt x="505" y="263"/>
                    </a:cubicBezTo>
                    <a:cubicBezTo>
                      <a:pt x="524" y="344"/>
                      <a:pt x="556" y="477"/>
                      <a:pt x="556" y="477"/>
                    </a:cubicBezTo>
                    <a:cubicBezTo>
                      <a:pt x="556" y="669"/>
                      <a:pt x="556" y="669"/>
                      <a:pt x="556" y="669"/>
                    </a:cubicBezTo>
                    <a:cubicBezTo>
                      <a:pt x="497" y="669"/>
                      <a:pt x="497" y="669"/>
                      <a:pt x="497" y="669"/>
                    </a:cubicBezTo>
                    <a:cubicBezTo>
                      <a:pt x="497" y="489"/>
                      <a:pt x="497" y="489"/>
                      <a:pt x="497" y="489"/>
                    </a:cubicBezTo>
                    <a:cubicBezTo>
                      <a:pt x="450" y="335"/>
                      <a:pt x="450" y="335"/>
                      <a:pt x="450" y="335"/>
                    </a:cubicBezTo>
                    <a:cubicBezTo>
                      <a:pt x="450" y="335"/>
                      <a:pt x="434" y="346"/>
                      <a:pt x="434" y="375"/>
                    </a:cubicBezTo>
                    <a:cubicBezTo>
                      <a:pt x="434" y="405"/>
                      <a:pt x="412" y="669"/>
                      <a:pt x="412" y="669"/>
                    </a:cubicBezTo>
                    <a:cubicBezTo>
                      <a:pt x="412" y="1080"/>
                      <a:pt x="412" y="1080"/>
                      <a:pt x="412" y="1080"/>
                    </a:cubicBezTo>
                    <a:cubicBezTo>
                      <a:pt x="350" y="1080"/>
                      <a:pt x="350" y="1080"/>
                      <a:pt x="350" y="1080"/>
                    </a:cubicBezTo>
                    <a:cubicBezTo>
                      <a:pt x="332" y="585"/>
                      <a:pt x="332" y="585"/>
                      <a:pt x="332" y="585"/>
                    </a:cubicBezTo>
                    <a:cubicBezTo>
                      <a:pt x="299" y="585"/>
                      <a:pt x="299" y="585"/>
                      <a:pt x="299" y="585"/>
                    </a:cubicBezTo>
                    <a:cubicBezTo>
                      <a:pt x="299" y="585"/>
                      <a:pt x="267" y="664"/>
                      <a:pt x="267" y="730"/>
                    </a:cubicBezTo>
                    <a:cubicBezTo>
                      <a:pt x="242" y="1080"/>
                      <a:pt x="242" y="1080"/>
                      <a:pt x="242" y="1080"/>
                    </a:cubicBezTo>
                    <a:cubicBezTo>
                      <a:pt x="185" y="1080"/>
                      <a:pt x="185" y="1080"/>
                      <a:pt x="185" y="1080"/>
                    </a:cubicBezTo>
                    <a:cubicBezTo>
                      <a:pt x="185" y="1080"/>
                      <a:pt x="185" y="830"/>
                      <a:pt x="185" y="632"/>
                    </a:cubicBezTo>
                    <a:cubicBezTo>
                      <a:pt x="185" y="434"/>
                      <a:pt x="216" y="263"/>
                      <a:pt x="216" y="263"/>
                    </a:cubicBezTo>
                    <a:cubicBezTo>
                      <a:pt x="216" y="263"/>
                      <a:pt x="138" y="263"/>
                      <a:pt x="83" y="2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6" name="Freeform 32">
                <a:extLst>
                  <a:ext uri="{FF2B5EF4-FFF2-40B4-BE49-F238E27FC236}">
                    <a16:creationId xmlns:a16="http://schemas.microsoft.com/office/drawing/2014/main" id="{C503B1FC-E719-45BA-8B6D-E9C11B2E120A}"/>
                  </a:ext>
                </a:extLst>
              </p:cNvPr>
              <p:cNvSpPr>
                <a:spLocks/>
              </p:cNvSpPr>
              <p:nvPr/>
            </p:nvSpPr>
            <p:spPr bwMode="auto">
              <a:xfrm>
                <a:off x="3865032" y="1418539"/>
                <a:ext cx="123947" cy="338185"/>
              </a:xfrm>
              <a:custGeom>
                <a:avLst/>
                <a:gdLst>
                  <a:gd name="T0" fmla="*/ 151 w 151"/>
                  <a:gd name="T1" fmla="*/ 306 h 412"/>
                  <a:gd name="T2" fmla="*/ 71 w 151"/>
                  <a:gd name="T3" fmla="*/ 412 h 412"/>
                  <a:gd name="T4" fmla="*/ 0 w 151"/>
                  <a:gd name="T5" fmla="*/ 303 h 412"/>
                  <a:gd name="T6" fmla="*/ 94 w 151"/>
                  <a:gd name="T7" fmla="*/ 0 h 412"/>
                  <a:gd name="T8" fmla="*/ 151 w 151"/>
                  <a:gd name="T9" fmla="*/ 306 h 412"/>
                </a:gdLst>
                <a:ahLst/>
                <a:cxnLst>
                  <a:cxn ang="0">
                    <a:pos x="T0" y="T1"/>
                  </a:cxn>
                  <a:cxn ang="0">
                    <a:pos x="T2" y="T3"/>
                  </a:cxn>
                  <a:cxn ang="0">
                    <a:pos x="T4" y="T5"/>
                  </a:cxn>
                  <a:cxn ang="0">
                    <a:pos x="T6" y="T7"/>
                  </a:cxn>
                  <a:cxn ang="0">
                    <a:pos x="T8" y="T9"/>
                  </a:cxn>
                </a:cxnLst>
                <a:rect l="0" t="0" r="r" b="b"/>
                <a:pathLst>
                  <a:path w="151" h="412">
                    <a:moveTo>
                      <a:pt x="151" y="306"/>
                    </a:moveTo>
                    <a:lnTo>
                      <a:pt x="71" y="412"/>
                    </a:lnTo>
                    <a:lnTo>
                      <a:pt x="0" y="303"/>
                    </a:lnTo>
                    <a:lnTo>
                      <a:pt x="94" y="0"/>
                    </a:lnTo>
                    <a:lnTo>
                      <a:pt x="151" y="306"/>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7" name="Oval 74">
                <a:extLst>
                  <a:ext uri="{FF2B5EF4-FFF2-40B4-BE49-F238E27FC236}">
                    <a16:creationId xmlns:a16="http://schemas.microsoft.com/office/drawing/2014/main" id="{235050DA-ACE8-41DC-8B50-1022095F17F3}"/>
                  </a:ext>
                </a:extLst>
              </p:cNvPr>
              <p:cNvSpPr>
                <a:spLocks noChangeAspect="1" noChangeArrowheads="1"/>
              </p:cNvSpPr>
              <p:nvPr/>
            </p:nvSpPr>
            <p:spPr bwMode="auto">
              <a:xfrm>
                <a:off x="3830502" y="1140392"/>
                <a:ext cx="251998" cy="25020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tx1">
                      <a:lumMod val="65000"/>
                      <a:lumOff val="35000"/>
                    </a:schemeClr>
                  </a:solidFill>
                  <a:cs typeface="+mn-ea"/>
                  <a:sym typeface="+mn-lt"/>
                </a:endParaRPr>
              </a:p>
            </p:txBody>
          </p:sp>
        </p:grpSp>
        <p:sp>
          <p:nvSpPr>
            <p:cNvPr id="18" name="Freeform 35">
              <a:extLst>
                <a:ext uri="{FF2B5EF4-FFF2-40B4-BE49-F238E27FC236}">
                  <a16:creationId xmlns:a16="http://schemas.microsoft.com/office/drawing/2014/main" id="{90DF7F54-9787-4232-BDA6-12E23EDBEEE7}"/>
                </a:ext>
              </a:extLst>
            </p:cNvPr>
            <p:cNvSpPr>
              <a:spLocks noChangeAspect="1" noEditPoints="1"/>
            </p:cNvSpPr>
            <p:nvPr/>
          </p:nvSpPr>
          <p:spPr bwMode="auto">
            <a:xfrm>
              <a:off x="4110147" y="4038631"/>
              <a:ext cx="197625" cy="270076"/>
            </a:xfrm>
            <a:custGeom>
              <a:avLst/>
              <a:gdLst>
                <a:gd name="T0" fmla="*/ 496 w 496"/>
                <a:gd name="T1" fmla="*/ 326 h 678"/>
                <a:gd name="T2" fmla="*/ 415 w 496"/>
                <a:gd name="T3" fmla="*/ 509 h 678"/>
                <a:gd name="T4" fmla="*/ 407 w 496"/>
                <a:gd name="T5" fmla="*/ 563 h 678"/>
                <a:gd name="T6" fmla="*/ 451 w 496"/>
                <a:gd name="T7" fmla="*/ 640 h 678"/>
                <a:gd name="T8" fmla="*/ 417 w 496"/>
                <a:gd name="T9" fmla="*/ 678 h 678"/>
                <a:gd name="T10" fmla="*/ 79 w 496"/>
                <a:gd name="T11" fmla="*/ 678 h 678"/>
                <a:gd name="T12" fmla="*/ 45 w 496"/>
                <a:gd name="T13" fmla="*/ 640 h 678"/>
                <a:gd name="T14" fmla="*/ 90 w 496"/>
                <a:gd name="T15" fmla="*/ 562 h 678"/>
                <a:gd name="T16" fmla="*/ 82 w 496"/>
                <a:gd name="T17" fmla="*/ 510 h 678"/>
                <a:gd name="T18" fmla="*/ 0 w 496"/>
                <a:gd name="T19" fmla="*/ 326 h 678"/>
                <a:gd name="T20" fmla="*/ 496 w 496"/>
                <a:gd name="T21" fmla="*/ 326 h 678"/>
                <a:gd name="T22" fmla="*/ 338 w 496"/>
                <a:gd name="T23" fmla="*/ 326 h 678"/>
                <a:gd name="T24" fmla="*/ 157 w 496"/>
                <a:gd name="T25" fmla="*/ 326 h 678"/>
                <a:gd name="T26" fmla="*/ 338 w 496"/>
                <a:gd name="T27" fmla="*/ 326 h 678"/>
                <a:gd name="T28" fmla="*/ 300 w 496"/>
                <a:gd name="T29" fmla="*/ 326 h 678"/>
                <a:gd name="T30" fmla="*/ 196 w 496"/>
                <a:gd name="T31" fmla="*/ 326 h 678"/>
                <a:gd name="T32" fmla="*/ 300 w 496"/>
                <a:gd name="T33" fmla="*/ 326 h 678"/>
                <a:gd name="T34" fmla="*/ 425 w 496"/>
                <a:gd name="T35" fmla="*/ 326 h 678"/>
                <a:gd name="T36" fmla="*/ 71 w 496"/>
                <a:gd name="T37" fmla="*/ 326 h 678"/>
                <a:gd name="T38" fmla="*/ 425 w 496"/>
                <a:gd name="T39" fmla="*/ 32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678">
                  <a:moveTo>
                    <a:pt x="496" y="326"/>
                  </a:moveTo>
                  <a:cubicBezTo>
                    <a:pt x="496" y="399"/>
                    <a:pt x="465" y="464"/>
                    <a:pt x="415" y="509"/>
                  </a:cubicBezTo>
                  <a:cubicBezTo>
                    <a:pt x="391" y="532"/>
                    <a:pt x="391" y="535"/>
                    <a:pt x="407" y="563"/>
                  </a:cubicBezTo>
                  <a:cubicBezTo>
                    <a:pt x="451" y="640"/>
                    <a:pt x="451" y="640"/>
                    <a:pt x="451" y="640"/>
                  </a:cubicBezTo>
                  <a:cubicBezTo>
                    <a:pt x="471" y="675"/>
                    <a:pt x="469" y="678"/>
                    <a:pt x="417" y="678"/>
                  </a:cubicBezTo>
                  <a:cubicBezTo>
                    <a:pt x="79" y="678"/>
                    <a:pt x="79" y="678"/>
                    <a:pt x="79" y="678"/>
                  </a:cubicBezTo>
                  <a:cubicBezTo>
                    <a:pt x="27" y="678"/>
                    <a:pt x="25" y="675"/>
                    <a:pt x="45" y="640"/>
                  </a:cubicBezTo>
                  <a:cubicBezTo>
                    <a:pt x="60" y="614"/>
                    <a:pt x="75" y="588"/>
                    <a:pt x="90" y="562"/>
                  </a:cubicBezTo>
                  <a:cubicBezTo>
                    <a:pt x="105" y="534"/>
                    <a:pt x="106" y="532"/>
                    <a:pt x="82" y="510"/>
                  </a:cubicBezTo>
                  <a:cubicBezTo>
                    <a:pt x="32" y="464"/>
                    <a:pt x="0" y="399"/>
                    <a:pt x="0" y="326"/>
                  </a:cubicBezTo>
                  <a:cubicBezTo>
                    <a:pt x="0" y="0"/>
                    <a:pt x="496" y="0"/>
                    <a:pt x="496" y="326"/>
                  </a:cubicBezTo>
                  <a:close/>
                  <a:moveTo>
                    <a:pt x="338" y="326"/>
                  </a:moveTo>
                  <a:cubicBezTo>
                    <a:pt x="338" y="445"/>
                    <a:pt x="157" y="445"/>
                    <a:pt x="157" y="326"/>
                  </a:cubicBezTo>
                  <a:cubicBezTo>
                    <a:pt x="157" y="207"/>
                    <a:pt x="338" y="207"/>
                    <a:pt x="338" y="326"/>
                  </a:cubicBezTo>
                  <a:close/>
                  <a:moveTo>
                    <a:pt x="300" y="326"/>
                  </a:moveTo>
                  <a:cubicBezTo>
                    <a:pt x="300" y="395"/>
                    <a:pt x="196" y="395"/>
                    <a:pt x="196" y="326"/>
                  </a:cubicBezTo>
                  <a:cubicBezTo>
                    <a:pt x="196" y="257"/>
                    <a:pt x="300" y="257"/>
                    <a:pt x="300" y="326"/>
                  </a:cubicBezTo>
                  <a:close/>
                  <a:moveTo>
                    <a:pt x="425" y="326"/>
                  </a:moveTo>
                  <a:cubicBezTo>
                    <a:pt x="425" y="558"/>
                    <a:pt x="71" y="558"/>
                    <a:pt x="71" y="326"/>
                  </a:cubicBezTo>
                  <a:cubicBezTo>
                    <a:pt x="71" y="94"/>
                    <a:pt x="425" y="94"/>
                    <a:pt x="425" y="326"/>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grpSp>
        <p:nvGrpSpPr>
          <p:cNvPr id="26" name="组合 25">
            <a:extLst>
              <a:ext uri="{FF2B5EF4-FFF2-40B4-BE49-F238E27FC236}">
                <a16:creationId xmlns:a16="http://schemas.microsoft.com/office/drawing/2014/main" id="{A5D9E174-0752-4EE6-AF9C-CDE15647A6DC}"/>
              </a:ext>
            </a:extLst>
          </p:cNvPr>
          <p:cNvGrpSpPr/>
          <p:nvPr/>
        </p:nvGrpSpPr>
        <p:grpSpPr>
          <a:xfrm>
            <a:off x="4075386" y="4573917"/>
            <a:ext cx="456386" cy="270076"/>
            <a:chOff x="4060638" y="4573917"/>
            <a:chExt cx="456386" cy="270076"/>
          </a:xfrm>
        </p:grpSpPr>
        <p:sp>
          <p:nvSpPr>
            <p:cNvPr id="7" name="Freeform 35">
              <a:extLst>
                <a:ext uri="{FF2B5EF4-FFF2-40B4-BE49-F238E27FC236}">
                  <a16:creationId xmlns:a16="http://schemas.microsoft.com/office/drawing/2014/main" id="{4961479D-F087-4BC2-B6E1-18DA4969D482}"/>
                </a:ext>
              </a:extLst>
            </p:cNvPr>
            <p:cNvSpPr>
              <a:spLocks noChangeAspect="1" noEditPoints="1"/>
            </p:cNvSpPr>
            <p:nvPr/>
          </p:nvSpPr>
          <p:spPr bwMode="auto">
            <a:xfrm>
              <a:off x="4060638" y="4573917"/>
              <a:ext cx="197625" cy="270076"/>
            </a:xfrm>
            <a:custGeom>
              <a:avLst/>
              <a:gdLst>
                <a:gd name="T0" fmla="*/ 496 w 496"/>
                <a:gd name="T1" fmla="*/ 326 h 678"/>
                <a:gd name="T2" fmla="*/ 415 w 496"/>
                <a:gd name="T3" fmla="*/ 509 h 678"/>
                <a:gd name="T4" fmla="*/ 407 w 496"/>
                <a:gd name="T5" fmla="*/ 563 h 678"/>
                <a:gd name="T6" fmla="*/ 451 w 496"/>
                <a:gd name="T7" fmla="*/ 640 h 678"/>
                <a:gd name="T8" fmla="*/ 417 w 496"/>
                <a:gd name="T9" fmla="*/ 678 h 678"/>
                <a:gd name="T10" fmla="*/ 79 w 496"/>
                <a:gd name="T11" fmla="*/ 678 h 678"/>
                <a:gd name="T12" fmla="*/ 45 w 496"/>
                <a:gd name="T13" fmla="*/ 640 h 678"/>
                <a:gd name="T14" fmla="*/ 90 w 496"/>
                <a:gd name="T15" fmla="*/ 562 h 678"/>
                <a:gd name="T16" fmla="*/ 82 w 496"/>
                <a:gd name="T17" fmla="*/ 510 h 678"/>
                <a:gd name="T18" fmla="*/ 0 w 496"/>
                <a:gd name="T19" fmla="*/ 326 h 678"/>
                <a:gd name="T20" fmla="*/ 496 w 496"/>
                <a:gd name="T21" fmla="*/ 326 h 678"/>
                <a:gd name="T22" fmla="*/ 338 w 496"/>
                <a:gd name="T23" fmla="*/ 326 h 678"/>
                <a:gd name="T24" fmla="*/ 157 w 496"/>
                <a:gd name="T25" fmla="*/ 326 h 678"/>
                <a:gd name="T26" fmla="*/ 338 w 496"/>
                <a:gd name="T27" fmla="*/ 326 h 678"/>
                <a:gd name="T28" fmla="*/ 300 w 496"/>
                <a:gd name="T29" fmla="*/ 326 h 678"/>
                <a:gd name="T30" fmla="*/ 196 w 496"/>
                <a:gd name="T31" fmla="*/ 326 h 678"/>
                <a:gd name="T32" fmla="*/ 300 w 496"/>
                <a:gd name="T33" fmla="*/ 326 h 678"/>
                <a:gd name="T34" fmla="*/ 425 w 496"/>
                <a:gd name="T35" fmla="*/ 326 h 678"/>
                <a:gd name="T36" fmla="*/ 71 w 496"/>
                <a:gd name="T37" fmla="*/ 326 h 678"/>
                <a:gd name="T38" fmla="*/ 425 w 496"/>
                <a:gd name="T39" fmla="*/ 32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678">
                  <a:moveTo>
                    <a:pt x="496" y="326"/>
                  </a:moveTo>
                  <a:cubicBezTo>
                    <a:pt x="496" y="399"/>
                    <a:pt x="465" y="464"/>
                    <a:pt x="415" y="509"/>
                  </a:cubicBezTo>
                  <a:cubicBezTo>
                    <a:pt x="391" y="532"/>
                    <a:pt x="391" y="535"/>
                    <a:pt x="407" y="563"/>
                  </a:cubicBezTo>
                  <a:cubicBezTo>
                    <a:pt x="451" y="640"/>
                    <a:pt x="451" y="640"/>
                    <a:pt x="451" y="640"/>
                  </a:cubicBezTo>
                  <a:cubicBezTo>
                    <a:pt x="471" y="675"/>
                    <a:pt x="469" y="678"/>
                    <a:pt x="417" y="678"/>
                  </a:cubicBezTo>
                  <a:cubicBezTo>
                    <a:pt x="79" y="678"/>
                    <a:pt x="79" y="678"/>
                    <a:pt x="79" y="678"/>
                  </a:cubicBezTo>
                  <a:cubicBezTo>
                    <a:pt x="27" y="678"/>
                    <a:pt x="25" y="675"/>
                    <a:pt x="45" y="640"/>
                  </a:cubicBezTo>
                  <a:cubicBezTo>
                    <a:pt x="60" y="614"/>
                    <a:pt x="75" y="588"/>
                    <a:pt x="90" y="562"/>
                  </a:cubicBezTo>
                  <a:cubicBezTo>
                    <a:pt x="105" y="534"/>
                    <a:pt x="106" y="532"/>
                    <a:pt x="82" y="510"/>
                  </a:cubicBezTo>
                  <a:cubicBezTo>
                    <a:pt x="32" y="464"/>
                    <a:pt x="0" y="399"/>
                    <a:pt x="0" y="326"/>
                  </a:cubicBezTo>
                  <a:cubicBezTo>
                    <a:pt x="0" y="0"/>
                    <a:pt x="496" y="0"/>
                    <a:pt x="496" y="326"/>
                  </a:cubicBezTo>
                  <a:close/>
                  <a:moveTo>
                    <a:pt x="338" y="326"/>
                  </a:moveTo>
                  <a:cubicBezTo>
                    <a:pt x="338" y="445"/>
                    <a:pt x="157" y="445"/>
                    <a:pt x="157" y="326"/>
                  </a:cubicBezTo>
                  <a:cubicBezTo>
                    <a:pt x="157" y="207"/>
                    <a:pt x="338" y="207"/>
                    <a:pt x="338" y="326"/>
                  </a:cubicBezTo>
                  <a:close/>
                  <a:moveTo>
                    <a:pt x="300" y="326"/>
                  </a:moveTo>
                  <a:cubicBezTo>
                    <a:pt x="300" y="395"/>
                    <a:pt x="196" y="395"/>
                    <a:pt x="196" y="326"/>
                  </a:cubicBezTo>
                  <a:cubicBezTo>
                    <a:pt x="196" y="257"/>
                    <a:pt x="300" y="257"/>
                    <a:pt x="300" y="326"/>
                  </a:cubicBezTo>
                  <a:close/>
                  <a:moveTo>
                    <a:pt x="425" y="326"/>
                  </a:moveTo>
                  <a:cubicBezTo>
                    <a:pt x="425" y="558"/>
                    <a:pt x="71" y="558"/>
                    <a:pt x="71" y="326"/>
                  </a:cubicBezTo>
                  <a:cubicBezTo>
                    <a:pt x="71" y="94"/>
                    <a:pt x="425" y="94"/>
                    <a:pt x="425" y="326"/>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nvGrpSpPr>
            <p:cNvPr id="20" name="组合 19">
              <a:extLst>
                <a:ext uri="{FF2B5EF4-FFF2-40B4-BE49-F238E27FC236}">
                  <a16:creationId xmlns:a16="http://schemas.microsoft.com/office/drawing/2014/main" id="{0AD6A292-97B8-438D-9C0B-DD599A7C5665}"/>
                </a:ext>
              </a:extLst>
            </p:cNvPr>
            <p:cNvGrpSpPr/>
            <p:nvPr/>
          </p:nvGrpSpPr>
          <p:grpSpPr>
            <a:xfrm>
              <a:off x="4274754" y="4628625"/>
              <a:ext cx="242270" cy="208798"/>
              <a:chOff x="9757631" y="1549699"/>
              <a:chExt cx="438579" cy="411353"/>
            </a:xfrm>
          </p:grpSpPr>
          <p:sp>
            <p:nvSpPr>
              <p:cNvPr id="21" name="Freeform 70">
                <a:extLst>
                  <a:ext uri="{FF2B5EF4-FFF2-40B4-BE49-F238E27FC236}">
                    <a16:creationId xmlns:a16="http://schemas.microsoft.com/office/drawing/2014/main" id="{B06C63F3-E8EB-4C7C-AA9B-BD30A5E10F86}"/>
                  </a:ext>
                </a:extLst>
              </p:cNvPr>
              <p:cNvSpPr>
                <a:spLocks noEditPoints="1"/>
              </p:cNvSpPr>
              <p:nvPr/>
            </p:nvSpPr>
            <p:spPr bwMode="auto">
              <a:xfrm>
                <a:off x="9757631" y="1627655"/>
                <a:ext cx="293842" cy="283760"/>
              </a:xfrm>
              <a:custGeom>
                <a:avLst/>
                <a:gdLst>
                  <a:gd name="T0" fmla="*/ 31 w 105"/>
                  <a:gd name="T1" fmla="*/ 60 h 61"/>
                  <a:gd name="T2" fmla="*/ 10 w 105"/>
                  <a:gd name="T3" fmla="*/ 61 h 61"/>
                  <a:gd name="T4" fmla="*/ 0 w 105"/>
                  <a:gd name="T5" fmla="*/ 59 h 61"/>
                  <a:gd name="T6" fmla="*/ 19 w 105"/>
                  <a:gd name="T7" fmla="*/ 49 h 61"/>
                  <a:gd name="T8" fmla="*/ 36 w 105"/>
                  <a:gd name="T9" fmla="*/ 51 h 61"/>
                  <a:gd name="T10" fmla="*/ 45 w 105"/>
                  <a:gd name="T11" fmla="*/ 49 h 61"/>
                  <a:gd name="T12" fmla="*/ 105 w 105"/>
                  <a:gd name="T13" fmla="*/ 50 h 61"/>
                  <a:gd name="T14" fmla="*/ 41 w 105"/>
                  <a:gd name="T15" fmla="*/ 61 h 61"/>
                  <a:gd name="T16" fmla="*/ 33 w 105"/>
                  <a:gd name="T17" fmla="*/ 57 h 61"/>
                  <a:gd name="T18" fmla="*/ 15 w 105"/>
                  <a:gd name="T19" fmla="*/ 54 h 61"/>
                  <a:gd name="T20" fmla="*/ 33 w 105"/>
                  <a:gd name="T21" fmla="*/ 57 h 61"/>
                  <a:gd name="T22" fmla="*/ 59 w 105"/>
                  <a:gd name="T23" fmla="*/ 9 h 61"/>
                  <a:gd name="T24" fmla="*/ 62 w 105"/>
                  <a:gd name="T25" fmla="*/ 46 h 61"/>
                  <a:gd name="T26" fmla="*/ 6 w 105"/>
                  <a:gd name="T27" fmla="*/ 46 h 61"/>
                  <a:gd name="T28" fmla="*/ 3 w 105"/>
                  <a:gd name="T29" fmla="*/ 43 h 61"/>
                  <a:gd name="T30" fmla="*/ 3 w 105"/>
                  <a:gd name="T31" fmla="*/ 9 h 61"/>
                  <a:gd name="T32" fmla="*/ 9 w 105"/>
                  <a:gd name="T33" fmla="*/ 1 h 61"/>
                  <a:gd name="T34" fmla="*/ 11 w 105"/>
                  <a:gd name="T35" fmla="*/ 0 h 61"/>
                  <a:gd name="T36" fmla="*/ 43 w 105"/>
                  <a:gd name="T37" fmla="*/ 0 h 61"/>
                  <a:gd name="T38" fmla="*/ 8 w 105"/>
                  <a:gd name="T39" fmla="*/ 35 h 61"/>
                  <a:gd name="T40" fmla="*/ 15 w 105"/>
                  <a:gd name="T41" fmla="*/ 35 h 61"/>
                  <a:gd name="T42" fmla="*/ 40 w 105"/>
                  <a:gd name="T43" fmla="*/ 31 h 61"/>
                  <a:gd name="T44" fmla="*/ 40 w 105"/>
                  <a:gd name="T45" fmla="*/ 38 h 61"/>
                  <a:gd name="T46" fmla="*/ 40 w 105"/>
                  <a:gd name="T47" fmla="*/ 31 h 61"/>
                  <a:gd name="T48" fmla="*/ 44 w 105"/>
                  <a:gd name="T49" fmla="*/ 26 h 61"/>
                  <a:gd name="T50" fmla="*/ 40 w 105"/>
                  <a:gd name="T51" fmla="*/ 6 h 61"/>
                  <a:gd name="T52" fmla="*/ 9 w 105"/>
                  <a:gd name="T53" fmla="*/ 11 h 61"/>
                  <a:gd name="T54" fmla="*/ 64 w 105"/>
                  <a:gd name="T55" fmla="*/ 12 h 61"/>
                  <a:gd name="T56" fmla="*/ 81 w 105"/>
                  <a:gd name="T57" fmla="*/ 46 h 61"/>
                  <a:gd name="T58" fmla="*/ 65 w 105"/>
                  <a:gd name="T59" fmla="*/ 14 h 61"/>
                  <a:gd name="T60" fmla="*/ 65 w 105"/>
                  <a:gd name="T61" fmla="*/ 13 h 61"/>
                  <a:gd name="T62" fmla="*/ 84 w 105"/>
                  <a:gd name="T63" fmla="*/ 23 h 61"/>
                  <a:gd name="T64" fmla="*/ 95 w 105"/>
                  <a:gd name="T65" fmla="*/ 46 h 61"/>
                  <a:gd name="T66" fmla="*/ 84 w 105"/>
                  <a:gd name="T67" fmla="*/ 23 h 61"/>
                  <a:gd name="T68" fmla="*/ 102 w 105"/>
                  <a:gd name="T69" fmla="*/ 33 h 61"/>
                  <a:gd name="T70" fmla="*/ 98 w 105"/>
                  <a:gd name="T7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61">
                    <a:moveTo>
                      <a:pt x="30" y="61"/>
                    </a:moveTo>
                    <a:cubicBezTo>
                      <a:pt x="31" y="60"/>
                      <a:pt x="31" y="60"/>
                      <a:pt x="31" y="60"/>
                    </a:cubicBezTo>
                    <a:cubicBezTo>
                      <a:pt x="11" y="60"/>
                      <a:pt x="11" y="60"/>
                      <a:pt x="11" y="60"/>
                    </a:cubicBezTo>
                    <a:cubicBezTo>
                      <a:pt x="10" y="61"/>
                      <a:pt x="10" y="61"/>
                      <a:pt x="10" y="61"/>
                    </a:cubicBezTo>
                    <a:cubicBezTo>
                      <a:pt x="0" y="61"/>
                      <a:pt x="0" y="61"/>
                      <a:pt x="0" y="61"/>
                    </a:cubicBezTo>
                    <a:cubicBezTo>
                      <a:pt x="0" y="59"/>
                      <a:pt x="0" y="59"/>
                      <a:pt x="0" y="59"/>
                    </a:cubicBezTo>
                    <a:cubicBezTo>
                      <a:pt x="11" y="49"/>
                      <a:pt x="11" y="49"/>
                      <a:pt x="11" y="49"/>
                    </a:cubicBezTo>
                    <a:cubicBezTo>
                      <a:pt x="19" y="49"/>
                      <a:pt x="19" y="49"/>
                      <a:pt x="19" y="49"/>
                    </a:cubicBezTo>
                    <a:cubicBezTo>
                      <a:pt x="17" y="51"/>
                      <a:pt x="17" y="51"/>
                      <a:pt x="17" y="51"/>
                    </a:cubicBezTo>
                    <a:cubicBezTo>
                      <a:pt x="36" y="51"/>
                      <a:pt x="36" y="51"/>
                      <a:pt x="36" y="51"/>
                    </a:cubicBezTo>
                    <a:cubicBezTo>
                      <a:pt x="37" y="49"/>
                      <a:pt x="37" y="49"/>
                      <a:pt x="37" y="49"/>
                    </a:cubicBezTo>
                    <a:cubicBezTo>
                      <a:pt x="45" y="49"/>
                      <a:pt x="45" y="49"/>
                      <a:pt x="45" y="49"/>
                    </a:cubicBezTo>
                    <a:cubicBezTo>
                      <a:pt x="105" y="49"/>
                      <a:pt x="105" y="49"/>
                      <a:pt x="105" y="49"/>
                    </a:cubicBezTo>
                    <a:cubicBezTo>
                      <a:pt x="105" y="50"/>
                      <a:pt x="105" y="50"/>
                      <a:pt x="105" y="50"/>
                    </a:cubicBezTo>
                    <a:cubicBezTo>
                      <a:pt x="43" y="53"/>
                      <a:pt x="43" y="53"/>
                      <a:pt x="43" y="53"/>
                    </a:cubicBezTo>
                    <a:cubicBezTo>
                      <a:pt x="41" y="61"/>
                      <a:pt x="41" y="61"/>
                      <a:pt x="41" y="61"/>
                    </a:cubicBezTo>
                    <a:cubicBezTo>
                      <a:pt x="30" y="61"/>
                      <a:pt x="30" y="61"/>
                      <a:pt x="30" y="61"/>
                    </a:cubicBezTo>
                    <a:close/>
                    <a:moveTo>
                      <a:pt x="33" y="57"/>
                    </a:moveTo>
                    <a:cubicBezTo>
                      <a:pt x="34" y="54"/>
                      <a:pt x="34" y="54"/>
                      <a:pt x="34" y="54"/>
                    </a:cubicBezTo>
                    <a:cubicBezTo>
                      <a:pt x="15" y="54"/>
                      <a:pt x="15" y="54"/>
                      <a:pt x="15" y="54"/>
                    </a:cubicBezTo>
                    <a:cubicBezTo>
                      <a:pt x="13" y="57"/>
                      <a:pt x="13" y="57"/>
                      <a:pt x="13" y="57"/>
                    </a:cubicBezTo>
                    <a:cubicBezTo>
                      <a:pt x="33" y="57"/>
                      <a:pt x="33" y="57"/>
                      <a:pt x="33" y="57"/>
                    </a:cubicBezTo>
                    <a:close/>
                    <a:moveTo>
                      <a:pt x="43" y="0"/>
                    </a:moveTo>
                    <a:cubicBezTo>
                      <a:pt x="59" y="9"/>
                      <a:pt x="59" y="9"/>
                      <a:pt x="59" y="9"/>
                    </a:cubicBezTo>
                    <a:cubicBezTo>
                      <a:pt x="62" y="14"/>
                      <a:pt x="62" y="14"/>
                      <a:pt x="62" y="14"/>
                    </a:cubicBezTo>
                    <a:cubicBezTo>
                      <a:pt x="62" y="46"/>
                      <a:pt x="62" y="46"/>
                      <a:pt x="62" y="46"/>
                    </a:cubicBezTo>
                    <a:cubicBezTo>
                      <a:pt x="49" y="46"/>
                      <a:pt x="49" y="46"/>
                      <a:pt x="49" y="46"/>
                    </a:cubicBezTo>
                    <a:cubicBezTo>
                      <a:pt x="41" y="46"/>
                      <a:pt x="12" y="46"/>
                      <a:pt x="6" y="46"/>
                    </a:cubicBezTo>
                    <a:cubicBezTo>
                      <a:pt x="3" y="46"/>
                      <a:pt x="3" y="46"/>
                      <a:pt x="3" y="46"/>
                    </a:cubicBezTo>
                    <a:cubicBezTo>
                      <a:pt x="3" y="43"/>
                      <a:pt x="3" y="43"/>
                      <a:pt x="3" y="43"/>
                    </a:cubicBezTo>
                    <a:cubicBezTo>
                      <a:pt x="3" y="30"/>
                      <a:pt x="3" y="35"/>
                      <a:pt x="3" y="10"/>
                    </a:cubicBezTo>
                    <a:cubicBezTo>
                      <a:pt x="3" y="9"/>
                      <a:pt x="3" y="9"/>
                      <a:pt x="3" y="9"/>
                    </a:cubicBezTo>
                    <a:cubicBezTo>
                      <a:pt x="4" y="8"/>
                      <a:pt x="4" y="8"/>
                      <a:pt x="4" y="8"/>
                    </a:cubicBezTo>
                    <a:cubicBezTo>
                      <a:pt x="9" y="1"/>
                      <a:pt x="9" y="1"/>
                      <a:pt x="9" y="1"/>
                    </a:cubicBezTo>
                    <a:cubicBezTo>
                      <a:pt x="10" y="0"/>
                      <a:pt x="10" y="0"/>
                      <a:pt x="10" y="0"/>
                    </a:cubicBezTo>
                    <a:cubicBezTo>
                      <a:pt x="11" y="0"/>
                      <a:pt x="11" y="0"/>
                      <a:pt x="11" y="0"/>
                    </a:cubicBezTo>
                    <a:cubicBezTo>
                      <a:pt x="42" y="0"/>
                      <a:pt x="42" y="0"/>
                      <a:pt x="42" y="0"/>
                    </a:cubicBezTo>
                    <a:cubicBezTo>
                      <a:pt x="43" y="0"/>
                      <a:pt x="43" y="0"/>
                      <a:pt x="43" y="0"/>
                    </a:cubicBezTo>
                    <a:close/>
                    <a:moveTo>
                      <a:pt x="12" y="31"/>
                    </a:moveTo>
                    <a:cubicBezTo>
                      <a:pt x="10" y="31"/>
                      <a:pt x="8" y="33"/>
                      <a:pt x="8" y="35"/>
                    </a:cubicBezTo>
                    <a:cubicBezTo>
                      <a:pt x="8" y="37"/>
                      <a:pt x="10" y="38"/>
                      <a:pt x="12" y="38"/>
                    </a:cubicBezTo>
                    <a:cubicBezTo>
                      <a:pt x="14" y="38"/>
                      <a:pt x="15" y="37"/>
                      <a:pt x="15" y="35"/>
                    </a:cubicBezTo>
                    <a:cubicBezTo>
                      <a:pt x="15" y="33"/>
                      <a:pt x="14" y="31"/>
                      <a:pt x="12" y="31"/>
                    </a:cubicBezTo>
                    <a:close/>
                    <a:moveTo>
                      <a:pt x="40" y="31"/>
                    </a:moveTo>
                    <a:cubicBezTo>
                      <a:pt x="38" y="31"/>
                      <a:pt x="37" y="33"/>
                      <a:pt x="37" y="35"/>
                    </a:cubicBezTo>
                    <a:cubicBezTo>
                      <a:pt x="37" y="37"/>
                      <a:pt x="38" y="38"/>
                      <a:pt x="40" y="38"/>
                    </a:cubicBezTo>
                    <a:cubicBezTo>
                      <a:pt x="42" y="38"/>
                      <a:pt x="44" y="37"/>
                      <a:pt x="44" y="35"/>
                    </a:cubicBezTo>
                    <a:cubicBezTo>
                      <a:pt x="44" y="33"/>
                      <a:pt x="42" y="31"/>
                      <a:pt x="40" y="31"/>
                    </a:cubicBezTo>
                    <a:close/>
                    <a:moveTo>
                      <a:pt x="9" y="26"/>
                    </a:moveTo>
                    <a:cubicBezTo>
                      <a:pt x="44" y="26"/>
                      <a:pt x="44" y="26"/>
                      <a:pt x="44" y="26"/>
                    </a:cubicBezTo>
                    <a:cubicBezTo>
                      <a:pt x="44" y="10"/>
                      <a:pt x="44" y="10"/>
                      <a:pt x="44" y="10"/>
                    </a:cubicBezTo>
                    <a:cubicBezTo>
                      <a:pt x="40" y="6"/>
                      <a:pt x="40" y="6"/>
                      <a:pt x="40" y="6"/>
                    </a:cubicBezTo>
                    <a:cubicBezTo>
                      <a:pt x="13" y="6"/>
                      <a:pt x="13" y="6"/>
                      <a:pt x="13" y="6"/>
                    </a:cubicBezTo>
                    <a:cubicBezTo>
                      <a:pt x="9" y="11"/>
                      <a:pt x="9" y="11"/>
                      <a:pt x="9" y="11"/>
                    </a:cubicBezTo>
                    <a:cubicBezTo>
                      <a:pt x="9" y="26"/>
                      <a:pt x="9" y="26"/>
                      <a:pt x="9" y="26"/>
                    </a:cubicBezTo>
                    <a:close/>
                    <a:moveTo>
                      <a:pt x="64" y="12"/>
                    </a:moveTo>
                    <a:cubicBezTo>
                      <a:pt x="81" y="21"/>
                      <a:pt x="81" y="21"/>
                      <a:pt x="81" y="21"/>
                    </a:cubicBezTo>
                    <a:cubicBezTo>
                      <a:pt x="81" y="46"/>
                      <a:pt x="81" y="46"/>
                      <a:pt x="81" y="46"/>
                    </a:cubicBezTo>
                    <a:cubicBezTo>
                      <a:pt x="65" y="46"/>
                      <a:pt x="65" y="46"/>
                      <a:pt x="65" y="46"/>
                    </a:cubicBezTo>
                    <a:cubicBezTo>
                      <a:pt x="65" y="14"/>
                      <a:pt x="65" y="14"/>
                      <a:pt x="65" y="14"/>
                    </a:cubicBezTo>
                    <a:cubicBezTo>
                      <a:pt x="65" y="14"/>
                      <a:pt x="65" y="14"/>
                      <a:pt x="65" y="14"/>
                    </a:cubicBezTo>
                    <a:cubicBezTo>
                      <a:pt x="65" y="13"/>
                      <a:pt x="65" y="13"/>
                      <a:pt x="65" y="13"/>
                    </a:cubicBezTo>
                    <a:cubicBezTo>
                      <a:pt x="64" y="12"/>
                      <a:pt x="64" y="12"/>
                      <a:pt x="64" y="12"/>
                    </a:cubicBezTo>
                    <a:close/>
                    <a:moveTo>
                      <a:pt x="84" y="23"/>
                    </a:moveTo>
                    <a:cubicBezTo>
                      <a:pt x="95" y="29"/>
                      <a:pt x="95" y="29"/>
                      <a:pt x="95" y="29"/>
                    </a:cubicBezTo>
                    <a:cubicBezTo>
                      <a:pt x="95" y="46"/>
                      <a:pt x="95" y="46"/>
                      <a:pt x="95" y="46"/>
                    </a:cubicBezTo>
                    <a:cubicBezTo>
                      <a:pt x="84" y="46"/>
                      <a:pt x="84" y="46"/>
                      <a:pt x="84" y="46"/>
                    </a:cubicBezTo>
                    <a:cubicBezTo>
                      <a:pt x="84" y="23"/>
                      <a:pt x="84" y="23"/>
                      <a:pt x="84" y="23"/>
                    </a:cubicBezTo>
                    <a:close/>
                    <a:moveTo>
                      <a:pt x="98" y="31"/>
                    </a:moveTo>
                    <a:cubicBezTo>
                      <a:pt x="102" y="33"/>
                      <a:pt x="102" y="33"/>
                      <a:pt x="102" y="33"/>
                    </a:cubicBezTo>
                    <a:cubicBezTo>
                      <a:pt x="102" y="46"/>
                      <a:pt x="102" y="46"/>
                      <a:pt x="102" y="46"/>
                    </a:cubicBezTo>
                    <a:cubicBezTo>
                      <a:pt x="98" y="46"/>
                      <a:pt x="98" y="46"/>
                      <a:pt x="98" y="46"/>
                    </a:cubicBezTo>
                    <a:lnTo>
                      <a:pt x="98" y="3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200">
                  <a:solidFill>
                    <a:schemeClr val="tx1">
                      <a:lumMod val="65000"/>
                      <a:lumOff val="35000"/>
                    </a:schemeClr>
                  </a:solidFill>
                  <a:cs typeface="+mn-ea"/>
                  <a:sym typeface="+mn-lt"/>
                </a:endParaRPr>
              </a:p>
            </p:txBody>
          </p:sp>
          <p:grpSp>
            <p:nvGrpSpPr>
              <p:cNvPr id="22" name="组合 21">
                <a:extLst>
                  <a:ext uri="{FF2B5EF4-FFF2-40B4-BE49-F238E27FC236}">
                    <a16:creationId xmlns:a16="http://schemas.microsoft.com/office/drawing/2014/main" id="{8C170D37-469F-4EAA-9D53-AAD91A1F90E0}"/>
                  </a:ext>
                </a:extLst>
              </p:cNvPr>
              <p:cNvGrpSpPr>
                <a:grpSpLocks noChangeAspect="1"/>
              </p:cNvGrpSpPr>
              <p:nvPr/>
            </p:nvGrpSpPr>
            <p:grpSpPr>
              <a:xfrm>
                <a:off x="9953940" y="1549699"/>
                <a:ext cx="242270" cy="411353"/>
                <a:chOff x="3581023" y="1140392"/>
                <a:chExt cx="629582" cy="1251659"/>
              </a:xfrm>
            </p:grpSpPr>
            <p:sp>
              <p:nvSpPr>
                <p:cNvPr id="23" name="Freeform 30">
                  <a:extLst>
                    <a:ext uri="{FF2B5EF4-FFF2-40B4-BE49-F238E27FC236}">
                      <a16:creationId xmlns:a16="http://schemas.microsoft.com/office/drawing/2014/main" id="{4FC10C21-3BE9-48D7-82CF-29FD8D8202D7}"/>
                    </a:ext>
                  </a:extLst>
                </p:cNvPr>
                <p:cNvSpPr>
                  <a:spLocks noEditPoints="1"/>
                </p:cNvSpPr>
                <p:nvPr/>
              </p:nvSpPr>
              <p:spPr bwMode="auto">
                <a:xfrm>
                  <a:off x="3581023" y="1187884"/>
                  <a:ext cx="629582" cy="1204167"/>
                </a:xfrm>
                <a:custGeom>
                  <a:avLst/>
                  <a:gdLst>
                    <a:gd name="T0" fmla="*/ 360 w 556"/>
                    <a:gd name="T1" fmla="*/ 432 h 1080"/>
                    <a:gd name="T2" fmla="*/ 319 w 556"/>
                    <a:gd name="T3" fmla="*/ 207 h 1080"/>
                    <a:gd name="T4" fmla="*/ 251 w 556"/>
                    <a:gd name="T5" fmla="*/ 430 h 1080"/>
                    <a:gd name="T6" fmla="*/ 302 w 556"/>
                    <a:gd name="T7" fmla="*/ 510 h 1080"/>
                    <a:gd name="T8" fmla="*/ 360 w 556"/>
                    <a:gd name="T9" fmla="*/ 432 h 1080"/>
                    <a:gd name="T10" fmla="*/ 83 w 556"/>
                    <a:gd name="T11" fmla="*/ 263 h 1080"/>
                    <a:gd name="T12" fmla="*/ 26 w 556"/>
                    <a:gd name="T13" fmla="*/ 216 h 1080"/>
                    <a:gd name="T14" fmla="*/ 0 w 556"/>
                    <a:gd name="T15" fmla="*/ 12 h 1080"/>
                    <a:gd name="T16" fmla="*/ 61 w 556"/>
                    <a:gd name="T17" fmla="*/ 0 h 1080"/>
                    <a:gd name="T18" fmla="*/ 89 w 556"/>
                    <a:gd name="T19" fmla="*/ 195 h 1080"/>
                    <a:gd name="T20" fmla="*/ 299 w 556"/>
                    <a:gd name="T21" fmla="*/ 195 h 1080"/>
                    <a:gd name="T22" fmla="*/ 505 w 556"/>
                    <a:gd name="T23" fmla="*/ 263 h 1080"/>
                    <a:gd name="T24" fmla="*/ 556 w 556"/>
                    <a:gd name="T25" fmla="*/ 477 h 1080"/>
                    <a:gd name="T26" fmla="*/ 556 w 556"/>
                    <a:gd name="T27" fmla="*/ 669 h 1080"/>
                    <a:gd name="T28" fmla="*/ 497 w 556"/>
                    <a:gd name="T29" fmla="*/ 669 h 1080"/>
                    <a:gd name="T30" fmla="*/ 497 w 556"/>
                    <a:gd name="T31" fmla="*/ 489 h 1080"/>
                    <a:gd name="T32" fmla="*/ 450 w 556"/>
                    <a:gd name="T33" fmla="*/ 335 h 1080"/>
                    <a:gd name="T34" fmla="*/ 434 w 556"/>
                    <a:gd name="T35" fmla="*/ 375 h 1080"/>
                    <a:gd name="T36" fmla="*/ 412 w 556"/>
                    <a:gd name="T37" fmla="*/ 669 h 1080"/>
                    <a:gd name="T38" fmla="*/ 412 w 556"/>
                    <a:gd name="T39" fmla="*/ 1080 h 1080"/>
                    <a:gd name="T40" fmla="*/ 350 w 556"/>
                    <a:gd name="T41" fmla="*/ 1080 h 1080"/>
                    <a:gd name="T42" fmla="*/ 332 w 556"/>
                    <a:gd name="T43" fmla="*/ 585 h 1080"/>
                    <a:gd name="T44" fmla="*/ 299 w 556"/>
                    <a:gd name="T45" fmla="*/ 585 h 1080"/>
                    <a:gd name="T46" fmla="*/ 267 w 556"/>
                    <a:gd name="T47" fmla="*/ 730 h 1080"/>
                    <a:gd name="T48" fmla="*/ 242 w 556"/>
                    <a:gd name="T49" fmla="*/ 1080 h 1080"/>
                    <a:gd name="T50" fmla="*/ 185 w 556"/>
                    <a:gd name="T51" fmla="*/ 1080 h 1080"/>
                    <a:gd name="T52" fmla="*/ 185 w 556"/>
                    <a:gd name="T53" fmla="*/ 632 h 1080"/>
                    <a:gd name="T54" fmla="*/ 216 w 556"/>
                    <a:gd name="T55" fmla="*/ 263 h 1080"/>
                    <a:gd name="T56" fmla="*/ 83 w 556"/>
                    <a:gd name="T57" fmla="*/ 263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6" h="1080">
                      <a:moveTo>
                        <a:pt x="360" y="432"/>
                      </a:moveTo>
                      <a:cubicBezTo>
                        <a:pt x="319" y="207"/>
                        <a:pt x="319" y="207"/>
                        <a:pt x="319" y="207"/>
                      </a:cubicBezTo>
                      <a:cubicBezTo>
                        <a:pt x="251" y="430"/>
                        <a:pt x="251" y="430"/>
                        <a:pt x="251" y="430"/>
                      </a:cubicBezTo>
                      <a:cubicBezTo>
                        <a:pt x="302" y="510"/>
                        <a:pt x="302" y="510"/>
                        <a:pt x="302" y="510"/>
                      </a:cubicBezTo>
                      <a:lnTo>
                        <a:pt x="360" y="432"/>
                      </a:lnTo>
                      <a:close/>
                      <a:moveTo>
                        <a:pt x="83" y="263"/>
                      </a:moveTo>
                      <a:cubicBezTo>
                        <a:pt x="28" y="263"/>
                        <a:pt x="26" y="216"/>
                        <a:pt x="26" y="216"/>
                      </a:cubicBezTo>
                      <a:cubicBezTo>
                        <a:pt x="0" y="12"/>
                        <a:pt x="0" y="12"/>
                        <a:pt x="0" y="12"/>
                      </a:cubicBezTo>
                      <a:cubicBezTo>
                        <a:pt x="61" y="0"/>
                        <a:pt x="61" y="0"/>
                        <a:pt x="61" y="0"/>
                      </a:cubicBezTo>
                      <a:cubicBezTo>
                        <a:pt x="89" y="195"/>
                        <a:pt x="89" y="195"/>
                        <a:pt x="89" y="195"/>
                      </a:cubicBezTo>
                      <a:cubicBezTo>
                        <a:pt x="299" y="195"/>
                        <a:pt x="299" y="195"/>
                        <a:pt x="299" y="195"/>
                      </a:cubicBezTo>
                      <a:cubicBezTo>
                        <a:pt x="299" y="195"/>
                        <a:pt x="485" y="183"/>
                        <a:pt x="505" y="263"/>
                      </a:cubicBezTo>
                      <a:cubicBezTo>
                        <a:pt x="524" y="344"/>
                        <a:pt x="556" y="477"/>
                        <a:pt x="556" y="477"/>
                      </a:cubicBezTo>
                      <a:cubicBezTo>
                        <a:pt x="556" y="669"/>
                        <a:pt x="556" y="669"/>
                        <a:pt x="556" y="669"/>
                      </a:cubicBezTo>
                      <a:cubicBezTo>
                        <a:pt x="497" y="669"/>
                        <a:pt x="497" y="669"/>
                        <a:pt x="497" y="669"/>
                      </a:cubicBezTo>
                      <a:cubicBezTo>
                        <a:pt x="497" y="489"/>
                        <a:pt x="497" y="489"/>
                        <a:pt x="497" y="489"/>
                      </a:cubicBezTo>
                      <a:cubicBezTo>
                        <a:pt x="450" y="335"/>
                        <a:pt x="450" y="335"/>
                        <a:pt x="450" y="335"/>
                      </a:cubicBezTo>
                      <a:cubicBezTo>
                        <a:pt x="450" y="335"/>
                        <a:pt x="434" y="346"/>
                        <a:pt x="434" y="375"/>
                      </a:cubicBezTo>
                      <a:cubicBezTo>
                        <a:pt x="434" y="405"/>
                        <a:pt x="412" y="669"/>
                        <a:pt x="412" y="669"/>
                      </a:cubicBezTo>
                      <a:cubicBezTo>
                        <a:pt x="412" y="1080"/>
                        <a:pt x="412" y="1080"/>
                        <a:pt x="412" y="1080"/>
                      </a:cubicBezTo>
                      <a:cubicBezTo>
                        <a:pt x="350" y="1080"/>
                        <a:pt x="350" y="1080"/>
                        <a:pt x="350" y="1080"/>
                      </a:cubicBezTo>
                      <a:cubicBezTo>
                        <a:pt x="332" y="585"/>
                        <a:pt x="332" y="585"/>
                        <a:pt x="332" y="585"/>
                      </a:cubicBezTo>
                      <a:cubicBezTo>
                        <a:pt x="299" y="585"/>
                        <a:pt x="299" y="585"/>
                        <a:pt x="299" y="585"/>
                      </a:cubicBezTo>
                      <a:cubicBezTo>
                        <a:pt x="299" y="585"/>
                        <a:pt x="267" y="664"/>
                        <a:pt x="267" y="730"/>
                      </a:cubicBezTo>
                      <a:cubicBezTo>
                        <a:pt x="242" y="1080"/>
                        <a:pt x="242" y="1080"/>
                        <a:pt x="242" y="1080"/>
                      </a:cubicBezTo>
                      <a:cubicBezTo>
                        <a:pt x="185" y="1080"/>
                        <a:pt x="185" y="1080"/>
                        <a:pt x="185" y="1080"/>
                      </a:cubicBezTo>
                      <a:cubicBezTo>
                        <a:pt x="185" y="1080"/>
                        <a:pt x="185" y="830"/>
                        <a:pt x="185" y="632"/>
                      </a:cubicBezTo>
                      <a:cubicBezTo>
                        <a:pt x="185" y="434"/>
                        <a:pt x="216" y="263"/>
                        <a:pt x="216" y="263"/>
                      </a:cubicBezTo>
                      <a:cubicBezTo>
                        <a:pt x="216" y="263"/>
                        <a:pt x="138" y="263"/>
                        <a:pt x="83" y="2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24" name="Freeform 32">
                  <a:extLst>
                    <a:ext uri="{FF2B5EF4-FFF2-40B4-BE49-F238E27FC236}">
                      <a16:creationId xmlns:a16="http://schemas.microsoft.com/office/drawing/2014/main" id="{CFC98432-806E-4C42-8BD5-F488991E558E}"/>
                    </a:ext>
                  </a:extLst>
                </p:cNvPr>
                <p:cNvSpPr>
                  <a:spLocks/>
                </p:cNvSpPr>
                <p:nvPr/>
              </p:nvSpPr>
              <p:spPr bwMode="auto">
                <a:xfrm>
                  <a:off x="3865032" y="1418539"/>
                  <a:ext cx="123947" cy="338185"/>
                </a:xfrm>
                <a:custGeom>
                  <a:avLst/>
                  <a:gdLst>
                    <a:gd name="T0" fmla="*/ 151 w 151"/>
                    <a:gd name="T1" fmla="*/ 306 h 412"/>
                    <a:gd name="T2" fmla="*/ 71 w 151"/>
                    <a:gd name="T3" fmla="*/ 412 h 412"/>
                    <a:gd name="T4" fmla="*/ 0 w 151"/>
                    <a:gd name="T5" fmla="*/ 303 h 412"/>
                    <a:gd name="T6" fmla="*/ 94 w 151"/>
                    <a:gd name="T7" fmla="*/ 0 h 412"/>
                    <a:gd name="T8" fmla="*/ 151 w 151"/>
                    <a:gd name="T9" fmla="*/ 306 h 412"/>
                  </a:gdLst>
                  <a:ahLst/>
                  <a:cxnLst>
                    <a:cxn ang="0">
                      <a:pos x="T0" y="T1"/>
                    </a:cxn>
                    <a:cxn ang="0">
                      <a:pos x="T2" y="T3"/>
                    </a:cxn>
                    <a:cxn ang="0">
                      <a:pos x="T4" y="T5"/>
                    </a:cxn>
                    <a:cxn ang="0">
                      <a:pos x="T6" y="T7"/>
                    </a:cxn>
                    <a:cxn ang="0">
                      <a:pos x="T8" y="T9"/>
                    </a:cxn>
                  </a:cxnLst>
                  <a:rect l="0" t="0" r="r" b="b"/>
                  <a:pathLst>
                    <a:path w="151" h="412">
                      <a:moveTo>
                        <a:pt x="151" y="306"/>
                      </a:moveTo>
                      <a:lnTo>
                        <a:pt x="71" y="412"/>
                      </a:lnTo>
                      <a:lnTo>
                        <a:pt x="0" y="303"/>
                      </a:lnTo>
                      <a:lnTo>
                        <a:pt x="94" y="0"/>
                      </a:lnTo>
                      <a:lnTo>
                        <a:pt x="151" y="306"/>
                      </a:lnTo>
                      <a:close/>
                    </a:path>
                  </a:pathLst>
                </a:custGeom>
                <a:solidFill>
                  <a:srgbClr val="00A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25" name="Oval 74">
                  <a:extLst>
                    <a:ext uri="{FF2B5EF4-FFF2-40B4-BE49-F238E27FC236}">
                      <a16:creationId xmlns:a16="http://schemas.microsoft.com/office/drawing/2014/main" id="{585E8F56-22BE-4664-A473-DEBD1EC08F09}"/>
                    </a:ext>
                  </a:extLst>
                </p:cNvPr>
                <p:cNvSpPr>
                  <a:spLocks noChangeAspect="1" noChangeArrowheads="1"/>
                </p:cNvSpPr>
                <p:nvPr/>
              </p:nvSpPr>
              <p:spPr bwMode="auto">
                <a:xfrm>
                  <a:off x="3830502" y="1140392"/>
                  <a:ext cx="251998" cy="25020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chemeClr val="tx1">
                        <a:lumMod val="65000"/>
                        <a:lumOff val="35000"/>
                      </a:schemeClr>
                    </a:solidFill>
                    <a:cs typeface="+mn-ea"/>
                    <a:sym typeface="+mn-lt"/>
                  </a:endParaRPr>
                </a:p>
              </p:txBody>
            </p:sp>
          </p:grpSp>
        </p:grpSp>
      </p:grpSp>
      <p:grpSp>
        <p:nvGrpSpPr>
          <p:cNvPr id="27" name="组合 26">
            <a:extLst>
              <a:ext uri="{FF2B5EF4-FFF2-40B4-BE49-F238E27FC236}">
                <a16:creationId xmlns:a16="http://schemas.microsoft.com/office/drawing/2014/main" id="{6A2950AD-0BE3-4764-BCFF-6C010DEF29E9}"/>
              </a:ext>
            </a:extLst>
          </p:cNvPr>
          <p:cNvGrpSpPr>
            <a:grpSpLocks noChangeAspect="1"/>
          </p:cNvGrpSpPr>
          <p:nvPr/>
        </p:nvGrpSpPr>
        <p:grpSpPr>
          <a:xfrm>
            <a:off x="3707883" y="2403521"/>
            <a:ext cx="342140" cy="271111"/>
            <a:chOff x="2392168" y="2174598"/>
            <a:chExt cx="4037440" cy="3199259"/>
          </a:xfrm>
        </p:grpSpPr>
        <p:pic>
          <p:nvPicPr>
            <p:cNvPr id="28" name="图片 27">
              <a:extLst>
                <a:ext uri="{FF2B5EF4-FFF2-40B4-BE49-F238E27FC236}">
                  <a16:creationId xmlns:a16="http://schemas.microsoft.com/office/drawing/2014/main" id="{B30435BE-F527-4F45-984E-EE6C93A14D66}"/>
                </a:ext>
              </a:extLst>
            </p:cNvPr>
            <p:cNvPicPr>
              <a:picLocks noChangeAspect="1"/>
            </p:cNvPicPr>
            <p:nvPr/>
          </p:nvPicPr>
          <p:blipFill>
            <a:blip r:embed="rId5"/>
            <a:stretch>
              <a:fillRect/>
            </a:stretch>
          </p:blipFill>
          <p:spPr>
            <a:xfrm>
              <a:off x="2392168" y="2174598"/>
              <a:ext cx="4037440" cy="3199259"/>
            </a:xfrm>
            <a:prstGeom prst="rect">
              <a:avLst/>
            </a:prstGeom>
          </p:spPr>
        </p:pic>
        <p:sp>
          <p:nvSpPr>
            <p:cNvPr id="29" name="流程图: 接点 28">
              <a:extLst>
                <a:ext uri="{FF2B5EF4-FFF2-40B4-BE49-F238E27FC236}">
                  <a16:creationId xmlns:a16="http://schemas.microsoft.com/office/drawing/2014/main" id="{3B0BDAA4-F06D-45DD-969C-A801822F592A}"/>
                </a:ext>
              </a:extLst>
            </p:cNvPr>
            <p:cNvSpPr>
              <a:spLocks noChangeAspect="1"/>
            </p:cNvSpPr>
            <p:nvPr/>
          </p:nvSpPr>
          <p:spPr>
            <a:xfrm>
              <a:off x="2926512" y="4002670"/>
              <a:ext cx="234739" cy="252249"/>
            </a:xfrm>
            <a:prstGeom prst="flowChartConnector">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30" name="流程图: 接点 29">
              <a:extLst>
                <a:ext uri="{FF2B5EF4-FFF2-40B4-BE49-F238E27FC236}">
                  <a16:creationId xmlns:a16="http://schemas.microsoft.com/office/drawing/2014/main" id="{8E580CB5-DDF9-4784-BA23-39174F7815EF}"/>
                </a:ext>
              </a:extLst>
            </p:cNvPr>
            <p:cNvSpPr>
              <a:spLocks noChangeAspect="1"/>
            </p:cNvSpPr>
            <p:nvPr/>
          </p:nvSpPr>
          <p:spPr>
            <a:xfrm>
              <a:off x="2659342" y="3842030"/>
              <a:ext cx="231156" cy="248398"/>
            </a:xfrm>
            <a:prstGeom prst="flowChartConnector">
              <a:avLst/>
            </a:prstGeom>
            <a:solidFill>
              <a:srgbClr val="500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31" name="流程图: 接点 30">
              <a:extLst>
                <a:ext uri="{FF2B5EF4-FFF2-40B4-BE49-F238E27FC236}">
                  <a16:creationId xmlns:a16="http://schemas.microsoft.com/office/drawing/2014/main" id="{94E01EE1-B265-434D-9FA9-EC89173784AB}"/>
                </a:ext>
              </a:extLst>
            </p:cNvPr>
            <p:cNvSpPr>
              <a:spLocks noChangeAspect="1"/>
            </p:cNvSpPr>
            <p:nvPr/>
          </p:nvSpPr>
          <p:spPr>
            <a:xfrm>
              <a:off x="3196555" y="4186325"/>
              <a:ext cx="234739" cy="252249"/>
            </a:xfrm>
            <a:prstGeom prst="flowChartConnector">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Tree>
    <p:extLst>
      <p:ext uri="{BB962C8B-B14F-4D97-AF65-F5344CB8AC3E}">
        <p14:creationId xmlns:p14="http://schemas.microsoft.com/office/powerpoint/2010/main" val="193294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4">
            <a:extLst>
              <a:ext uri="{FF2B5EF4-FFF2-40B4-BE49-F238E27FC236}">
                <a16:creationId xmlns:a16="http://schemas.microsoft.com/office/drawing/2014/main" id="{9AEA2B68-2922-4888-AD21-CC71D8AB0B3B}"/>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数据传输</a:t>
            </a:r>
          </a:p>
        </p:txBody>
      </p:sp>
      <p:grpSp>
        <p:nvGrpSpPr>
          <p:cNvPr id="3" name="组合 2">
            <a:extLst>
              <a:ext uri="{FF2B5EF4-FFF2-40B4-BE49-F238E27FC236}">
                <a16:creationId xmlns:a16="http://schemas.microsoft.com/office/drawing/2014/main" id="{F8A9ADD3-5F75-4469-8C37-088855C6B58D}"/>
              </a:ext>
            </a:extLst>
          </p:cNvPr>
          <p:cNvGrpSpPr/>
          <p:nvPr/>
        </p:nvGrpSpPr>
        <p:grpSpPr>
          <a:xfrm>
            <a:off x="1110980" y="1508987"/>
            <a:ext cx="4455052" cy="1440945"/>
            <a:chOff x="1110980" y="1601751"/>
            <a:chExt cx="4455052" cy="1440945"/>
          </a:xfrm>
        </p:grpSpPr>
        <p:sp>
          <p:nvSpPr>
            <p:cNvPr id="41" name="圆角矩形 14">
              <a:extLst>
                <a:ext uri="{FF2B5EF4-FFF2-40B4-BE49-F238E27FC236}">
                  <a16:creationId xmlns:a16="http://schemas.microsoft.com/office/drawing/2014/main" id="{A7381546-D7AD-4ACD-A166-6650877C6841}"/>
                </a:ext>
              </a:extLst>
            </p:cNvPr>
            <p:cNvSpPr>
              <a:spLocks noChangeArrowheads="1"/>
            </p:cNvSpPr>
            <p:nvPr/>
          </p:nvSpPr>
          <p:spPr bwMode="auto">
            <a:xfrm>
              <a:off x="1110980" y="1601751"/>
              <a:ext cx="540673" cy="632036"/>
            </a:xfrm>
            <a:prstGeom prst="roundRect">
              <a:avLst>
                <a:gd name="adj" fmla="val 50000"/>
              </a:avLst>
            </a:prstGeom>
            <a:solidFill>
              <a:srgbClr val="A9D18E"/>
            </a:solidFill>
            <a:ln w="34925" cap="flat" cmpd="sng">
              <a:solidFill>
                <a:srgbClr val="FFFFFF"/>
              </a:solidFill>
              <a:bevel/>
              <a:headEnd/>
              <a:tailEnd/>
            </a:ln>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sz="1200" dirty="0">
                <a:solidFill>
                  <a:srgbClr val="A9D18E"/>
                </a:solidFill>
                <a:latin typeface="+mn-lt"/>
                <a:ea typeface="+mn-ea"/>
                <a:cs typeface="+mn-ea"/>
                <a:sym typeface="+mn-lt"/>
              </a:endParaRPr>
            </a:p>
          </p:txBody>
        </p:sp>
        <p:sp>
          <p:nvSpPr>
            <p:cNvPr id="44" name="TextBox 32">
              <a:extLst>
                <a:ext uri="{FF2B5EF4-FFF2-40B4-BE49-F238E27FC236}">
                  <a16:creationId xmlns:a16="http://schemas.microsoft.com/office/drawing/2014/main" id="{8C568C25-5BC4-400C-8671-F6D5C106E2E7}"/>
                </a:ext>
              </a:extLst>
            </p:cNvPr>
            <p:cNvSpPr>
              <a:spLocks noChangeArrowheads="1"/>
            </p:cNvSpPr>
            <p:nvPr/>
          </p:nvSpPr>
          <p:spPr bwMode="auto">
            <a:xfrm>
              <a:off x="1867680" y="2180922"/>
              <a:ext cx="369835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defRPr/>
              </a:pPr>
              <a:r>
                <a:rPr lang="zh-CN" altLang="en-US" sz="1400" dirty="0">
                  <a:solidFill>
                    <a:schemeClr val="tx1">
                      <a:lumMod val="75000"/>
                      <a:lumOff val="25000"/>
                    </a:schemeClr>
                  </a:solidFill>
                  <a:latin typeface="+mn-lt"/>
                  <a:ea typeface="+mn-ea"/>
                  <a:cs typeface="+mn-ea"/>
                  <a:sym typeface="+mn-lt"/>
                </a:rPr>
                <a:t>通过地</a:t>
              </a:r>
              <a:r>
                <a:rPr lang="zh-CN" altLang="zh-CN" sz="1400" dirty="0">
                  <a:solidFill>
                    <a:schemeClr val="tx1">
                      <a:lumMod val="75000"/>
                      <a:lumOff val="25000"/>
                    </a:schemeClr>
                  </a:solidFill>
                  <a:latin typeface="+mn-lt"/>
                  <a:ea typeface="+mn-ea"/>
                  <a:cs typeface="+mn-ea"/>
                  <a:sym typeface="+mn-lt"/>
                </a:rPr>
                <a:t>铁公司内部网络或</a:t>
              </a:r>
              <a:r>
                <a:rPr lang="en-US" altLang="zh-CN" sz="1400" dirty="0">
                  <a:solidFill>
                    <a:schemeClr val="tx1">
                      <a:lumMod val="75000"/>
                      <a:lumOff val="25000"/>
                    </a:schemeClr>
                  </a:solidFill>
                  <a:latin typeface="+mn-lt"/>
                  <a:ea typeface="+mn-ea"/>
                  <a:cs typeface="+mn-ea"/>
                  <a:sym typeface="+mn-lt"/>
                </a:rPr>
                <a:t>4G/5G</a:t>
              </a:r>
              <a:r>
                <a:rPr lang="zh-CN" altLang="zh-CN" sz="1400" dirty="0">
                  <a:solidFill>
                    <a:schemeClr val="tx1">
                      <a:lumMod val="75000"/>
                      <a:lumOff val="25000"/>
                    </a:schemeClr>
                  </a:solidFill>
                  <a:latin typeface="+mn-lt"/>
                  <a:ea typeface="+mn-ea"/>
                  <a:cs typeface="+mn-ea"/>
                  <a:sym typeface="+mn-lt"/>
                </a:rPr>
                <a:t>电信运营商网络</a:t>
              </a:r>
              <a:r>
                <a:rPr lang="zh-CN" altLang="en-US" sz="1400" dirty="0">
                  <a:solidFill>
                    <a:schemeClr val="tx1">
                      <a:lumMod val="75000"/>
                      <a:lumOff val="25000"/>
                    </a:schemeClr>
                  </a:solidFill>
                  <a:latin typeface="+mn-lt"/>
                  <a:ea typeface="+mn-ea"/>
                  <a:cs typeface="+mn-ea"/>
                  <a:sym typeface="+mn-lt"/>
                </a:rPr>
                <a:t>与服务器实时进行数据传输。</a:t>
              </a:r>
              <a:endParaRPr lang="en-US" altLang="zh-CN" sz="1400" dirty="0">
                <a:solidFill>
                  <a:schemeClr val="tx1">
                    <a:lumMod val="75000"/>
                    <a:lumOff val="25000"/>
                  </a:schemeClr>
                </a:solidFill>
                <a:latin typeface="+mn-lt"/>
                <a:ea typeface="+mn-ea"/>
                <a:cs typeface="+mn-ea"/>
                <a:sym typeface="+mn-lt"/>
              </a:endParaRPr>
            </a:p>
            <a:p>
              <a:pPr algn="just">
                <a:defRPr/>
              </a:pPr>
              <a:r>
                <a:rPr lang="zh-CN" altLang="en-US" sz="1400" dirty="0">
                  <a:solidFill>
                    <a:schemeClr val="tx1">
                      <a:lumMod val="75000"/>
                      <a:lumOff val="25000"/>
                    </a:schemeClr>
                  </a:solidFill>
                  <a:latin typeface="+mn-lt"/>
                  <a:ea typeface="+mn-ea"/>
                  <a:cs typeface="+mn-ea"/>
                  <a:sym typeface="+mn-lt"/>
                </a:rPr>
                <a:t>需在地铁运行线路沿线铺设网络基础设备，工程量较大</a:t>
              </a:r>
              <a:endParaRPr lang="en-US" altLang="zh-CN" sz="1400" dirty="0">
                <a:solidFill>
                  <a:schemeClr val="tx1">
                    <a:lumMod val="75000"/>
                    <a:lumOff val="25000"/>
                  </a:schemeClr>
                </a:solidFill>
                <a:latin typeface="+mn-lt"/>
                <a:ea typeface="+mn-ea"/>
                <a:cs typeface="+mn-ea"/>
                <a:sym typeface="+mn-lt"/>
              </a:endParaRPr>
            </a:p>
          </p:txBody>
        </p:sp>
        <p:sp>
          <p:nvSpPr>
            <p:cNvPr id="45" name="TextBox 35">
              <a:extLst>
                <a:ext uri="{FF2B5EF4-FFF2-40B4-BE49-F238E27FC236}">
                  <a16:creationId xmlns:a16="http://schemas.microsoft.com/office/drawing/2014/main" id="{72BBC067-73DD-4912-B723-E6186F35FE30}"/>
                </a:ext>
              </a:extLst>
            </p:cNvPr>
            <p:cNvSpPr>
              <a:spLocks noChangeArrowheads="1"/>
            </p:cNvSpPr>
            <p:nvPr/>
          </p:nvSpPr>
          <p:spPr bwMode="auto">
            <a:xfrm>
              <a:off x="1867680" y="1694984"/>
              <a:ext cx="1642114" cy="278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10000"/>
                </a:lnSpc>
              </a:pPr>
              <a:r>
                <a:rPr lang="zh-CN" altLang="en-US" b="1" dirty="0">
                  <a:solidFill>
                    <a:srgbClr val="92D050"/>
                  </a:solidFill>
                  <a:latin typeface="+mn-lt"/>
                  <a:ea typeface="+mn-ea"/>
                  <a:cs typeface="+mn-ea"/>
                  <a:sym typeface="+mn-lt"/>
                </a:rPr>
                <a:t>网络实时传输</a:t>
              </a:r>
            </a:p>
          </p:txBody>
        </p:sp>
      </p:grpSp>
      <p:grpSp>
        <p:nvGrpSpPr>
          <p:cNvPr id="5" name="组合 4">
            <a:extLst>
              <a:ext uri="{FF2B5EF4-FFF2-40B4-BE49-F238E27FC236}">
                <a16:creationId xmlns:a16="http://schemas.microsoft.com/office/drawing/2014/main" id="{542D101B-56DF-422C-854A-77AE927B8AC0}"/>
              </a:ext>
            </a:extLst>
          </p:cNvPr>
          <p:cNvGrpSpPr/>
          <p:nvPr/>
        </p:nvGrpSpPr>
        <p:grpSpPr>
          <a:xfrm>
            <a:off x="1110980" y="3104179"/>
            <a:ext cx="4455052" cy="1226310"/>
            <a:chOff x="1110980" y="3155991"/>
            <a:chExt cx="4455052" cy="1226310"/>
          </a:xfrm>
        </p:grpSpPr>
        <p:sp>
          <p:nvSpPr>
            <p:cNvPr id="42" name="圆角矩形 15">
              <a:extLst>
                <a:ext uri="{FF2B5EF4-FFF2-40B4-BE49-F238E27FC236}">
                  <a16:creationId xmlns:a16="http://schemas.microsoft.com/office/drawing/2014/main" id="{389597AB-0C03-4AC1-8556-1EC430E07AB8}"/>
                </a:ext>
              </a:extLst>
            </p:cNvPr>
            <p:cNvSpPr>
              <a:spLocks noChangeArrowheads="1"/>
            </p:cNvSpPr>
            <p:nvPr/>
          </p:nvSpPr>
          <p:spPr bwMode="auto">
            <a:xfrm>
              <a:off x="1110980" y="3155991"/>
              <a:ext cx="540673" cy="632036"/>
            </a:xfrm>
            <a:prstGeom prst="roundRect">
              <a:avLst>
                <a:gd name="adj" fmla="val 50000"/>
              </a:avLst>
            </a:prstGeom>
            <a:solidFill>
              <a:srgbClr val="8FAADC"/>
            </a:solidFill>
            <a:ln w="34925" cap="flat" cmpd="sng">
              <a:solidFill>
                <a:srgbClr val="FFFFFF"/>
              </a:solidFill>
              <a:bevel/>
              <a:headEnd/>
              <a:tailEnd/>
            </a:ln>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sz="1200">
                <a:solidFill>
                  <a:srgbClr val="FFFFFF"/>
                </a:solidFill>
                <a:latin typeface="+mn-lt"/>
                <a:ea typeface="+mn-ea"/>
                <a:cs typeface="+mn-ea"/>
                <a:sym typeface="+mn-lt"/>
              </a:endParaRPr>
            </a:p>
          </p:txBody>
        </p:sp>
        <p:sp>
          <p:nvSpPr>
            <p:cNvPr id="46" name="TextBox 32">
              <a:extLst>
                <a:ext uri="{FF2B5EF4-FFF2-40B4-BE49-F238E27FC236}">
                  <a16:creationId xmlns:a16="http://schemas.microsoft.com/office/drawing/2014/main" id="{397AB23F-D67E-4A53-AB23-0455BA79845B}"/>
                </a:ext>
              </a:extLst>
            </p:cNvPr>
            <p:cNvSpPr>
              <a:spLocks noChangeArrowheads="1"/>
            </p:cNvSpPr>
            <p:nvPr/>
          </p:nvSpPr>
          <p:spPr bwMode="auto">
            <a:xfrm>
              <a:off x="1867680" y="3735970"/>
              <a:ext cx="369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defRPr/>
              </a:pPr>
              <a:r>
                <a:rPr lang="zh-CN" altLang="en-US" sz="1400" dirty="0">
                  <a:solidFill>
                    <a:schemeClr val="tx1">
                      <a:lumMod val="75000"/>
                      <a:lumOff val="25000"/>
                    </a:schemeClr>
                  </a:solidFill>
                  <a:latin typeface="+mn-lt"/>
                  <a:ea typeface="+mn-ea"/>
                  <a:cs typeface="+mn-ea"/>
                  <a:sym typeface="+mn-lt"/>
                </a:rPr>
                <a:t>地铁运行到特定地点（如站台）时，通过地</a:t>
              </a:r>
              <a:r>
                <a:rPr lang="zh-CN" altLang="zh-CN" sz="1400" dirty="0">
                  <a:solidFill>
                    <a:schemeClr val="tx1">
                      <a:lumMod val="75000"/>
                      <a:lumOff val="25000"/>
                    </a:schemeClr>
                  </a:solidFill>
                  <a:latin typeface="+mn-lt"/>
                  <a:ea typeface="+mn-ea"/>
                  <a:cs typeface="+mn-ea"/>
                  <a:sym typeface="+mn-lt"/>
                </a:rPr>
                <a:t>铁公司内部网络或</a:t>
              </a:r>
              <a:r>
                <a:rPr lang="en-US" altLang="zh-CN" sz="1400" dirty="0">
                  <a:solidFill>
                    <a:schemeClr val="tx1">
                      <a:lumMod val="75000"/>
                      <a:lumOff val="25000"/>
                    </a:schemeClr>
                  </a:solidFill>
                  <a:latin typeface="+mn-lt"/>
                  <a:ea typeface="+mn-ea"/>
                  <a:cs typeface="+mn-ea"/>
                  <a:sym typeface="+mn-lt"/>
                </a:rPr>
                <a:t>4G/5G</a:t>
              </a:r>
              <a:r>
                <a:rPr lang="zh-CN" altLang="zh-CN" sz="1400" dirty="0">
                  <a:solidFill>
                    <a:schemeClr val="tx1">
                      <a:lumMod val="75000"/>
                      <a:lumOff val="25000"/>
                    </a:schemeClr>
                  </a:solidFill>
                  <a:latin typeface="+mn-lt"/>
                  <a:ea typeface="+mn-ea"/>
                  <a:cs typeface="+mn-ea"/>
                  <a:sym typeface="+mn-lt"/>
                </a:rPr>
                <a:t>电信运营商网络</a:t>
              </a:r>
              <a:r>
                <a:rPr lang="zh-CN" altLang="en-US" sz="1400" dirty="0">
                  <a:solidFill>
                    <a:schemeClr val="tx1">
                      <a:lumMod val="75000"/>
                      <a:lumOff val="25000"/>
                    </a:schemeClr>
                  </a:solidFill>
                  <a:latin typeface="+mn-lt"/>
                  <a:ea typeface="+mn-ea"/>
                  <a:cs typeface="+mn-ea"/>
                  <a:sym typeface="+mn-lt"/>
                </a:rPr>
                <a:t>。</a:t>
              </a:r>
              <a:endParaRPr lang="en-US" altLang="zh-CN" sz="1400" dirty="0">
                <a:solidFill>
                  <a:schemeClr val="tx1">
                    <a:lumMod val="75000"/>
                    <a:lumOff val="25000"/>
                  </a:schemeClr>
                </a:solidFill>
                <a:latin typeface="+mn-lt"/>
                <a:ea typeface="+mn-ea"/>
                <a:cs typeface="+mn-ea"/>
                <a:sym typeface="+mn-lt"/>
              </a:endParaRPr>
            </a:p>
            <a:p>
              <a:pPr algn="just">
                <a:defRPr/>
              </a:pPr>
              <a:r>
                <a:rPr lang="zh-CN" altLang="en-US" sz="1400" dirty="0">
                  <a:solidFill>
                    <a:schemeClr val="tx1">
                      <a:lumMod val="75000"/>
                      <a:lumOff val="25000"/>
                    </a:schemeClr>
                  </a:solidFill>
                  <a:latin typeface="+mn-lt"/>
                  <a:ea typeface="+mn-ea"/>
                  <a:cs typeface="+mn-ea"/>
                  <a:sym typeface="+mn-lt"/>
                </a:rPr>
                <a:t>对实时性有一定影响。</a:t>
              </a:r>
              <a:endParaRPr lang="en-US" altLang="zh-CN" sz="1400" dirty="0">
                <a:solidFill>
                  <a:schemeClr val="tx1">
                    <a:lumMod val="75000"/>
                    <a:lumOff val="25000"/>
                  </a:schemeClr>
                </a:solidFill>
                <a:latin typeface="+mn-lt"/>
                <a:ea typeface="+mn-ea"/>
                <a:cs typeface="+mn-ea"/>
                <a:sym typeface="+mn-lt"/>
              </a:endParaRPr>
            </a:p>
          </p:txBody>
        </p:sp>
        <p:sp>
          <p:nvSpPr>
            <p:cNvPr id="47" name="TextBox 35">
              <a:extLst>
                <a:ext uri="{FF2B5EF4-FFF2-40B4-BE49-F238E27FC236}">
                  <a16:creationId xmlns:a16="http://schemas.microsoft.com/office/drawing/2014/main" id="{16CCBF3E-D46A-4597-987C-B56EC6156BE6}"/>
                </a:ext>
              </a:extLst>
            </p:cNvPr>
            <p:cNvSpPr>
              <a:spLocks noChangeArrowheads="1"/>
            </p:cNvSpPr>
            <p:nvPr/>
          </p:nvSpPr>
          <p:spPr bwMode="auto">
            <a:xfrm>
              <a:off x="1867680" y="3250032"/>
              <a:ext cx="1446699" cy="27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10000"/>
                </a:lnSpc>
              </a:pPr>
              <a:r>
                <a:rPr lang="zh-CN" altLang="en-US" b="1" dirty="0">
                  <a:solidFill>
                    <a:schemeClr val="accent1">
                      <a:lumMod val="60000"/>
                      <a:lumOff val="40000"/>
                    </a:schemeClr>
                  </a:solidFill>
                  <a:latin typeface="+mn-lt"/>
                  <a:ea typeface="+mn-ea"/>
                  <a:cs typeface="+mn-ea"/>
                  <a:sym typeface="+mn-lt"/>
                </a:rPr>
                <a:t>网络站点传输</a:t>
              </a:r>
            </a:p>
          </p:txBody>
        </p:sp>
      </p:grpSp>
      <p:grpSp>
        <p:nvGrpSpPr>
          <p:cNvPr id="6" name="组合 5">
            <a:extLst>
              <a:ext uri="{FF2B5EF4-FFF2-40B4-BE49-F238E27FC236}">
                <a16:creationId xmlns:a16="http://schemas.microsoft.com/office/drawing/2014/main" id="{B12FFC80-354B-4B6D-9FEA-DB7396CA1EB2}"/>
              </a:ext>
            </a:extLst>
          </p:cNvPr>
          <p:cNvGrpSpPr/>
          <p:nvPr/>
        </p:nvGrpSpPr>
        <p:grpSpPr>
          <a:xfrm>
            <a:off x="1110980" y="4484735"/>
            <a:ext cx="4455052" cy="1218146"/>
            <a:chOff x="1110980" y="4577499"/>
            <a:chExt cx="4455052" cy="1218146"/>
          </a:xfrm>
        </p:grpSpPr>
        <p:sp>
          <p:nvSpPr>
            <p:cNvPr id="43" name="圆角矩形 16">
              <a:extLst>
                <a:ext uri="{FF2B5EF4-FFF2-40B4-BE49-F238E27FC236}">
                  <a16:creationId xmlns:a16="http://schemas.microsoft.com/office/drawing/2014/main" id="{0C6CE4B5-9D78-4E1C-AEA7-4EED4908037F}"/>
                </a:ext>
              </a:extLst>
            </p:cNvPr>
            <p:cNvSpPr>
              <a:spLocks noChangeArrowheads="1"/>
            </p:cNvSpPr>
            <p:nvPr/>
          </p:nvSpPr>
          <p:spPr bwMode="auto">
            <a:xfrm>
              <a:off x="1110980" y="4577499"/>
              <a:ext cx="540673" cy="632036"/>
            </a:xfrm>
            <a:prstGeom prst="roundRect">
              <a:avLst>
                <a:gd name="adj" fmla="val 50000"/>
              </a:avLst>
            </a:prstGeom>
            <a:solidFill>
              <a:srgbClr val="FFBB7B"/>
            </a:solidFill>
            <a:ln w="34925" cap="flat" cmpd="sng">
              <a:solidFill>
                <a:srgbClr val="FFFFFF"/>
              </a:solidFill>
              <a:bevel/>
              <a:headEnd/>
              <a:tailEnd/>
            </a:ln>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sz="1200">
                <a:solidFill>
                  <a:srgbClr val="FFFFFF"/>
                </a:solidFill>
                <a:latin typeface="+mn-lt"/>
                <a:ea typeface="+mn-ea"/>
                <a:cs typeface="+mn-ea"/>
                <a:sym typeface="+mn-lt"/>
              </a:endParaRPr>
            </a:p>
          </p:txBody>
        </p:sp>
        <p:sp>
          <p:nvSpPr>
            <p:cNvPr id="48" name="TextBox 32">
              <a:extLst>
                <a:ext uri="{FF2B5EF4-FFF2-40B4-BE49-F238E27FC236}">
                  <a16:creationId xmlns:a16="http://schemas.microsoft.com/office/drawing/2014/main" id="{C8E7A113-2C69-489A-A082-9D67FEB3E6E2}"/>
                </a:ext>
              </a:extLst>
            </p:cNvPr>
            <p:cNvSpPr>
              <a:spLocks noChangeArrowheads="1"/>
            </p:cNvSpPr>
            <p:nvPr/>
          </p:nvSpPr>
          <p:spPr bwMode="auto">
            <a:xfrm>
              <a:off x="1867680" y="5149314"/>
              <a:ext cx="369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defRPr/>
              </a:pPr>
              <a:r>
                <a:rPr lang="zh-CN" altLang="en-US" sz="1400" dirty="0">
                  <a:solidFill>
                    <a:schemeClr val="tx1">
                      <a:lumMod val="75000"/>
                      <a:lumOff val="25000"/>
                    </a:schemeClr>
                  </a:solidFill>
                  <a:latin typeface="+mn-lt"/>
                  <a:ea typeface="+mn-ea"/>
                  <a:cs typeface="+mn-ea"/>
                  <a:sym typeface="+mn-lt"/>
                </a:rPr>
                <a:t>通过物理存储设备利用人工的方式在视频采集设备和服务器间进行数据传输。</a:t>
              </a:r>
              <a:endParaRPr lang="en-US" altLang="zh-CN" sz="1400" dirty="0">
                <a:solidFill>
                  <a:schemeClr val="tx1">
                    <a:lumMod val="75000"/>
                    <a:lumOff val="25000"/>
                  </a:schemeClr>
                </a:solidFill>
                <a:latin typeface="+mn-lt"/>
                <a:ea typeface="+mn-ea"/>
                <a:cs typeface="+mn-ea"/>
                <a:sym typeface="+mn-lt"/>
              </a:endParaRPr>
            </a:p>
            <a:p>
              <a:pPr algn="just">
                <a:defRPr/>
              </a:pPr>
              <a:r>
                <a:rPr lang="zh-CN" altLang="en-US" sz="1400" dirty="0">
                  <a:solidFill>
                    <a:schemeClr val="tx1">
                      <a:lumMod val="75000"/>
                      <a:lumOff val="25000"/>
                    </a:schemeClr>
                  </a:solidFill>
                  <a:latin typeface="+mn-lt"/>
                  <a:ea typeface="+mn-ea"/>
                  <a:cs typeface="+mn-ea"/>
                  <a:sym typeface="+mn-lt"/>
                </a:rPr>
                <a:t>对实时性存在较大影响。</a:t>
              </a:r>
            </a:p>
          </p:txBody>
        </p:sp>
        <p:sp>
          <p:nvSpPr>
            <p:cNvPr id="49" name="TextBox 35">
              <a:extLst>
                <a:ext uri="{FF2B5EF4-FFF2-40B4-BE49-F238E27FC236}">
                  <a16:creationId xmlns:a16="http://schemas.microsoft.com/office/drawing/2014/main" id="{D79DF186-9F9B-45EE-856B-B7A0A0142F81}"/>
                </a:ext>
              </a:extLst>
            </p:cNvPr>
            <p:cNvSpPr>
              <a:spLocks noChangeArrowheads="1"/>
            </p:cNvSpPr>
            <p:nvPr/>
          </p:nvSpPr>
          <p:spPr bwMode="auto">
            <a:xfrm>
              <a:off x="1867680" y="4663377"/>
              <a:ext cx="1642114" cy="27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10000"/>
                </a:lnSpc>
              </a:pPr>
              <a:r>
                <a:rPr lang="zh-CN" altLang="en-US" b="1" dirty="0">
                  <a:solidFill>
                    <a:srgbClr val="FFBB7B"/>
                  </a:solidFill>
                  <a:latin typeface="+mn-lt"/>
                  <a:ea typeface="+mn-ea"/>
                  <a:cs typeface="+mn-ea"/>
                  <a:sym typeface="+mn-lt"/>
                </a:rPr>
                <a:t>存储设备传输</a:t>
              </a:r>
            </a:p>
          </p:txBody>
        </p:sp>
      </p:grpSp>
      <p:pic>
        <p:nvPicPr>
          <p:cNvPr id="4098" name="Picture 2" descr="https://timgsa.baidu.com/timg?image&amp;quality=80&amp;size=b9999_10000&amp;sec=1562838820725&amp;di=7f6b844014c9f1c6f33af89928d9c712&amp;imgtype=0&amp;src=http%3A%2F%2Ftu.ossfiles.cn%3A9186%2Fgroup2%2FM00%2F12%2F96%2FrBgICV0kNZWAVCqRAAB5v2s3ppg970.jpg">
            <a:extLst>
              <a:ext uri="{FF2B5EF4-FFF2-40B4-BE49-F238E27FC236}">
                <a16:creationId xmlns:a16="http://schemas.microsoft.com/office/drawing/2014/main" id="{54E3E363-2D76-41E1-88A7-84134A34818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291" y1="87273" x2="6291" y2="87273"/>
                        <a14:foregroundMark x1="3311" y1="80909" x2="9051" y2="89773"/>
                        <a14:foregroundMark x1="9934" y1="4773" x2="16004" y2="4318"/>
                        <a14:foregroundMark x1="24062" y1="40000" x2="24062" y2="40000"/>
                        <a14:foregroundMark x1="47351" y1="30000" x2="47351" y2="30000"/>
                        <a14:foregroundMark x1="80464" y1="13182" x2="80464" y2="13182"/>
                        <a14:foregroundMark x1="85651" y1="47273" x2="85651" y2="47273"/>
                        <a14:foregroundMark x1="90177" y1="76818" x2="90177" y2="76818"/>
                        <a14:foregroundMark x1="81015" y1="56818" x2="81015" y2="56818"/>
                        <a14:foregroundMark x1="69316" y1="56818" x2="69316" y2="56818"/>
                        <a14:foregroundMark x1="52980" y1="92955" x2="52980" y2="92955"/>
                        <a14:foregroundMark x1="17219" y1="8182" x2="17219" y2="8182"/>
                        <a14:foregroundMark x1="22627" y1="11136" x2="22627" y2="11136"/>
                        <a14:foregroundMark x1="27815" y1="32273" x2="27815" y2="32273"/>
                        <a14:foregroundMark x1="33554" y1="31818" x2="33554" y2="31818"/>
                        <a14:foregroundMark x1="62252" y1="24773" x2="62252" y2="24773"/>
                        <a14:foregroundMark x1="72517" y1="20455" x2="72517" y2="20455"/>
                        <a14:foregroundMark x1="67108" y1="45909" x2="67108" y2="45909"/>
                        <a14:foregroundMark x1="68102" y1="48636" x2="69205" y2="53636"/>
                        <a14:foregroundMark x1="75607" y1="32273" x2="75828" y2="35455"/>
                        <a14:foregroundMark x1="76159" y1="35682" x2="79581" y2="54318"/>
                        <a14:foregroundMark x1="51104" y1="93636" x2="51104" y2="93636"/>
                        <a14:foregroundMark x1="54194" y1="92273" x2="50552" y2="92955"/>
                        <a14:backgroundMark x1="26159" y1="55909" x2="26159" y2="55909"/>
                        <a14:backgroundMark x1="31678" y1="50455" x2="31678" y2="50455"/>
                        <a14:backgroundMark x1="64459" y1="32500" x2="64459" y2="32500"/>
                        <a14:backgroundMark x1="72848" y1="40000" x2="72848" y2="40000"/>
                        <a14:backgroundMark x1="65342" y1="15455" x2="65342" y2="15455"/>
                        <a14:backgroundMark x1="74062" y1="52273" x2="74062" y2="52273"/>
                        <a14:backgroundMark x1="74062" y1="45909" x2="74062" y2="45909"/>
                        <a14:backgroundMark x1="65894" y1="50909" x2="65894" y2="50909"/>
                      </a14:backgroundRemoval>
                    </a14:imgEffect>
                  </a14:imgLayer>
                </a14:imgProps>
              </a:ext>
              <a:ext uri="{28A0092B-C50C-407E-A947-70E740481C1C}">
                <a14:useLocalDpi xmlns:a14="http://schemas.microsoft.com/office/drawing/2010/main" val="0"/>
              </a:ext>
            </a:extLst>
          </a:blip>
          <a:srcRect/>
          <a:stretch>
            <a:fillRect/>
          </a:stretch>
        </p:blipFill>
        <p:spPr bwMode="auto">
          <a:xfrm>
            <a:off x="6459329" y="2366493"/>
            <a:ext cx="5010021" cy="243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99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CD1FB7B-BF15-46B3-A4A3-5D528E0A15FD}"/>
              </a:ext>
            </a:extLst>
          </p:cNvPr>
          <p:cNvGrpSpPr/>
          <p:nvPr/>
        </p:nvGrpSpPr>
        <p:grpSpPr>
          <a:xfrm>
            <a:off x="494919" y="198732"/>
            <a:ext cx="11666550" cy="6244918"/>
            <a:chOff x="494919" y="198732"/>
            <a:chExt cx="11666550" cy="6244918"/>
          </a:xfrm>
        </p:grpSpPr>
        <p:sp>
          <p:nvSpPr>
            <p:cNvPr id="4" name="文本框 14">
              <a:extLst>
                <a:ext uri="{FF2B5EF4-FFF2-40B4-BE49-F238E27FC236}">
                  <a16:creationId xmlns:a16="http://schemas.microsoft.com/office/drawing/2014/main" id="{9AEA2B68-2922-4888-AD21-CC71D8AB0B3B}"/>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应用</a:t>
              </a:r>
            </a:p>
          </p:txBody>
        </p:sp>
        <p:sp>
          <p:nvSpPr>
            <p:cNvPr id="145" name="椭圆 144">
              <a:extLst>
                <a:ext uri="{FF2B5EF4-FFF2-40B4-BE49-F238E27FC236}">
                  <a16:creationId xmlns:a16="http://schemas.microsoft.com/office/drawing/2014/main" id="{18B57A35-8A2F-4B79-9B18-631CDD6E6EE1}"/>
                </a:ext>
              </a:extLst>
            </p:cNvPr>
            <p:cNvSpPr/>
            <p:nvPr/>
          </p:nvSpPr>
          <p:spPr>
            <a:xfrm>
              <a:off x="3789303" y="1857185"/>
              <a:ext cx="3747129" cy="3747130"/>
            </a:xfrm>
            <a:prstGeom prst="ellipse">
              <a:avLst/>
            </a:prstGeom>
            <a:noFill/>
            <a:ln w="19050">
              <a:solidFill>
                <a:srgbClr val="96C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46" name="椭圆 145">
              <a:extLst>
                <a:ext uri="{FF2B5EF4-FFF2-40B4-BE49-F238E27FC236}">
                  <a16:creationId xmlns:a16="http://schemas.microsoft.com/office/drawing/2014/main" id="{1FA7ED67-F06B-4B83-94D6-546EA355BD68}"/>
                </a:ext>
              </a:extLst>
            </p:cNvPr>
            <p:cNvSpPr/>
            <p:nvPr/>
          </p:nvSpPr>
          <p:spPr>
            <a:xfrm>
              <a:off x="4701982" y="2772111"/>
              <a:ext cx="1948104" cy="1948104"/>
            </a:xfrm>
            <a:prstGeom prst="ellipse">
              <a:avLst/>
            </a:prstGeom>
            <a:solidFill>
              <a:srgbClr val="96C3D2">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tx1">
                      <a:lumMod val="85000"/>
                      <a:lumOff val="15000"/>
                    </a:schemeClr>
                  </a:solidFill>
                  <a:cs typeface="+mn-ea"/>
                  <a:sym typeface="+mn-lt"/>
                </a:rPr>
                <a:t>应用</a:t>
              </a:r>
              <a:endParaRPr lang="en-US" altLang="zh-CN" dirty="0">
                <a:solidFill>
                  <a:schemeClr val="tx1">
                    <a:lumMod val="85000"/>
                    <a:lumOff val="15000"/>
                  </a:schemeClr>
                </a:solidFill>
                <a:cs typeface="+mn-ea"/>
                <a:sym typeface="+mn-lt"/>
              </a:endParaRPr>
            </a:p>
            <a:p>
              <a:pPr algn="ctr"/>
              <a:r>
                <a:rPr lang="zh-CN" altLang="en-US" dirty="0">
                  <a:solidFill>
                    <a:schemeClr val="tx1">
                      <a:lumMod val="85000"/>
                      <a:lumOff val="15000"/>
                    </a:schemeClr>
                  </a:solidFill>
                  <a:cs typeface="+mn-ea"/>
                  <a:sym typeface="+mn-lt"/>
                </a:rPr>
                <a:t>功能</a:t>
              </a:r>
            </a:p>
          </p:txBody>
        </p:sp>
        <p:grpSp>
          <p:nvGrpSpPr>
            <p:cNvPr id="147" name="组合 146">
              <a:extLst>
                <a:ext uri="{FF2B5EF4-FFF2-40B4-BE49-F238E27FC236}">
                  <a16:creationId xmlns:a16="http://schemas.microsoft.com/office/drawing/2014/main" id="{1A83307D-6FD3-49CA-BD1D-219CE7FD4E5F}"/>
                </a:ext>
              </a:extLst>
            </p:cNvPr>
            <p:cNvGrpSpPr/>
            <p:nvPr/>
          </p:nvGrpSpPr>
          <p:grpSpPr>
            <a:xfrm>
              <a:off x="1116974" y="1858073"/>
              <a:ext cx="2727126" cy="696794"/>
              <a:chOff x="1460364" y="2692935"/>
              <a:chExt cx="2727126" cy="696794"/>
            </a:xfrm>
          </p:grpSpPr>
          <p:sp>
            <p:nvSpPr>
              <p:cNvPr id="243" name="矩形 242">
                <a:extLst>
                  <a:ext uri="{FF2B5EF4-FFF2-40B4-BE49-F238E27FC236}">
                    <a16:creationId xmlns:a16="http://schemas.microsoft.com/office/drawing/2014/main" id="{54F49E43-170F-4927-9393-F8B31FAE9160}"/>
                  </a:ext>
                </a:extLst>
              </p:cNvPr>
              <p:cNvSpPr/>
              <p:nvPr/>
            </p:nvSpPr>
            <p:spPr>
              <a:xfrm>
                <a:off x="2855074" y="2902359"/>
                <a:ext cx="1332416" cy="338554"/>
              </a:xfrm>
              <a:prstGeom prst="rect">
                <a:avLst/>
              </a:prstGeom>
              <a:solidFill>
                <a:srgbClr val="EBC559"/>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cs typeface="+mn-ea"/>
                    <a:sym typeface="+mn-lt"/>
                  </a:rPr>
                  <a:t>1</a:t>
                </a:r>
                <a:r>
                  <a:rPr lang="zh-CN" altLang="en-US" sz="1600" b="1" dirty="0">
                    <a:cs typeface="+mn-ea"/>
                    <a:sym typeface="+mn-lt"/>
                  </a:rPr>
                  <a:t>、统计分析</a:t>
                </a:r>
              </a:p>
            </p:txBody>
          </p:sp>
          <p:sp>
            <p:nvSpPr>
              <p:cNvPr id="244" name="矩形 243">
                <a:extLst>
                  <a:ext uri="{FF2B5EF4-FFF2-40B4-BE49-F238E27FC236}">
                    <a16:creationId xmlns:a16="http://schemas.microsoft.com/office/drawing/2014/main" id="{058FAF95-A75A-4144-8363-E4EC3F44B1D2}"/>
                  </a:ext>
                </a:extLst>
              </p:cNvPr>
              <p:cNvSpPr/>
              <p:nvPr/>
            </p:nvSpPr>
            <p:spPr>
              <a:xfrm>
                <a:off x="1460364" y="2692935"/>
                <a:ext cx="2252694" cy="6967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数据统计分析</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图表可视化</a:t>
                </a:r>
                <a:endParaRPr lang="en-US" altLang="zh-CN" sz="1400" dirty="0">
                  <a:solidFill>
                    <a:schemeClr val="bg2">
                      <a:lumMod val="25000"/>
                    </a:schemeClr>
                  </a:solidFill>
                  <a:cs typeface="+mn-ea"/>
                  <a:sym typeface="+mn-lt"/>
                </a:endParaRPr>
              </a:p>
            </p:txBody>
          </p:sp>
        </p:grpSp>
        <p:grpSp>
          <p:nvGrpSpPr>
            <p:cNvPr id="148" name="组合 147">
              <a:extLst>
                <a:ext uri="{FF2B5EF4-FFF2-40B4-BE49-F238E27FC236}">
                  <a16:creationId xmlns:a16="http://schemas.microsoft.com/office/drawing/2014/main" id="{4086352A-A18E-4870-88DB-A9F5DEB383DA}"/>
                </a:ext>
              </a:extLst>
            </p:cNvPr>
            <p:cNvGrpSpPr/>
            <p:nvPr/>
          </p:nvGrpSpPr>
          <p:grpSpPr>
            <a:xfrm>
              <a:off x="944057" y="3835941"/>
              <a:ext cx="2593620" cy="1019959"/>
              <a:chOff x="2018264" y="4517474"/>
              <a:chExt cx="2593620" cy="1019959"/>
            </a:xfrm>
          </p:grpSpPr>
          <p:sp>
            <p:nvSpPr>
              <p:cNvPr id="241" name="矩形 240">
                <a:extLst>
                  <a:ext uri="{FF2B5EF4-FFF2-40B4-BE49-F238E27FC236}">
                    <a16:creationId xmlns:a16="http://schemas.microsoft.com/office/drawing/2014/main" id="{8ADEB677-650C-46AE-8CAF-2A088A6DEC43}"/>
                  </a:ext>
                </a:extLst>
              </p:cNvPr>
              <p:cNvSpPr/>
              <p:nvPr/>
            </p:nvSpPr>
            <p:spPr>
              <a:xfrm>
                <a:off x="3127483" y="4892769"/>
                <a:ext cx="1484401" cy="338554"/>
              </a:xfrm>
              <a:prstGeom prst="rect">
                <a:avLst/>
              </a:prstGeom>
              <a:solidFill>
                <a:srgbClr val="A9D18E"/>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cs typeface="+mn-ea"/>
                    <a:sym typeface="+mn-lt"/>
                  </a:rPr>
                  <a:t>6</a:t>
                </a:r>
                <a:r>
                  <a:rPr lang="zh-CN" altLang="en-US" sz="1600" b="1" dirty="0">
                    <a:cs typeface="+mn-ea"/>
                    <a:sym typeface="+mn-lt"/>
                  </a:rPr>
                  <a:t>、系统管理</a:t>
                </a:r>
              </a:p>
            </p:txBody>
          </p:sp>
          <p:sp>
            <p:nvSpPr>
              <p:cNvPr id="242" name="矩形 241">
                <a:extLst>
                  <a:ext uri="{FF2B5EF4-FFF2-40B4-BE49-F238E27FC236}">
                    <a16:creationId xmlns:a16="http://schemas.microsoft.com/office/drawing/2014/main" id="{8C61A34A-8B06-41B1-873F-F757F99A23A3}"/>
                  </a:ext>
                </a:extLst>
              </p:cNvPr>
              <p:cNvSpPr/>
              <p:nvPr/>
            </p:nvSpPr>
            <p:spPr>
              <a:xfrm>
                <a:off x="2018264" y="4517474"/>
                <a:ext cx="1681950" cy="10199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用户管理</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日志管理</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数据管理</a:t>
                </a:r>
              </a:p>
            </p:txBody>
          </p:sp>
        </p:grpSp>
        <p:sp>
          <p:nvSpPr>
            <p:cNvPr id="239" name="矩形 238">
              <a:extLst>
                <a:ext uri="{FF2B5EF4-FFF2-40B4-BE49-F238E27FC236}">
                  <a16:creationId xmlns:a16="http://schemas.microsoft.com/office/drawing/2014/main" id="{9AAC4C53-DD38-43E3-9BB7-8279A7DA3F52}"/>
                </a:ext>
              </a:extLst>
            </p:cNvPr>
            <p:cNvSpPr/>
            <p:nvPr/>
          </p:nvSpPr>
          <p:spPr>
            <a:xfrm>
              <a:off x="7457265" y="5009945"/>
              <a:ext cx="1332416" cy="338554"/>
            </a:xfrm>
            <a:prstGeom prst="rect">
              <a:avLst/>
            </a:prstGeom>
            <a:solidFill>
              <a:srgbClr val="96C3D2"/>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cs typeface="+mn-ea"/>
                  <a:sym typeface="+mn-lt"/>
                </a:rPr>
                <a:t>4</a:t>
              </a:r>
              <a:r>
                <a:rPr lang="zh-CN" altLang="en-US" sz="1600" b="1" dirty="0">
                  <a:cs typeface="+mn-ea"/>
                  <a:sym typeface="+mn-lt"/>
                </a:rPr>
                <a:t>、智能警报</a:t>
              </a:r>
            </a:p>
          </p:txBody>
        </p:sp>
        <p:sp>
          <p:nvSpPr>
            <p:cNvPr id="240" name="矩形 239">
              <a:extLst>
                <a:ext uri="{FF2B5EF4-FFF2-40B4-BE49-F238E27FC236}">
                  <a16:creationId xmlns:a16="http://schemas.microsoft.com/office/drawing/2014/main" id="{78BD09CD-DB51-4429-A01E-7B027B8F1B0E}"/>
                </a:ext>
              </a:extLst>
            </p:cNvPr>
            <p:cNvSpPr/>
            <p:nvPr/>
          </p:nvSpPr>
          <p:spPr>
            <a:xfrm>
              <a:off x="8739268" y="4667337"/>
              <a:ext cx="3132939" cy="10199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司机不规范操作及时告警</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接收紧急情况通知管理者及时处置</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警示消息订阅</a:t>
              </a:r>
            </a:p>
          </p:txBody>
        </p:sp>
        <p:grpSp>
          <p:nvGrpSpPr>
            <p:cNvPr id="150" name="组合 149">
              <a:extLst>
                <a:ext uri="{FF2B5EF4-FFF2-40B4-BE49-F238E27FC236}">
                  <a16:creationId xmlns:a16="http://schemas.microsoft.com/office/drawing/2014/main" id="{2DE4305F-5605-43DF-BD47-4C30383E5A1D}"/>
                </a:ext>
              </a:extLst>
            </p:cNvPr>
            <p:cNvGrpSpPr/>
            <p:nvPr/>
          </p:nvGrpSpPr>
          <p:grpSpPr>
            <a:xfrm>
              <a:off x="7885421" y="2763968"/>
              <a:ext cx="4276048" cy="1019959"/>
              <a:chOff x="8260846" y="3164005"/>
              <a:chExt cx="4276048" cy="1019959"/>
            </a:xfrm>
          </p:grpSpPr>
          <p:sp>
            <p:nvSpPr>
              <p:cNvPr id="237" name="矩形 236">
                <a:extLst>
                  <a:ext uri="{FF2B5EF4-FFF2-40B4-BE49-F238E27FC236}">
                    <a16:creationId xmlns:a16="http://schemas.microsoft.com/office/drawing/2014/main" id="{A9CE283C-F0F5-4871-AD2F-12E079A0094D}"/>
                  </a:ext>
                </a:extLst>
              </p:cNvPr>
              <p:cNvSpPr/>
              <p:nvPr/>
            </p:nvSpPr>
            <p:spPr>
              <a:xfrm>
                <a:off x="8260846" y="3540978"/>
                <a:ext cx="1332416" cy="338554"/>
              </a:xfrm>
              <a:prstGeom prst="rect">
                <a:avLst/>
              </a:prstGeom>
              <a:solidFill>
                <a:srgbClr val="DD5F68"/>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cs typeface="+mn-ea"/>
                    <a:sym typeface="+mn-lt"/>
                  </a:rPr>
                  <a:t>3</a:t>
                </a:r>
                <a:r>
                  <a:rPr lang="zh-CN" altLang="en-US" sz="1600" b="1" dirty="0">
                    <a:cs typeface="+mn-ea"/>
                    <a:sym typeface="+mn-lt"/>
                  </a:rPr>
                  <a:t>、实时监控</a:t>
                </a:r>
              </a:p>
            </p:txBody>
          </p:sp>
          <p:sp>
            <p:nvSpPr>
              <p:cNvPr id="238" name="矩形 237">
                <a:extLst>
                  <a:ext uri="{FF2B5EF4-FFF2-40B4-BE49-F238E27FC236}">
                    <a16:creationId xmlns:a16="http://schemas.microsoft.com/office/drawing/2014/main" id="{673951CA-69E5-4137-8700-DE0910542294}"/>
                  </a:ext>
                </a:extLst>
              </p:cNvPr>
              <p:cNvSpPr/>
              <p:nvPr/>
            </p:nvSpPr>
            <p:spPr>
              <a:xfrm>
                <a:off x="9593262" y="3164005"/>
                <a:ext cx="2943632" cy="10199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安全监控列车行驶全程司机操作</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管理者安全工作视察</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操作场景学习</a:t>
                </a:r>
                <a:endParaRPr lang="en-US" altLang="zh-CN" sz="1400" dirty="0">
                  <a:solidFill>
                    <a:schemeClr val="bg2">
                      <a:lumMod val="25000"/>
                    </a:schemeClr>
                  </a:solidFill>
                  <a:cs typeface="+mn-ea"/>
                  <a:sym typeface="+mn-lt"/>
                </a:endParaRPr>
              </a:p>
            </p:txBody>
          </p:sp>
        </p:grpSp>
        <p:grpSp>
          <p:nvGrpSpPr>
            <p:cNvPr id="151" name="组合 150">
              <a:extLst>
                <a:ext uri="{FF2B5EF4-FFF2-40B4-BE49-F238E27FC236}">
                  <a16:creationId xmlns:a16="http://schemas.microsoft.com/office/drawing/2014/main" id="{11FB4AFC-A559-4973-8E2A-B3CC7DB71FF1}"/>
                </a:ext>
              </a:extLst>
            </p:cNvPr>
            <p:cNvGrpSpPr/>
            <p:nvPr/>
          </p:nvGrpSpPr>
          <p:grpSpPr>
            <a:xfrm>
              <a:off x="5498994" y="822896"/>
              <a:ext cx="4015741" cy="1019959"/>
              <a:chOff x="5899072" y="664284"/>
              <a:chExt cx="4015741" cy="1019959"/>
            </a:xfrm>
          </p:grpSpPr>
          <p:sp>
            <p:nvSpPr>
              <p:cNvPr id="235" name="矩形 234">
                <a:extLst>
                  <a:ext uri="{FF2B5EF4-FFF2-40B4-BE49-F238E27FC236}">
                    <a16:creationId xmlns:a16="http://schemas.microsoft.com/office/drawing/2014/main" id="{7711C9A5-85B5-4805-8BC7-3379C10D2DCB}"/>
                  </a:ext>
                </a:extLst>
              </p:cNvPr>
              <p:cNvSpPr/>
              <p:nvPr/>
            </p:nvSpPr>
            <p:spPr>
              <a:xfrm>
                <a:off x="5899072" y="1032657"/>
                <a:ext cx="1332417" cy="338554"/>
              </a:xfrm>
              <a:prstGeom prst="rect">
                <a:avLst/>
              </a:prstGeom>
              <a:solidFill>
                <a:srgbClr val="DFDEDC"/>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dirty="0">
                    <a:cs typeface="+mn-ea"/>
                    <a:sym typeface="+mn-lt"/>
                  </a:rPr>
                  <a:t>2</a:t>
                </a:r>
                <a:r>
                  <a:rPr lang="zh-CN" altLang="en-US" sz="1600" b="1" dirty="0">
                    <a:cs typeface="+mn-ea"/>
                    <a:sym typeface="+mn-lt"/>
                  </a:rPr>
                  <a:t>、视频回放</a:t>
                </a:r>
              </a:p>
            </p:txBody>
          </p:sp>
          <p:sp>
            <p:nvSpPr>
              <p:cNvPr id="236" name="矩形 235">
                <a:extLst>
                  <a:ext uri="{FF2B5EF4-FFF2-40B4-BE49-F238E27FC236}">
                    <a16:creationId xmlns:a16="http://schemas.microsoft.com/office/drawing/2014/main" id="{6966CBC1-8EBF-4303-A2E1-E7AACAFE0F82}"/>
                  </a:ext>
                </a:extLst>
              </p:cNvPr>
              <p:cNvSpPr/>
              <p:nvPr/>
            </p:nvSpPr>
            <p:spPr>
              <a:xfrm>
                <a:off x="7226228" y="664284"/>
                <a:ext cx="2688585" cy="10199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不规范动作视频记录回溯</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司机自我纠正不规范动作</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绩效考核依据</a:t>
                </a:r>
                <a:endParaRPr lang="en-US" altLang="zh-CN" sz="1400" dirty="0">
                  <a:solidFill>
                    <a:schemeClr val="bg2">
                      <a:lumMod val="25000"/>
                    </a:schemeClr>
                  </a:solidFill>
                  <a:cs typeface="+mn-ea"/>
                  <a:sym typeface="+mn-lt"/>
                </a:endParaRPr>
              </a:p>
            </p:txBody>
          </p:sp>
        </p:grpSp>
        <p:grpSp>
          <p:nvGrpSpPr>
            <p:cNvPr id="152" name="组合 151">
              <a:extLst>
                <a:ext uri="{FF2B5EF4-FFF2-40B4-BE49-F238E27FC236}">
                  <a16:creationId xmlns:a16="http://schemas.microsoft.com/office/drawing/2014/main" id="{BA719117-298C-4F7B-A26A-10CE0A83BDF9}"/>
                </a:ext>
              </a:extLst>
            </p:cNvPr>
            <p:cNvGrpSpPr>
              <a:grpSpLocks noChangeAspect="1"/>
            </p:cNvGrpSpPr>
            <p:nvPr/>
          </p:nvGrpSpPr>
          <p:grpSpPr>
            <a:xfrm>
              <a:off x="5799991" y="1575833"/>
              <a:ext cx="791999" cy="792000"/>
              <a:chOff x="7442023" y="2767521"/>
              <a:chExt cx="566687" cy="566688"/>
            </a:xfrm>
          </p:grpSpPr>
          <p:sp>
            <p:nvSpPr>
              <p:cNvPr id="218" name="Oval 471">
                <a:extLst>
                  <a:ext uri="{FF2B5EF4-FFF2-40B4-BE49-F238E27FC236}">
                    <a16:creationId xmlns:a16="http://schemas.microsoft.com/office/drawing/2014/main" id="{AB2B937B-AF88-42E5-8EAC-F6825F48A69B}"/>
                  </a:ext>
                </a:extLst>
              </p:cNvPr>
              <p:cNvSpPr>
                <a:spLocks noChangeArrowheads="1"/>
              </p:cNvSpPr>
              <p:nvPr/>
            </p:nvSpPr>
            <p:spPr bwMode="auto">
              <a:xfrm>
                <a:off x="7442023" y="2767521"/>
                <a:ext cx="566687" cy="566688"/>
              </a:xfrm>
              <a:prstGeom prst="ellipse">
                <a:avLst/>
              </a:pr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9" name="Rectangle 472">
                <a:extLst>
                  <a:ext uri="{FF2B5EF4-FFF2-40B4-BE49-F238E27FC236}">
                    <a16:creationId xmlns:a16="http://schemas.microsoft.com/office/drawing/2014/main" id="{064B8964-9196-4ABC-AB99-87CB8CADFD1D}"/>
                  </a:ext>
                </a:extLst>
              </p:cNvPr>
              <p:cNvSpPr>
                <a:spLocks noChangeArrowheads="1"/>
              </p:cNvSpPr>
              <p:nvPr/>
            </p:nvSpPr>
            <p:spPr bwMode="auto">
              <a:xfrm>
                <a:off x="7598634" y="2905587"/>
                <a:ext cx="261707" cy="300859"/>
              </a:xfrm>
              <a:prstGeom prst="rect">
                <a:avLst/>
              </a:prstGeom>
              <a:solidFill>
                <a:srgbClr val="38AA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0" name="Rectangle 473">
                <a:extLst>
                  <a:ext uri="{FF2B5EF4-FFF2-40B4-BE49-F238E27FC236}">
                    <a16:creationId xmlns:a16="http://schemas.microsoft.com/office/drawing/2014/main" id="{6617146E-22C8-4E8C-9465-D9CA83DC1059}"/>
                  </a:ext>
                </a:extLst>
              </p:cNvPr>
              <p:cNvSpPr>
                <a:spLocks noChangeArrowheads="1"/>
              </p:cNvSpPr>
              <p:nvPr/>
            </p:nvSpPr>
            <p:spPr bwMode="auto">
              <a:xfrm>
                <a:off x="7598634" y="2928254"/>
                <a:ext cx="261707" cy="253464"/>
              </a:xfrm>
              <a:prstGeom prst="rect">
                <a:avLst/>
              </a:prstGeom>
              <a:solidFill>
                <a:srgbClr val="DFDE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1" name="Freeform 474">
                <a:extLst>
                  <a:ext uri="{FF2B5EF4-FFF2-40B4-BE49-F238E27FC236}">
                    <a16:creationId xmlns:a16="http://schemas.microsoft.com/office/drawing/2014/main" id="{6EB5140B-6B26-4348-8C28-D4627E16103D}"/>
                  </a:ext>
                </a:extLst>
              </p:cNvPr>
              <p:cNvSpPr>
                <a:spLocks/>
              </p:cNvSpPr>
              <p:nvPr/>
            </p:nvSpPr>
            <p:spPr bwMode="auto">
              <a:xfrm>
                <a:off x="7540935" y="2882919"/>
                <a:ext cx="70063" cy="337951"/>
              </a:xfrm>
              <a:custGeom>
                <a:avLst/>
                <a:gdLst>
                  <a:gd name="T0" fmla="*/ 23 w 23"/>
                  <a:gd name="T1" fmla="*/ 105 h 112"/>
                  <a:gd name="T2" fmla="*/ 16 w 23"/>
                  <a:gd name="T3" fmla="*/ 112 h 112"/>
                  <a:gd name="T4" fmla="*/ 7 w 23"/>
                  <a:gd name="T5" fmla="*/ 112 h 112"/>
                  <a:gd name="T6" fmla="*/ 0 w 23"/>
                  <a:gd name="T7" fmla="*/ 105 h 112"/>
                  <a:gd name="T8" fmla="*/ 0 w 23"/>
                  <a:gd name="T9" fmla="*/ 7 h 112"/>
                  <a:gd name="T10" fmla="*/ 7 w 23"/>
                  <a:gd name="T11" fmla="*/ 0 h 112"/>
                  <a:gd name="T12" fmla="*/ 16 w 23"/>
                  <a:gd name="T13" fmla="*/ 0 h 112"/>
                  <a:gd name="T14" fmla="*/ 23 w 23"/>
                  <a:gd name="T15" fmla="*/ 7 h 112"/>
                  <a:gd name="T16" fmla="*/ 23 w 23"/>
                  <a:gd name="T17" fmla="*/ 10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2">
                    <a:moveTo>
                      <a:pt x="23" y="105"/>
                    </a:moveTo>
                    <a:cubicBezTo>
                      <a:pt x="23" y="109"/>
                      <a:pt x="20" y="112"/>
                      <a:pt x="16" y="112"/>
                    </a:cubicBezTo>
                    <a:cubicBezTo>
                      <a:pt x="7" y="112"/>
                      <a:pt x="7" y="112"/>
                      <a:pt x="7" y="112"/>
                    </a:cubicBezTo>
                    <a:cubicBezTo>
                      <a:pt x="3" y="112"/>
                      <a:pt x="0" y="109"/>
                      <a:pt x="0" y="105"/>
                    </a:cubicBezTo>
                    <a:cubicBezTo>
                      <a:pt x="0" y="7"/>
                      <a:pt x="0" y="7"/>
                      <a:pt x="0" y="7"/>
                    </a:cubicBezTo>
                    <a:cubicBezTo>
                      <a:pt x="0" y="3"/>
                      <a:pt x="3" y="0"/>
                      <a:pt x="7" y="0"/>
                    </a:cubicBezTo>
                    <a:cubicBezTo>
                      <a:pt x="16" y="0"/>
                      <a:pt x="16" y="0"/>
                      <a:pt x="16" y="0"/>
                    </a:cubicBezTo>
                    <a:cubicBezTo>
                      <a:pt x="20" y="0"/>
                      <a:pt x="23" y="3"/>
                      <a:pt x="23" y="7"/>
                    </a:cubicBezTo>
                    <a:lnTo>
                      <a:pt x="23" y="105"/>
                    </a:lnTo>
                    <a:close/>
                  </a:path>
                </a:pathLst>
              </a:cu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2" name="Freeform 475">
                <a:extLst>
                  <a:ext uri="{FF2B5EF4-FFF2-40B4-BE49-F238E27FC236}">
                    <a16:creationId xmlns:a16="http://schemas.microsoft.com/office/drawing/2014/main" id="{89B3D736-94E8-41EF-9D66-15C68B46E457}"/>
                  </a:ext>
                </a:extLst>
              </p:cNvPr>
              <p:cNvSpPr>
                <a:spLocks/>
              </p:cNvSpPr>
              <p:nvPr/>
            </p:nvSpPr>
            <p:spPr bwMode="auto">
              <a:xfrm>
                <a:off x="7557421" y="2903526"/>
                <a:ext cx="39154" cy="39154"/>
              </a:xfrm>
              <a:custGeom>
                <a:avLst/>
                <a:gdLst>
                  <a:gd name="T0" fmla="*/ 13 w 13"/>
                  <a:gd name="T1" fmla="*/ 10 h 13"/>
                  <a:gd name="T2" fmla="*/ 10 w 13"/>
                  <a:gd name="T3" fmla="*/ 13 h 13"/>
                  <a:gd name="T4" fmla="*/ 2 w 13"/>
                  <a:gd name="T5" fmla="*/ 13 h 13"/>
                  <a:gd name="T6" fmla="*/ 0 w 13"/>
                  <a:gd name="T7" fmla="*/ 10 h 13"/>
                  <a:gd name="T8" fmla="*/ 0 w 13"/>
                  <a:gd name="T9" fmla="*/ 2 h 13"/>
                  <a:gd name="T10" fmla="*/ 2 w 13"/>
                  <a:gd name="T11" fmla="*/ 0 h 13"/>
                  <a:gd name="T12" fmla="*/ 10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0" y="13"/>
                    </a:cubicBezTo>
                    <a:cubicBezTo>
                      <a:pt x="2" y="13"/>
                      <a:pt x="2" y="13"/>
                      <a:pt x="2" y="13"/>
                    </a:cubicBezTo>
                    <a:cubicBezTo>
                      <a:pt x="1" y="13"/>
                      <a:pt x="0" y="12"/>
                      <a:pt x="0" y="10"/>
                    </a:cubicBezTo>
                    <a:cubicBezTo>
                      <a:pt x="0" y="2"/>
                      <a:pt x="0" y="2"/>
                      <a:pt x="0" y="2"/>
                    </a:cubicBezTo>
                    <a:cubicBezTo>
                      <a:pt x="0" y="1"/>
                      <a:pt x="1" y="0"/>
                      <a:pt x="2" y="0"/>
                    </a:cubicBezTo>
                    <a:cubicBezTo>
                      <a:pt x="10" y="0"/>
                      <a:pt x="10" y="0"/>
                      <a:pt x="10" y="0"/>
                    </a:cubicBezTo>
                    <a:cubicBezTo>
                      <a:pt x="12" y="0"/>
                      <a:pt x="13" y="1"/>
                      <a:pt x="13" y="2"/>
                    </a:cubicBezTo>
                    <a:lnTo>
                      <a:pt x="13" y="10"/>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3" name="Freeform 476">
                <a:extLst>
                  <a:ext uri="{FF2B5EF4-FFF2-40B4-BE49-F238E27FC236}">
                    <a16:creationId xmlns:a16="http://schemas.microsoft.com/office/drawing/2014/main" id="{78F966F3-901A-415A-9623-F24F3F2B094C}"/>
                  </a:ext>
                </a:extLst>
              </p:cNvPr>
              <p:cNvSpPr>
                <a:spLocks/>
              </p:cNvSpPr>
              <p:nvPr/>
            </p:nvSpPr>
            <p:spPr bwMode="auto">
              <a:xfrm>
                <a:off x="7557421" y="2967408"/>
                <a:ext cx="39154" cy="39154"/>
              </a:xfrm>
              <a:custGeom>
                <a:avLst/>
                <a:gdLst>
                  <a:gd name="T0" fmla="*/ 13 w 13"/>
                  <a:gd name="T1" fmla="*/ 11 h 13"/>
                  <a:gd name="T2" fmla="*/ 10 w 13"/>
                  <a:gd name="T3" fmla="*/ 13 h 13"/>
                  <a:gd name="T4" fmla="*/ 2 w 13"/>
                  <a:gd name="T5" fmla="*/ 13 h 13"/>
                  <a:gd name="T6" fmla="*/ 0 w 13"/>
                  <a:gd name="T7" fmla="*/ 11 h 13"/>
                  <a:gd name="T8" fmla="*/ 0 w 13"/>
                  <a:gd name="T9" fmla="*/ 2 h 13"/>
                  <a:gd name="T10" fmla="*/ 2 w 13"/>
                  <a:gd name="T11" fmla="*/ 0 h 13"/>
                  <a:gd name="T12" fmla="*/ 10 w 13"/>
                  <a:gd name="T13" fmla="*/ 0 h 13"/>
                  <a:gd name="T14" fmla="*/ 13 w 13"/>
                  <a:gd name="T15" fmla="*/ 2 h 13"/>
                  <a:gd name="T16" fmla="*/ 13 w 13"/>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1"/>
                    </a:moveTo>
                    <a:cubicBezTo>
                      <a:pt x="13" y="12"/>
                      <a:pt x="12" y="13"/>
                      <a:pt x="10" y="13"/>
                    </a:cubicBezTo>
                    <a:cubicBezTo>
                      <a:pt x="2" y="13"/>
                      <a:pt x="2" y="13"/>
                      <a:pt x="2" y="13"/>
                    </a:cubicBezTo>
                    <a:cubicBezTo>
                      <a:pt x="1" y="13"/>
                      <a:pt x="0" y="12"/>
                      <a:pt x="0" y="11"/>
                    </a:cubicBezTo>
                    <a:cubicBezTo>
                      <a:pt x="0" y="2"/>
                      <a:pt x="0" y="2"/>
                      <a:pt x="0" y="2"/>
                    </a:cubicBezTo>
                    <a:cubicBezTo>
                      <a:pt x="0" y="1"/>
                      <a:pt x="1" y="0"/>
                      <a:pt x="2" y="0"/>
                    </a:cubicBezTo>
                    <a:cubicBezTo>
                      <a:pt x="10" y="0"/>
                      <a:pt x="10" y="0"/>
                      <a:pt x="10" y="0"/>
                    </a:cubicBezTo>
                    <a:cubicBezTo>
                      <a:pt x="12" y="0"/>
                      <a:pt x="13" y="1"/>
                      <a:pt x="13" y="2"/>
                    </a:cubicBezTo>
                    <a:lnTo>
                      <a:pt x="13" y="11"/>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4" name="Freeform 477">
                <a:extLst>
                  <a:ext uri="{FF2B5EF4-FFF2-40B4-BE49-F238E27FC236}">
                    <a16:creationId xmlns:a16="http://schemas.microsoft.com/office/drawing/2014/main" id="{F75E98F3-D072-4E70-9616-284A60612FB2}"/>
                  </a:ext>
                </a:extLst>
              </p:cNvPr>
              <p:cNvSpPr>
                <a:spLocks/>
              </p:cNvSpPr>
              <p:nvPr/>
            </p:nvSpPr>
            <p:spPr bwMode="auto">
              <a:xfrm>
                <a:off x="7557421" y="3031288"/>
                <a:ext cx="39154" cy="39154"/>
              </a:xfrm>
              <a:custGeom>
                <a:avLst/>
                <a:gdLst>
                  <a:gd name="T0" fmla="*/ 13 w 13"/>
                  <a:gd name="T1" fmla="*/ 11 h 13"/>
                  <a:gd name="T2" fmla="*/ 10 w 13"/>
                  <a:gd name="T3" fmla="*/ 13 h 13"/>
                  <a:gd name="T4" fmla="*/ 2 w 13"/>
                  <a:gd name="T5" fmla="*/ 13 h 13"/>
                  <a:gd name="T6" fmla="*/ 0 w 13"/>
                  <a:gd name="T7" fmla="*/ 11 h 13"/>
                  <a:gd name="T8" fmla="*/ 0 w 13"/>
                  <a:gd name="T9" fmla="*/ 2 h 13"/>
                  <a:gd name="T10" fmla="*/ 2 w 13"/>
                  <a:gd name="T11" fmla="*/ 0 h 13"/>
                  <a:gd name="T12" fmla="*/ 10 w 13"/>
                  <a:gd name="T13" fmla="*/ 0 h 13"/>
                  <a:gd name="T14" fmla="*/ 13 w 13"/>
                  <a:gd name="T15" fmla="*/ 2 h 13"/>
                  <a:gd name="T16" fmla="*/ 13 w 13"/>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1"/>
                    </a:moveTo>
                    <a:cubicBezTo>
                      <a:pt x="13" y="12"/>
                      <a:pt x="12" y="13"/>
                      <a:pt x="10" y="13"/>
                    </a:cubicBezTo>
                    <a:cubicBezTo>
                      <a:pt x="2" y="13"/>
                      <a:pt x="2" y="13"/>
                      <a:pt x="2" y="13"/>
                    </a:cubicBezTo>
                    <a:cubicBezTo>
                      <a:pt x="1" y="13"/>
                      <a:pt x="0" y="12"/>
                      <a:pt x="0" y="11"/>
                    </a:cubicBezTo>
                    <a:cubicBezTo>
                      <a:pt x="0" y="2"/>
                      <a:pt x="0" y="2"/>
                      <a:pt x="0" y="2"/>
                    </a:cubicBezTo>
                    <a:cubicBezTo>
                      <a:pt x="0" y="1"/>
                      <a:pt x="1" y="0"/>
                      <a:pt x="2" y="0"/>
                    </a:cubicBezTo>
                    <a:cubicBezTo>
                      <a:pt x="10" y="0"/>
                      <a:pt x="10" y="0"/>
                      <a:pt x="10" y="0"/>
                    </a:cubicBezTo>
                    <a:cubicBezTo>
                      <a:pt x="12" y="0"/>
                      <a:pt x="13" y="1"/>
                      <a:pt x="13" y="2"/>
                    </a:cubicBezTo>
                    <a:lnTo>
                      <a:pt x="13" y="11"/>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5" name="Freeform 478">
                <a:extLst>
                  <a:ext uri="{FF2B5EF4-FFF2-40B4-BE49-F238E27FC236}">
                    <a16:creationId xmlns:a16="http://schemas.microsoft.com/office/drawing/2014/main" id="{A74E14D0-FE2D-4C96-B371-E786FE62B686}"/>
                  </a:ext>
                </a:extLst>
              </p:cNvPr>
              <p:cNvSpPr>
                <a:spLocks/>
              </p:cNvSpPr>
              <p:nvPr/>
            </p:nvSpPr>
            <p:spPr bwMode="auto">
              <a:xfrm>
                <a:off x="7557421" y="3095170"/>
                <a:ext cx="39154" cy="39154"/>
              </a:xfrm>
              <a:custGeom>
                <a:avLst/>
                <a:gdLst>
                  <a:gd name="T0" fmla="*/ 13 w 13"/>
                  <a:gd name="T1" fmla="*/ 11 h 13"/>
                  <a:gd name="T2" fmla="*/ 10 w 13"/>
                  <a:gd name="T3" fmla="*/ 13 h 13"/>
                  <a:gd name="T4" fmla="*/ 2 w 13"/>
                  <a:gd name="T5" fmla="*/ 13 h 13"/>
                  <a:gd name="T6" fmla="*/ 0 w 13"/>
                  <a:gd name="T7" fmla="*/ 11 h 13"/>
                  <a:gd name="T8" fmla="*/ 0 w 13"/>
                  <a:gd name="T9" fmla="*/ 3 h 13"/>
                  <a:gd name="T10" fmla="*/ 2 w 13"/>
                  <a:gd name="T11" fmla="*/ 0 h 13"/>
                  <a:gd name="T12" fmla="*/ 10 w 13"/>
                  <a:gd name="T13" fmla="*/ 0 h 13"/>
                  <a:gd name="T14" fmla="*/ 13 w 13"/>
                  <a:gd name="T15" fmla="*/ 3 h 13"/>
                  <a:gd name="T16" fmla="*/ 13 w 13"/>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1"/>
                    </a:moveTo>
                    <a:cubicBezTo>
                      <a:pt x="13" y="12"/>
                      <a:pt x="12" y="13"/>
                      <a:pt x="10" y="13"/>
                    </a:cubicBezTo>
                    <a:cubicBezTo>
                      <a:pt x="2" y="13"/>
                      <a:pt x="2" y="13"/>
                      <a:pt x="2" y="13"/>
                    </a:cubicBezTo>
                    <a:cubicBezTo>
                      <a:pt x="1" y="13"/>
                      <a:pt x="0" y="12"/>
                      <a:pt x="0" y="11"/>
                    </a:cubicBezTo>
                    <a:cubicBezTo>
                      <a:pt x="0" y="3"/>
                      <a:pt x="0" y="3"/>
                      <a:pt x="0" y="3"/>
                    </a:cubicBezTo>
                    <a:cubicBezTo>
                      <a:pt x="0" y="1"/>
                      <a:pt x="1" y="0"/>
                      <a:pt x="2" y="0"/>
                    </a:cubicBezTo>
                    <a:cubicBezTo>
                      <a:pt x="10" y="0"/>
                      <a:pt x="10" y="0"/>
                      <a:pt x="10" y="0"/>
                    </a:cubicBezTo>
                    <a:cubicBezTo>
                      <a:pt x="12" y="0"/>
                      <a:pt x="13" y="1"/>
                      <a:pt x="13" y="3"/>
                    </a:cubicBezTo>
                    <a:lnTo>
                      <a:pt x="13" y="11"/>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6" name="Freeform 479">
                <a:extLst>
                  <a:ext uri="{FF2B5EF4-FFF2-40B4-BE49-F238E27FC236}">
                    <a16:creationId xmlns:a16="http://schemas.microsoft.com/office/drawing/2014/main" id="{C60BC98E-9ED2-4FF2-8B3F-35EEF740E1F7}"/>
                  </a:ext>
                </a:extLst>
              </p:cNvPr>
              <p:cNvSpPr>
                <a:spLocks/>
              </p:cNvSpPr>
              <p:nvPr/>
            </p:nvSpPr>
            <p:spPr bwMode="auto">
              <a:xfrm>
                <a:off x="7557421" y="3161112"/>
                <a:ext cx="39154" cy="39154"/>
              </a:xfrm>
              <a:custGeom>
                <a:avLst/>
                <a:gdLst>
                  <a:gd name="T0" fmla="*/ 13 w 13"/>
                  <a:gd name="T1" fmla="*/ 10 h 13"/>
                  <a:gd name="T2" fmla="*/ 10 w 13"/>
                  <a:gd name="T3" fmla="*/ 13 h 13"/>
                  <a:gd name="T4" fmla="*/ 2 w 13"/>
                  <a:gd name="T5" fmla="*/ 13 h 13"/>
                  <a:gd name="T6" fmla="*/ 0 w 13"/>
                  <a:gd name="T7" fmla="*/ 10 h 13"/>
                  <a:gd name="T8" fmla="*/ 0 w 13"/>
                  <a:gd name="T9" fmla="*/ 2 h 13"/>
                  <a:gd name="T10" fmla="*/ 2 w 13"/>
                  <a:gd name="T11" fmla="*/ 0 h 13"/>
                  <a:gd name="T12" fmla="*/ 10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0" y="13"/>
                    </a:cubicBezTo>
                    <a:cubicBezTo>
                      <a:pt x="2" y="13"/>
                      <a:pt x="2" y="13"/>
                      <a:pt x="2" y="13"/>
                    </a:cubicBezTo>
                    <a:cubicBezTo>
                      <a:pt x="1" y="13"/>
                      <a:pt x="0" y="12"/>
                      <a:pt x="0" y="10"/>
                    </a:cubicBezTo>
                    <a:cubicBezTo>
                      <a:pt x="0" y="2"/>
                      <a:pt x="0" y="2"/>
                      <a:pt x="0" y="2"/>
                    </a:cubicBezTo>
                    <a:cubicBezTo>
                      <a:pt x="0" y="1"/>
                      <a:pt x="1" y="0"/>
                      <a:pt x="2" y="0"/>
                    </a:cubicBezTo>
                    <a:cubicBezTo>
                      <a:pt x="10" y="0"/>
                      <a:pt x="10" y="0"/>
                      <a:pt x="10" y="0"/>
                    </a:cubicBezTo>
                    <a:cubicBezTo>
                      <a:pt x="12" y="0"/>
                      <a:pt x="13" y="1"/>
                      <a:pt x="13" y="2"/>
                    </a:cubicBezTo>
                    <a:lnTo>
                      <a:pt x="13" y="10"/>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7" name="Freeform 480">
                <a:extLst>
                  <a:ext uri="{FF2B5EF4-FFF2-40B4-BE49-F238E27FC236}">
                    <a16:creationId xmlns:a16="http://schemas.microsoft.com/office/drawing/2014/main" id="{DACFD80A-A601-4049-8AB8-A3174AA8CD7F}"/>
                  </a:ext>
                </a:extLst>
              </p:cNvPr>
              <p:cNvSpPr>
                <a:spLocks/>
              </p:cNvSpPr>
              <p:nvPr/>
            </p:nvSpPr>
            <p:spPr bwMode="auto">
              <a:xfrm>
                <a:off x="7839735" y="2882919"/>
                <a:ext cx="68003" cy="337951"/>
              </a:xfrm>
              <a:custGeom>
                <a:avLst/>
                <a:gdLst>
                  <a:gd name="T0" fmla="*/ 23 w 23"/>
                  <a:gd name="T1" fmla="*/ 105 h 112"/>
                  <a:gd name="T2" fmla="*/ 16 w 23"/>
                  <a:gd name="T3" fmla="*/ 112 h 112"/>
                  <a:gd name="T4" fmla="*/ 7 w 23"/>
                  <a:gd name="T5" fmla="*/ 112 h 112"/>
                  <a:gd name="T6" fmla="*/ 0 w 23"/>
                  <a:gd name="T7" fmla="*/ 105 h 112"/>
                  <a:gd name="T8" fmla="*/ 0 w 23"/>
                  <a:gd name="T9" fmla="*/ 7 h 112"/>
                  <a:gd name="T10" fmla="*/ 7 w 23"/>
                  <a:gd name="T11" fmla="*/ 0 h 112"/>
                  <a:gd name="T12" fmla="*/ 16 w 23"/>
                  <a:gd name="T13" fmla="*/ 0 h 112"/>
                  <a:gd name="T14" fmla="*/ 23 w 23"/>
                  <a:gd name="T15" fmla="*/ 7 h 112"/>
                  <a:gd name="T16" fmla="*/ 23 w 23"/>
                  <a:gd name="T17" fmla="*/ 10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2">
                    <a:moveTo>
                      <a:pt x="23" y="105"/>
                    </a:moveTo>
                    <a:cubicBezTo>
                      <a:pt x="23" y="109"/>
                      <a:pt x="20" y="112"/>
                      <a:pt x="16" y="112"/>
                    </a:cubicBezTo>
                    <a:cubicBezTo>
                      <a:pt x="7" y="112"/>
                      <a:pt x="7" y="112"/>
                      <a:pt x="7" y="112"/>
                    </a:cubicBezTo>
                    <a:cubicBezTo>
                      <a:pt x="3" y="112"/>
                      <a:pt x="0" y="109"/>
                      <a:pt x="0" y="105"/>
                    </a:cubicBezTo>
                    <a:cubicBezTo>
                      <a:pt x="0" y="7"/>
                      <a:pt x="0" y="7"/>
                      <a:pt x="0" y="7"/>
                    </a:cubicBezTo>
                    <a:cubicBezTo>
                      <a:pt x="0" y="3"/>
                      <a:pt x="3" y="0"/>
                      <a:pt x="7" y="0"/>
                    </a:cubicBezTo>
                    <a:cubicBezTo>
                      <a:pt x="16" y="0"/>
                      <a:pt x="16" y="0"/>
                      <a:pt x="16" y="0"/>
                    </a:cubicBezTo>
                    <a:cubicBezTo>
                      <a:pt x="20" y="0"/>
                      <a:pt x="23" y="3"/>
                      <a:pt x="23" y="7"/>
                    </a:cubicBezTo>
                    <a:lnTo>
                      <a:pt x="23" y="105"/>
                    </a:lnTo>
                    <a:close/>
                  </a:path>
                </a:pathLst>
              </a:cu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8" name="Freeform 481">
                <a:extLst>
                  <a:ext uri="{FF2B5EF4-FFF2-40B4-BE49-F238E27FC236}">
                    <a16:creationId xmlns:a16="http://schemas.microsoft.com/office/drawing/2014/main" id="{05033DC4-D593-4950-BC7C-A0E367AA8C61}"/>
                  </a:ext>
                </a:extLst>
              </p:cNvPr>
              <p:cNvSpPr>
                <a:spLocks/>
              </p:cNvSpPr>
              <p:nvPr/>
            </p:nvSpPr>
            <p:spPr bwMode="auto">
              <a:xfrm>
                <a:off x="7854159" y="2903526"/>
                <a:ext cx="39154" cy="39154"/>
              </a:xfrm>
              <a:custGeom>
                <a:avLst/>
                <a:gdLst>
                  <a:gd name="T0" fmla="*/ 13 w 13"/>
                  <a:gd name="T1" fmla="*/ 10 h 13"/>
                  <a:gd name="T2" fmla="*/ 11 w 13"/>
                  <a:gd name="T3" fmla="*/ 13 h 13"/>
                  <a:gd name="T4" fmla="*/ 2 w 13"/>
                  <a:gd name="T5" fmla="*/ 13 h 13"/>
                  <a:gd name="T6" fmla="*/ 0 w 13"/>
                  <a:gd name="T7" fmla="*/ 10 h 13"/>
                  <a:gd name="T8" fmla="*/ 0 w 13"/>
                  <a:gd name="T9" fmla="*/ 2 h 13"/>
                  <a:gd name="T10" fmla="*/ 2 w 13"/>
                  <a:gd name="T11" fmla="*/ 0 h 13"/>
                  <a:gd name="T12" fmla="*/ 11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1" y="13"/>
                    </a:cubicBezTo>
                    <a:cubicBezTo>
                      <a:pt x="2" y="13"/>
                      <a:pt x="2" y="13"/>
                      <a:pt x="2" y="13"/>
                    </a:cubicBezTo>
                    <a:cubicBezTo>
                      <a:pt x="1" y="13"/>
                      <a:pt x="0" y="12"/>
                      <a:pt x="0" y="10"/>
                    </a:cubicBezTo>
                    <a:cubicBezTo>
                      <a:pt x="0" y="2"/>
                      <a:pt x="0" y="2"/>
                      <a:pt x="0" y="2"/>
                    </a:cubicBezTo>
                    <a:cubicBezTo>
                      <a:pt x="0" y="1"/>
                      <a:pt x="1" y="0"/>
                      <a:pt x="2" y="0"/>
                    </a:cubicBezTo>
                    <a:cubicBezTo>
                      <a:pt x="11" y="0"/>
                      <a:pt x="11" y="0"/>
                      <a:pt x="11" y="0"/>
                    </a:cubicBezTo>
                    <a:cubicBezTo>
                      <a:pt x="12" y="0"/>
                      <a:pt x="13" y="1"/>
                      <a:pt x="13" y="2"/>
                    </a:cubicBezTo>
                    <a:lnTo>
                      <a:pt x="13" y="10"/>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9" name="Freeform 482">
                <a:extLst>
                  <a:ext uri="{FF2B5EF4-FFF2-40B4-BE49-F238E27FC236}">
                    <a16:creationId xmlns:a16="http://schemas.microsoft.com/office/drawing/2014/main" id="{86DB595E-F6A2-49DF-859B-DBF7ED593936}"/>
                  </a:ext>
                </a:extLst>
              </p:cNvPr>
              <p:cNvSpPr>
                <a:spLocks/>
              </p:cNvSpPr>
              <p:nvPr/>
            </p:nvSpPr>
            <p:spPr bwMode="auto">
              <a:xfrm>
                <a:off x="7854159" y="2967408"/>
                <a:ext cx="39154" cy="39154"/>
              </a:xfrm>
              <a:custGeom>
                <a:avLst/>
                <a:gdLst>
                  <a:gd name="T0" fmla="*/ 13 w 13"/>
                  <a:gd name="T1" fmla="*/ 11 h 13"/>
                  <a:gd name="T2" fmla="*/ 11 w 13"/>
                  <a:gd name="T3" fmla="*/ 13 h 13"/>
                  <a:gd name="T4" fmla="*/ 2 w 13"/>
                  <a:gd name="T5" fmla="*/ 13 h 13"/>
                  <a:gd name="T6" fmla="*/ 0 w 13"/>
                  <a:gd name="T7" fmla="*/ 11 h 13"/>
                  <a:gd name="T8" fmla="*/ 0 w 13"/>
                  <a:gd name="T9" fmla="*/ 2 h 13"/>
                  <a:gd name="T10" fmla="*/ 2 w 13"/>
                  <a:gd name="T11" fmla="*/ 0 h 13"/>
                  <a:gd name="T12" fmla="*/ 11 w 13"/>
                  <a:gd name="T13" fmla="*/ 0 h 13"/>
                  <a:gd name="T14" fmla="*/ 13 w 13"/>
                  <a:gd name="T15" fmla="*/ 2 h 13"/>
                  <a:gd name="T16" fmla="*/ 13 w 13"/>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1"/>
                    </a:moveTo>
                    <a:cubicBezTo>
                      <a:pt x="13" y="12"/>
                      <a:pt x="12" y="13"/>
                      <a:pt x="11" y="13"/>
                    </a:cubicBezTo>
                    <a:cubicBezTo>
                      <a:pt x="2" y="13"/>
                      <a:pt x="2" y="13"/>
                      <a:pt x="2" y="13"/>
                    </a:cubicBezTo>
                    <a:cubicBezTo>
                      <a:pt x="1" y="13"/>
                      <a:pt x="0" y="12"/>
                      <a:pt x="0" y="11"/>
                    </a:cubicBezTo>
                    <a:cubicBezTo>
                      <a:pt x="0" y="2"/>
                      <a:pt x="0" y="2"/>
                      <a:pt x="0" y="2"/>
                    </a:cubicBezTo>
                    <a:cubicBezTo>
                      <a:pt x="0" y="1"/>
                      <a:pt x="1" y="0"/>
                      <a:pt x="2" y="0"/>
                    </a:cubicBezTo>
                    <a:cubicBezTo>
                      <a:pt x="11" y="0"/>
                      <a:pt x="11" y="0"/>
                      <a:pt x="11" y="0"/>
                    </a:cubicBezTo>
                    <a:cubicBezTo>
                      <a:pt x="12" y="0"/>
                      <a:pt x="13" y="1"/>
                      <a:pt x="13" y="2"/>
                    </a:cubicBezTo>
                    <a:lnTo>
                      <a:pt x="13" y="11"/>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30" name="Freeform 483">
                <a:extLst>
                  <a:ext uri="{FF2B5EF4-FFF2-40B4-BE49-F238E27FC236}">
                    <a16:creationId xmlns:a16="http://schemas.microsoft.com/office/drawing/2014/main" id="{A75FAB06-C8E0-422B-BD82-07CC46226C13}"/>
                  </a:ext>
                </a:extLst>
              </p:cNvPr>
              <p:cNvSpPr>
                <a:spLocks/>
              </p:cNvSpPr>
              <p:nvPr/>
            </p:nvSpPr>
            <p:spPr bwMode="auto">
              <a:xfrm>
                <a:off x="7854159" y="3031288"/>
                <a:ext cx="39154" cy="39154"/>
              </a:xfrm>
              <a:custGeom>
                <a:avLst/>
                <a:gdLst>
                  <a:gd name="T0" fmla="*/ 13 w 13"/>
                  <a:gd name="T1" fmla="*/ 11 h 13"/>
                  <a:gd name="T2" fmla="*/ 11 w 13"/>
                  <a:gd name="T3" fmla="*/ 13 h 13"/>
                  <a:gd name="T4" fmla="*/ 2 w 13"/>
                  <a:gd name="T5" fmla="*/ 13 h 13"/>
                  <a:gd name="T6" fmla="*/ 0 w 13"/>
                  <a:gd name="T7" fmla="*/ 11 h 13"/>
                  <a:gd name="T8" fmla="*/ 0 w 13"/>
                  <a:gd name="T9" fmla="*/ 2 h 13"/>
                  <a:gd name="T10" fmla="*/ 2 w 13"/>
                  <a:gd name="T11" fmla="*/ 0 h 13"/>
                  <a:gd name="T12" fmla="*/ 11 w 13"/>
                  <a:gd name="T13" fmla="*/ 0 h 13"/>
                  <a:gd name="T14" fmla="*/ 13 w 13"/>
                  <a:gd name="T15" fmla="*/ 2 h 13"/>
                  <a:gd name="T16" fmla="*/ 13 w 13"/>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1"/>
                    </a:moveTo>
                    <a:cubicBezTo>
                      <a:pt x="13" y="12"/>
                      <a:pt x="12" y="13"/>
                      <a:pt x="11" y="13"/>
                    </a:cubicBezTo>
                    <a:cubicBezTo>
                      <a:pt x="2" y="13"/>
                      <a:pt x="2" y="13"/>
                      <a:pt x="2" y="13"/>
                    </a:cubicBezTo>
                    <a:cubicBezTo>
                      <a:pt x="1" y="13"/>
                      <a:pt x="0" y="12"/>
                      <a:pt x="0" y="11"/>
                    </a:cubicBezTo>
                    <a:cubicBezTo>
                      <a:pt x="0" y="2"/>
                      <a:pt x="0" y="2"/>
                      <a:pt x="0" y="2"/>
                    </a:cubicBezTo>
                    <a:cubicBezTo>
                      <a:pt x="0" y="1"/>
                      <a:pt x="1" y="0"/>
                      <a:pt x="2" y="0"/>
                    </a:cubicBezTo>
                    <a:cubicBezTo>
                      <a:pt x="11" y="0"/>
                      <a:pt x="11" y="0"/>
                      <a:pt x="11" y="0"/>
                    </a:cubicBezTo>
                    <a:cubicBezTo>
                      <a:pt x="12" y="0"/>
                      <a:pt x="13" y="1"/>
                      <a:pt x="13" y="2"/>
                    </a:cubicBezTo>
                    <a:lnTo>
                      <a:pt x="13" y="11"/>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31" name="Freeform 484">
                <a:extLst>
                  <a:ext uri="{FF2B5EF4-FFF2-40B4-BE49-F238E27FC236}">
                    <a16:creationId xmlns:a16="http://schemas.microsoft.com/office/drawing/2014/main" id="{3BD2C84D-DC25-4AA1-9C28-7C8190E8AAB8}"/>
                  </a:ext>
                </a:extLst>
              </p:cNvPr>
              <p:cNvSpPr>
                <a:spLocks/>
              </p:cNvSpPr>
              <p:nvPr/>
            </p:nvSpPr>
            <p:spPr bwMode="auto">
              <a:xfrm>
                <a:off x="7854159" y="3095170"/>
                <a:ext cx="39154" cy="39154"/>
              </a:xfrm>
              <a:custGeom>
                <a:avLst/>
                <a:gdLst>
                  <a:gd name="T0" fmla="*/ 13 w 13"/>
                  <a:gd name="T1" fmla="*/ 11 h 13"/>
                  <a:gd name="T2" fmla="*/ 11 w 13"/>
                  <a:gd name="T3" fmla="*/ 13 h 13"/>
                  <a:gd name="T4" fmla="*/ 2 w 13"/>
                  <a:gd name="T5" fmla="*/ 13 h 13"/>
                  <a:gd name="T6" fmla="*/ 0 w 13"/>
                  <a:gd name="T7" fmla="*/ 11 h 13"/>
                  <a:gd name="T8" fmla="*/ 0 w 13"/>
                  <a:gd name="T9" fmla="*/ 3 h 13"/>
                  <a:gd name="T10" fmla="*/ 2 w 13"/>
                  <a:gd name="T11" fmla="*/ 0 h 13"/>
                  <a:gd name="T12" fmla="*/ 11 w 13"/>
                  <a:gd name="T13" fmla="*/ 0 h 13"/>
                  <a:gd name="T14" fmla="*/ 13 w 13"/>
                  <a:gd name="T15" fmla="*/ 3 h 13"/>
                  <a:gd name="T16" fmla="*/ 13 w 13"/>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1"/>
                    </a:moveTo>
                    <a:cubicBezTo>
                      <a:pt x="13" y="12"/>
                      <a:pt x="12" y="13"/>
                      <a:pt x="11" y="13"/>
                    </a:cubicBezTo>
                    <a:cubicBezTo>
                      <a:pt x="2" y="13"/>
                      <a:pt x="2" y="13"/>
                      <a:pt x="2" y="13"/>
                    </a:cubicBezTo>
                    <a:cubicBezTo>
                      <a:pt x="1" y="13"/>
                      <a:pt x="0" y="12"/>
                      <a:pt x="0" y="11"/>
                    </a:cubicBezTo>
                    <a:cubicBezTo>
                      <a:pt x="0" y="3"/>
                      <a:pt x="0" y="3"/>
                      <a:pt x="0" y="3"/>
                    </a:cubicBezTo>
                    <a:cubicBezTo>
                      <a:pt x="0" y="1"/>
                      <a:pt x="1" y="0"/>
                      <a:pt x="2" y="0"/>
                    </a:cubicBezTo>
                    <a:cubicBezTo>
                      <a:pt x="11" y="0"/>
                      <a:pt x="11" y="0"/>
                      <a:pt x="11" y="0"/>
                    </a:cubicBezTo>
                    <a:cubicBezTo>
                      <a:pt x="12" y="0"/>
                      <a:pt x="13" y="1"/>
                      <a:pt x="13" y="3"/>
                    </a:cubicBezTo>
                    <a:lnTo>
                      <a:pt x="13" y="11"/>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32" name="Freeform 485">
                <a:extLst>
                  <a:ext uri="{FF2B5EF4-FFF2-40B4-BE49-F238E27FC236}">
                    <a16:creationId xmlns:a16="http://schemas.microsoft.com/office/drawing/2014/main" id="{E5A5E103-5BB1-4145-BB9C-3815904A1567}"/>
                  </a:ext>
                </a:extLst>
              </p:cNvPr>
              <p:cNvSpPr>
                <a:spLocks/>
              </p:cNvSpPr>
              <p:nvPr/>
            </p:nvSpPr>
            <p:spPr bwMode="auto">
              <a:xfrm>
                <a:off x="7854159" y="3161112"/>
                <a:ext cx="39154" cy="39154"/>
              </a:xfrm>
              <a:custGeom>
                <a:avLst/>
                <a:gdLst>
                  <a:gd name="T0" fmla="*/ 13 w 13"/>
                  <a:gd name="T1" fmla="*/ 10 h 13"/>
                  <a:gd name="T2" fmla="*/ 11 w 13"/>
                  <a:gd name="T3" fmla="*/ 13 h 13"/>
                  <a:gd name="T4" fmla="*/ 2 w 13"/>
                  <a:gd name="T5" fmla="*/ 13 h 13"/>
                  <a:gd name="T6" fmla="*/ 0 w 13"/>
                  <a:gd name="T7" fmla="*/ 10 h 13"/>
                  <a:gd name="T8" fmla="*/ 0 w 13"/>
                  <a:gd name="T9" fmla="*/ 2 h 13"/>
                  <a:gd name="T10" fmla="*/ 2 w 13"/>
                  <a:gd name="T11" fmla="*/ 0 h 13"/>
                  <a:gd name="T12" fmla="*/ 11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1" y="13"/>
                    </a:cubicBezTo>
                    <a:cubicBezTo>
                      <a:pt x="2" y="13"/>
                      <a:pt x="2" y="13"/>
                      <a:pt x="2" y="13"/>
                    </a:cubicBezTo>
                    <a:cubicBezTo>
                      <a:pt x="1" y="13"/>
                      <a:pt x="0" y="12"/>
                      <a:pt x="0" y="10"/>
                    </a:cubicBezTo>
                    <a:cubicBezTo>
                      <a:pt x="0" y="2"/>
                      <a:pt x="0" y="2"/>
                      <a:pt x="0" y="2"/>
                    </a:cubicBezTo>
                    <a:cubicBezTo>
                      <a:pt x="0" y="1"/>
                      <a:pt x="1" y="0"/>
                      <a:pt x="2" y="0"/>
                    </a:cubicBezTo>
                    <a:cubicBezTo>
                      <a:pt x="11" y="0"/>
                      <a:pt x="11" y="0"/>
                      <a:pt x="11" y="0"/>
                    </a:cubicBezTo>
                    <a:cubicBezTo>
                      <a:pt x="12" y="0"/>
                      <a:pt x="13" y="1"/>
                      <a:pt x="13" y="2"/>
                    </a:cubicBezTo>
                    <a:lnTo>
                      <a:pt x="13" y="10"/>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33" name="Oval 486">
                <a:extLst>
                  <a:ext uri="{FF2B5EF4-FFF2-40B4-BE49-F238E27FC236}">
                    <a16:creationId xmlns:a16="http://schemas.microsoft.com/office/drawing/2014/main" id="{BD8CCA88-87EF-47CE-87A9-C46A44EEE720}"/>
                  </a:ext>
                </a:extLst>
              </p:cNvPr>
              <p:cNvSpPr>
                <a:spLocks noChangeArrowheads="1"/>
              </p:cNvSpPr>
              <p:nvPr/>
            </p:nvSpPr>
            <p:spPr bwMode="auto">
              <a:xfrm>
                <a:off x="7643969" y="2969468"/>
                <a:ext cx="160733" cy="164854"/>
              </a:xfrm>
              <a:prstGeom prst="ellipse">
                <a:avLst/>
              </a:pr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34" name="Freeform 487">
                <a:extLst>
                  <a:ext uri="{FF2B5EF4-FFF2-40B4-BE49-F238E27FC236}">
                    <a16:creationId xmlns:a16="http://schemas.microsoft.com/office/drawing/2014/main" id="{2BCA8394-3427-48F7-B810-4EAD1B682940}"/>
                  </a:ext>
                </a:extLst>
              </p:cNvPr>
              <p:cNvSpPr>
                <a:spLocks/>
              </p:cNvSpPr>
              <p:nvPr/>
            </p:nvSpPr>
            <p:spPr bwMode="auto">
              <a:xfrm>
                <a:off x="7689304" y="2994196"/>
                <a:ext cx="94791" cy="113338"/>
              </a:xfrm>
              <a:custGeom>
                <a:avLst/>
                <a:gdLst>
                  <a:gd name="T0" fmla="*/ 1 w 31"/>
                  <a:gd name="T1" fmla="*/ 4 h 37"/>
                  <a:gd name="T2" fmla="*/ 7 w 31"/>
                  <a:gd name="T3" fmla="*/ 2 h 37"/>
                  <a:gd name="T4" fmla="*/ 28 w 31"/>
                  <a:gd name="T5" fmla="*/ 15 h 37"/>
                  <a:gd name="T6" fmla="*/ 28 w 31"/>
                  <a:gd name="T7" fmla="*/ 22 h 37"/>
                  <a:gd name="T8" fmla="*/ 6 w 31"/>
                  <a:gd name="T9" fmla="*/ 35 h 37"/>
                  <a:gd name="T10" fmla="*/ 0 w 31"/>
                  <a:gd name="T11" fmla="*/ 33 h 37"/>
                  <a:gd name="T12" fmla="*/ 1 w 31"/>
                  <a:gd name="T13" fmla="*/ 4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1" y="4"/>
                    </a:moveTo>
                    <a:cubicBezTo>
                      <a:pt x="1" y="1"/>
                      <a:pt x="3" y="0"/>
                      <a:pt x="7" y="2"/>
                    </a:cubicBezTo>
                    <a:cubicBezTo>
                      <a:pt x="28" y="15"/>
                      <a:pt x="28" y="15"/>
                      <a:pt x="28" y="15"/>
                    </a:cubicBezTo>
                    <a:cubicBezTo>
                      <a:pt x="31" y="17"/>
                      <a:pt x="31" y="20"/>
                      <a:pt x="28" y="22"/>
                    </a:cubicBezTo>
                    <a:cubicBezTo>
                      <a:pt x="6" y="35"/>
                      <a:pt x="6" y="35"/>
                      <a:pt x="6" y="35"/>
                    </a:cubicBezTo>
                    <a:cubicBezTo>
                      <a:pt x="3" y="37"/>
                      <a:pt x="0" y="36"/>
                      <a:pt x="0" y="33"/>
                    </a:cubicBezTo>
                    <a:lnTo>
                      <a:pt x="1" y="4"/>
                    </a:lnTo>
                    <a:close/>
                  </a:path>
                </a:pathLst>
              </a:custGeom>
              <a:solidFill>
                <a:srgbClr val="EB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153" name="组合 152">
              <a:extLst>
                <a:ext uri="{FF2B5EF4-FFF2-40B4-BE49-F238E27FC236}">
                  <a16:creationId xmlns:a16="http://schemas.microsoft.com/office/drawing/2014/main" id="{2609C340-9A58-4BAF-A489-305E691BA38E}"/>
                </a:ext>
              </a:extLst>
            </p:cNvPr>
            <p:cNvGrpSpPr>
              <a:grpSpLocks noChangeAspect="1"/>
            </p:cNvGrpSpPr>
            <p:nvPr/>
          </p:nvGrpSpPr>
          <p:grpSpPr>
            <a:xfrm>
              <a:off x="3844100" y="2227064"/>
              <a:ext cx="719999" cy="720000"/>
              <a:chOff x="8956623" y="2767521"/>
              <a:chExt cx="566687" cy="566688"/>
            </a:xfrm>
          </p:grpSpPr>
          <p:sp>
            <p:nvSpPr>
              <p:cNvPr id="205" name="Oval 450">
                <a:extLst>
                  <a:ext uri="{FF2B5EF4-FFF2-40B4-BE49-F238E27FC236}">
                    <a16:creationId xmlns:a16="http://schemas.microsoft.com/office/drawing/2014/main" id="{0C18F5B4-181A-473A-9F31-554A624C670D}"/>
                  </a:ext>
                </a:extLst>
              </p:cNvPr>
              <p:cNvSpPr>
                <a:spLocks noChangeArrowheads="1"/>
              </p:cNvSpPr>
              <p:nvPr/>
            </p:nvSpPr>
            <p:spPr bwMode="auto">
              <a:xfrm>
                <a:off x="8956623" y="2767521"/>
                <a:ext cx="566687" cy="566688"/>
              </a:xfrm>
              <a:prstGeom prst="ellipse">
                <a:avLst/>
              </a:prstGeom>
              <a:solidFill>
                <a:srgbClr val="EB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206" name="Rectangle 451">
                <a:extLst>
                  <a:ext uri="{FF2B5EF4-FFF2-40B4-BE49-F238E27FC236}">
                    <a16:creationId xmlns:a16="http://schemas.microsoft.com/office/drawing/2014/main" id="{782C99B3-CCA1-45F3-927A-CD5889561DBA}"/>
                  </a:ext>
                </a:extLst>
              </p:cNvPr>
              <p:cNvSpPr>
                <a:spLocks noChangeArrowheads="1"/>
              </p:cNvSpPr>
              <p:nvPr/>
            </p:nvSpPr>
            <p:spPr bwMode="auto">
              <a:xfrm>
                <a:off x="9090566" y="2992136"/>
                <a:ext cx="323527" cy="2061"/>
              </a:xfrm>
              <a:prstGeom prst="rect">
                <a:avLst/>
              </a:prstGeom>
              <a:solidFill>
                <a:srgbClr val="96C3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7" name="Rectangle 452">
                <a:extLst>
                  <a:ext uri="{FF2B5EF4-FFF2-40B4-BE49-F238E27FC236}">
                    <a16:creationId xmlns:a16="http://schemas.microsoft.com/office/drawing/2014/main" id="{6CEAF8F9-D3F3-4CAB-B9AF-E79B797E1755}"/>
                  </a:ext>
                </a:extLst>
              </p:cNvPr>
              <p:cNvSpPr>
                <a:spLocks noChangeArrowheads="1"/>
              </p:cNvSpPr>
              <p:nvPr/>
            </p:nvSpPr>
            <p:spPr bwMode="auto">
              <a:xfrm>
                <a:off x="9090566" y="3107534"/>
                <a:ext cx="323527" cy="6183"/>
              </a:xfrm>
              <a:prstGeom prst="rect">
                <a:avLst/>
              </a:prstGeom>
              <a:solidFill>
                <a:srgbClr val="96C3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8" name="Freeform 453">
                <a:extLst>
                  <a:ext uri="{FF2B5EF4-FFF2-40B4-BE49-F238E27FC236}">
                    <a16:creationId xmlns:a16="http://schemas.microsoft.com/office/drawing/2014/main" id="{800427A1-0FF1-4529-86FC-0CC37BA8990F}"/>
                  </a:ext>
                </a:extLst>
              </p:cNvPr>
              <p:cNvSpPr>
                <a:spLocks/>
              </p:cNvSpPr>
              <p:nvPr/>
            </p:nvSpPr>
            <p:spPr bwMode="auto">
              <a:xfrm>
                <a:off x="9053474" y="2866434"/>
                <a:ext cx="63882" cy="49456"/>
              </a:xfrm>
              <a:custGeom>
                <a:avLst/>
                <a:gdLst>
                  <a:gd name="T0" fmla="*/ 3 w 21"/>
                  <a:gd name="T1" fmla="*/ 16 h 16"/>
                  <a:gd name="T2" fmla="*/ 1 w 21"/>
                  <a:gd name="T3" fmla="*/ 15 h 16"/>
                  <a:gd name="T4" fmla="*/ 1 w 21"/>
                  <a:gd name="T5" fmla="*/ 13 h 16"/>
                  <a:gd name="T6" fmla="*/ 9 w 21"/>
                  <a:gd name="T7" fmla="*/ 1 h 16"/>
                  <a:gd name="T8" fmla="*/ 11 w 21"/>
                  <a:gd name="T9" fmla="*/ 0 h 16"/>
                  <a:gd name="T10" fmla="*/ 13 w 21"/>
                  <a:gd name="T11" fmla="*/ 1 h 16"/>
                  <a:gd name="T12" fmla="*/ 21 w 21"/>
                  <a:gd name="T13" fmla="*/ 13 h 16"/>
                  <a:gd name="T14" fmla="*/ 21 w 21"/>
                  <a:gd name="T15" fmla="*/ 15 h 16"/>
                  <a:gd name="T16" fmla="*/ 19 w 21"/>
                  <a:gd name="T17" fmla="*/ 16 h 16"/>
                  <a:gd name="T18" fmla="*/ 3 w 21"/>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6">
                    <a:moveTo>
                      <a:pt x="3" y="16"/>
                    </a:moveTo>
                    <a:cubicBezTo>
                      <a:pt x="2" y="16"/>
                      <a:pt x="1" y="16"/>
                      <a:pt x="1" y="15"/>
                    </a:cubicBezTo>
                    <a:cubicBezTo>
                      <a:pt x="0" y="14"/>
                      <a:pt x="0" y="13"/>
                      <a:pt x="1" y="13"/>
                    </a:cubicBezTo>
                    <a:cubicBezTo>
                      <a:pt x="9" y="1"/>
                      <a:pt x="9" y="1"/>
                      <a:pt x="9" y="1"/>
                    </a:cubicBezTo>
                    <a:cubicBezTo>
                      <a:pt x="10" y="0"/>
                      <a:pt x="10" y="0"/>
                      <a:pt x="11" y="0"/>
                    </a:cubicBezTo>
                    <a:cubicBezTo>
                      <a:pt x="12" y="0"/>
                      <a:pt x="12" y="0"/>
                      <a:pt x="13" y="1"/>
                    </a:cubicBezTo>
                    <a:cubicBezTo>
                      <a:pt x="21" y="13"/>
                      <a:pt x="21" y="13"/>
                      <a:pt x="21" y="13"/>
                    </a:cubicBezTo>
                    <a:cubicBezTo>
                      <a:pt x="21" y="13"/>
                      <a:pt x="21" y="14"/>
                      <a:pt x="21" y="15"/>
                    </a:cubicBezTo>
                    <a:cubicBezTo>
                      <a:pt x="21" y="16"/>
                      <a:pt x="20" y="16"/>
                      <a:pt x="19" y="16"/>
                    </a:cubicBezTo>
                    <a:lnTo>
                      <a:pt x="3" y="16"/>
                    </a:lnTo>
                    <a:close/>
                  </a:path>
                </a:pathLst>
              </a:cu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9" name="Freeform 454">
                <a:extLst>
                  <a:ext uri="{FF2B5EF4-FFF2-40B4-BE49-F238E27FC236}">
                    <a16:creationId xmlns:a16="http://schemas.microsoft.com/office/drawing/2014/main" id="{7C63F1C2-2FC8-4A50-8B5F-2166CD66CFF9}"/>
                  </a:ext>
                </a:extLst>
              </p:cNvPr>
              <p:cNvSpPr>
                <a:spLocks/>
              </p:cNvSpPr>
              <p:nvPr/>
            </p:nvSpPr>
            <p:spPr bwMode="auto">
              <a:xfrm>
                <a:off x="9259542" y="2891162"/>
                <a:ext cx="55639" cy="63882"/>
              </a:xfrm>
              <a:custGeom>
                <a:avLst/>
                <a:gdLst>
                  <a:gd name="T0" fmla="*/ 1 w 18"/>
                  <a:gd name="T1" fmla="*/ 14 h 21"/>
                  <a:gd name="T2" fmla="*/ 0 w 18"/>
                  <a:gd name="T3" fmla="*/ 12 h 21"/>
                  <a:gd name="T4" fmla="*/ 2 w 18"/>
                  <a:gd name="T5" fmla="*/ 9 h 21"/>
                  <a:gd name="T6" fmla="*/ 15 w 18"/>
                  <a:gd name="T7" fmla="*/ 0 h 21"/>
                  <a:gd name="T8" fmla="*/ 17 w 18"/>
                  <a:gd name="T9" fmla="*/ 0 h 21"/>
                  <a:gd name="T10" fmla="*/ 18 w 18"/>
                  <a:gd name="T11" fmla="*/ 2 h 21"/>
                  <a:gd name="T12" fmla="*/ 16 w 18"/>
                  <a:gd name="T13" fmla="*/ 18 h 21"/>
                  <a:gd name="T14" fmla="*/ 15 w 18"/>
                  <a:gd name="T15" fmla="*/ 20 h 21"/>
                  <a:gd name="T16" fmla="*/ 12 w 18"/>
                  <a:gd name="T17" fmla="*/ 21 h 21"/>
                  <a:gd name="T18" fmla="*/ 1 w 18"/>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 y="14"/>
                    </a:moveTo>
                    <a:cubicBezTo>
                      <a:pt x="0" y="14"/>
                      <a:pt x="0" y="13"/>
                      <a:pt x="0" y="12"/>
                    </a:cubicBezTo>
                    <a:cubicBezTo>
                      <a:pt x="0" y="11"/>
                      <a:pt x="1" y="10"/>
                      <a:pt x="2" y="9"/>
                    </a:cubicBezTo>
                    <a:cubicBezTo>
                      <a:pt x="15" y="0"/>
                      <a:pt x="15" y="0"/>
                      <a:pt x="15" y="0"/>
                    </a:cubicBezTo>
                    <a:cubicBezTo>
                      <a:pt x="16" y="0"/>
                      <a:pt x="16" y="0"/>
                      <a:pt x="17" y="0"/>
                    </a:cubicBezTo>
                    <a:cubicBezTo>
                      <a:pt x="17" y="0"/>
                      <a:pt x="18" y="1"/>
                      <a:pt x="18" y="2"/>
                    </a:cubicBezTo>
                    <a:cubicBezTo>
                      <a:pt x="16" y="18"/>
                      <a:pt x="16" y="18"/>
                      <a:pt x="16" y="18"/>
                    </a:cubicBezTo>
                    <a:cubicBezTo>
                      <a:pt x="16" y="19"/>
                      <a:pt x="15" y="20"/>
                      <a:pt x="15" y="20"/>
                    </a:cubicBezTo>
                    <a:cubicBezTo>
                      <a:pt x="14" y="21"/>
                      <a:pt x="13" y="21"/>
                      <a:pt x="12" y="21"/>
                    </a:cubicBezTo>
                    <a:lnTo>
                      <a:pt x="1" y="14"/>
                    </a:lnTo>
                    <a:close/>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0" name="Freeform 455">
                <a:extLst>
                  <a:ext uri="{FF2B5EF4-FFF2-40B4-BE49-F238E27FC236}">
                    <a16:creationId xmlns:a16="http://schemas.microsoft.com/office/drawing/2014/main" id="{8C221827-6B63-4FC5-B353-B2FF09CB996B}"/>
                  </a:ext>
                </a:extLst>
              </p:cNvPr>
              <p:cNvSpPr>
                <a:spLocks/>
              </p:cNvSpPr>
              <p:nvPr/>
            </p:nvSpPr>
            <p:spPr bwMode="auto">
              <a:xfrm>
                <a:off x="9362576" y="2955044"/>
                <a:ext cx="61820" cy="63882"/>
              </a:xfrm>
              <a:custGeom>
                <a:avLst/>
                <a:gdLst>
                  <a:gd name="T0" fmla="*/ 1 w 20"/>
                  <a:gd name="T1" fmla="*/ 12 h 21"/>
                  <a:gd name="T2" fmla="*/ 0 w 20"/>
                  <a:gd name="T3" fmla="*/ 10 h 21"/>
                  <a:gd name="T4" fmla="*/ 2 w 20"/>
                  <a:gd name="T5" fmla="*/ 7 h 21"/>
                  <a:gd name="T6" fmla="*/ 17 w 20"/>
                  <a:gd name="T7" fmla="*/ 1 h 21"/>
                  <a:gd name="T8" fmla="*/ 19 w 20"/>
                  <a:gd name="T9" fmla="*/ 1 h 21"/>
                  <a:gd name="T10" fmla="*/ 19 w 20"/>
                  <a:gd name="T11" fmla="*/ 3 h 21"/>
                  <a:gd name="T12" fmla="*/ 15 w 20"/>
                  <a:gd name="T13" fmla="*/ 18 h 21"/>
                  <a:gd name="T14" fmla="*/ 13 w 20"/>
                  <a:gd name="T15" fmla="*/ 21 h 21"/>
                  <a:gd name="T16" fmla="*/ 11 w 20"/>
                  <a:gd name="T17" fmla="*/ 21 h 21"/>
                  <a:gd name="T18" fmla="*/ 1 w 20"/>
                  <a:gd name="T1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1" y="12"/>
                    </a:moveTo>
                    <a:cubicBezTo>
                      <a:pt x="0" y="11"/>
                      <a:pt x="0" y="10"/>
                      <a:pt x="0" y="10"/>
                    </a:cubicBezTo>
                    <a:cubicBezTo>
                      <a:pt x="1" y="9"/>
                      <a:pt x="2" y="8"/>
                      <a:pt x="2" y="7"/>
                    </a:cubicBezTo>
                    <a:cubicBezTo>
                      <a:pt x="17" y="1"/>
                      <a:pt x="17" y="1"/>
                      <a:pt x="17" y="1"/>
                    </a:cubicBezTo>
                    <a:cubicBezTo>
                      <a:pt x="18" y="0"/>
                      <a:pt x="19" y="0"/>
                      <a:pt x="19" y="1"/>
                    </a:cubicBezTo>
                    <a:cubicBezTo>
                      <a:pt x="20" y="1"/>
                      <a:pt x="20" y="2"/>
                      <a:pt x="19" y="3"/>
                    </a:cubicBezTo>
                    <a:cubicBezTo>
                      <a:pt x="15" y="18"/>
                      <a:pt x="15" y="18"/>
                      <a:pt x="15" y="18"/>
                    </a:cubicBezTo>
                    <a:cubicBezTo>
                      <a:pt x="15" y="19"/>
                      <a:pt x="14" y="20"/>
                      <a:pt x="13" y="21"/>
                    </a:cubicBezTo>
                    <a:cubicBezTo>
                      <a:pt x="12" y="21"/>
                      <a:pt x="12" y="21"/>
                      <a:pt x="11" y="21"/>
                    </a:cubicBezTo>
                    <a:lnTo>
                      <a:pt x="1" y="12"/>
                    </a:lnTo>
                    <a:close/>
                  </a:path>
                </a:pathLst>
              </a:custGeom>
              <a:solidFill>
                <a:srgbClr val="38A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1" name="Freeform 456">
                <a:extLst>
                  <a:ext uri="{FF2B5EF4-FFF2-40B4-BE49-F238E27FC236}">
                    <a16:creationId xmlns:a16="http://schemas.microsoft.com/office/drawing/2014/main" id="{313AF35A-86EA-4319-90FD-DF7F018FDA82}"/>
                  </a:ext>
                </a:extLst>
              </p:cNvPr>
              <p:cNvSpPr>
                <a:spLocks/>
              </p:cNvSpPr>
              <p:nvPr/>
            </p:nvSpPr>
            <p:spPr bwMode="auto">
              <a:xfrm>
                <a:off x="9360516" y="3070442"/>
                <a:ext cx="63882" cy="57699"/>
              </a:xfrm>
              <a:custGeom>
                <a:avLst/>
                <a:gdLst>
                  <a:gd name="T0" fmla="*/ 1 w 21"/>
                  <a:gd name="T1" fmla="*/ 7 h 19"/>
                  <a:gd name="T2" fmla="*/ 1 w 21"/>
                  <a:gd name="T3" fmla="*/ 5 h 19"/>
                  <a:gd name="T4" fmla="*/ 3 w 21"/>
                  <a:gd name="T5" fmla="*/ 3 h 19"/>
                  <a:gd name="T6" fmla="*/ 19 w 21"/>
                  <a:gd name="T7" fmla="*/ 0 h 19"/>
                  <a:gd name="T8" fmla="*/ 21 w 21"/>
                  <a:gd name="T9" fmla="*/ 1 h 19"/>
                  <a:gd name="T10" fmla="*/ 21 w 21"/>
                  <a:gd name="T11" fmla="*/ 3 h 19"/>
                  <a:gd name="T12" fmla="*/ 13 w 21"/>
                  <a:gd name="T13" fmla="*/ 17 h 19"/>
                  <a:gd name="T14" fmla="*/ 11 w 21"/>
                  <a:gd name="T15" fmla="*/ 19 h 19"/>
                  <a:gd name="T16" fmla="*/ 9 w 21"/>
                  <a:gd name="T17" fmla="*/ 18 h 19"/>
                  <a:gd name="T18" fmla="*/ 1 w 21"/>
                  <a:gd name="T1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1" y="7"/>
                    </a:moveTo>
                    <a:cubicBezTo>
                      <a:pt x="0" y="7"/>
                      <a:pt x="0" y="6"/>
                      <a:pt x="1" y="5"/>
                    </a:cubicBezTo>
                    <a:cubicBezTo>
                      <a:pt x="1" y="4"/>
                      <a:pt x="2" y="4"/>
                      <a:pt x="3" y="3"/>
                    </a:cubicBezTo>
                    <a:cubicBezTo>
                      <a:pt x="19" y="0"/>
                      <a:pt x="19" y="0"/>
                      <a:pt x="19" y="0"/>
                    </a:cubicBezTo>
                    <a:cubicBezTo>
                      <a:pt x="20" y="0"/>
                      <a:pt x="21" y="0"/>
                      <a:pt x="21" y="1"/>
                    </a:cubicBezTo>
                    <a:cubicBezTo>
                      <a:pt x="21" y="1"/>
                      <a:pt x="21" y="2"/>
                      <a:pt x="21" y="3"/>
                    </a:cubicBezTo>
                    <a:cubicBezTo>
                      <a:pt x="13" y="17"/>
                      <a:pt x="13" y="17"/>
                      <a:pt x="13" y="17"/>
                    </a:cubicBezTo>
                    <a:cubicBezTo>
                      <a:pt x="13" y="18"/>
                      <a:pt x="12" y="18"/>
                      <a:pt x="11" y="19"/>
                    </a:cubicBezTo>
                    <a:cubicBezTo>
                      <a:pt x="10" y="19"/>
                      <a:pt x="9" y="19"/>
                      <a:pt x="9" y="18"/>
                    </a:cubicBezTo>
                    <a:lnTo>
                      <a:pt x="1" y="7"/>
                    </a:lnTo>
                    <a:close/>
                  </a:path>
                </a:pathLst>
              </a:cu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2" name="Rectangle 457">
                <a:extLst>
                  <a:ext uri="{FF2B5EF4-FFF2-40B4-BE49-F238E27FC236}">
                    <a16:creationId xmlns:a16="http://schemas.microsoft.com/office/drawing/2014/main" id="{409832E9-E411-41F2-B03B-066EF5AE98FE}"/>
                  </a:ext>
                </a:extLst>
              </p:cNvPr>
              <p:cNvSpPr>
                <a:spLocks noChangeArrowheads="1"/>
              </p:cNvSpPr>
              <p:nvPr/>
            </p:nvSpPr>
            <p:spPr bwMode="auto">
              <a:xfrm>
                <a:off x="9082324" y="2911769"/>
                <a:ext cx="10304" cy="294678"/>
              </a:xfrm>
              <a:prstGeom prst="rect">
                <a:avLst/>
              </a:prstGeom>
              <a:solidFill>
                <a:srgbClr val="3C50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3" name="Freeform 458">
                <a:extLst>
                  <a:ext uri="{FF2B5EF4-FFF2-40B4-BE49-F238E27FC236}">
                    <a16:creationId xmlns:a16="http://schemas.microsoft.com/office/drawing/2014/main" id="{626C873C-FFD8-4FF0-B863-35FC539746ED}"/>
                  </a:ext>
                </a:extLst>
              </p:cNvPr>
              <p:cNvSpPr>
                <a:spLocks/>
              </p:cNvSpPr>
              <p:nvPr/>
            </p:nvSpPr>
            <p:spPr bwMode="auto">
              <a:xfrm>
                <a:off x="9372880" y="3173476"/>
                <a:ext cx="47396" cy="63882"/>
              </a:xfrm>
              <a:custGeom>
                <a:avLst/>
                <a:gdLst>
                  <a:gd name="T0" fmla="*/ 0 w 16"/>
                  <a:gd name="T1" fmla="*/ 2 h 21"/>
                  <a:gd name="T2" fmla="*/ 1 w 16"/>
                  <a:gd name="T3" fmla="*/ 0 h 21"/>
                  <a:gd name="T4" fmla="*/ 3 w 16"/>
                  <a:gd name="T5" fmla="*/ 0 h 21"/>
                  <a:gd name="T6" fmla="*/ 15 w 16"/>
                  <a:gd name="T7" fmla="*/ 8 h 21"/>
                  <a:gd name="T8" fmla="*/ 16 w 16"/>
                  <a:gd name="T9" fmla="*/ 10 h 21"/>
                  <a:gd name="T10" fmla="*/ 15 w 16"/>
                  <a:gd name="T11" fmla="*/ 12 h 21"/>
                  <a:gd name="T12" fmla="*/ 3 w 16"/>
                  <a:gd name="T13" fmla="*/ 20 h 21"/>
                  <a:gd name="T14" fmla="*/ 1 w 16"/>
                  <a:gd name="T15" fmla="*/ 20 h 21"/>
                  <a:gd name="T16" fmla="*/ 0 w 16"/>
                  <a:gd name="T17" fmla="*/ 18 h 21"/>
                  <a:gd name="T18" fmla="*/ 0 w 16"/>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1">
                    <a:moveTo>
                      <a:pt x="0" y="2"/>
                    </a:moveTo>
                    <a:cubicBezTo>
                      <a:pt x="0" y="1"/>
                      <a:pt x="0" y="0"/>
                      <a:pt x="1" y="0"/>
                    </a:cubicBezTo>
                    <a:cubicBezTo>
                      <a:pt x="2" y="0"/>
                      <a:pt x="3" y="0"/>
                      <a:pt x="3" y="0"/>
                    </a:cubicBezTo>
                    <a:cubicBezTo>
                      <a:pt x="15" y="8"/>
                      <a:pt x="15" y="8"/>
                      <a:pt x="15" y="8"/>
                    </a:cubicBezTo>
                    <a:cubicBezTo>
                      <a:pt x="16" y="9"/>
                      <a:pt x="16" y="10"/>
                      <a:pt x="16" y="10"/>
                    </a:cubicBezTo>
                    <a:cubicBezTo>
                      <a:pt x="16" y="11"/>
                      <a:pt x="16" y="12"/>
                      <a:pt x="15" y="12"/>
                    </a:cubicBezTo>
                    <a:cubicBezTo>
                      <a:pt x="3" y="20"/>
                      <a:pt x="3" y="20"/>
                      <a:pt x="3" y="20"/>
                    </a:cubicBezTo>
                    <a:cubicBezTo>
                      <a:pt x="3" y="21"/>
                      <a:pt x="2" y="21"/>
                      <a:pt x="1" y="20"/>
                    </a:cubicBezTo>
                    <a:cubicBezTo>
                      <a:pt x="0" y="20"/>
                      <a:pt x="0" y="19"/>
                      <a:pt x="0" y="18"/>
                    </a:cubicBezTo>
                    <a:lnTo>
                      <a:pt x="0" y="2"/>
                    </a:lnTo>
                    <a:close/>
                  </a:path>
                </a:pathLst>
              </a:cu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4" name="Rectangle 459">
                <a:extLst>
                  <a:ext uri="{FF2B5EF4-FFF2-40B4-BE49-F238E27FC236}">
                    <a16:creationId xmlns:a16="http://schemas.microsoft.com/office/drawing/2014/main" id="{6E156D1B-755D-4E1B-9562-8A8A0AFB6AFE}"/>
                  </a:ext>
                </a:extLst>
              </p:cNvPr>
              <p:cNvSpPr>
                <a:spLocks noChangeArrowheads="1"/>
              </p:cNvSpPr>
              <p:nvPr/>
            </p:nvSpPr>
            <p:spPr bwMode="auto">
              <a:xfrm>
                <a:off x="9082324" y="3198204"/>
                <a:ext cx="292616" cy="14425"/>
              </a:xfrm>
              <a:prstGeom prst="rect">
                <a:avLst/>
              </a:prstGeom>
              <a:solidFill>
                <a:srgbClr val="3C50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5" name="Freeform 460">
                <a:extLst>
                  <a:ext uri="{FF2B5EF4-FFF2-40B4-BE49-F238E27FC236}">
                    <a16:creationId xmlns:a16="http://schemas.microsoft.com/office/drawing/2014/main" id="{14BB10AC-1940-46C3-91F0-87173BA7C727}"/>
                  </a:ext>
                </a:extLst>
              </p:cNvPr>
              <p:cNvSpPr>
                <a:spLocks/>
              </p:cNvSpPr>
              <p:nvPr/>
            </p:nvSpPr>
            <p:spPr bwMode="auto">
              <a:xfrm>
                <a:off x="9090566" y="2922073"/>
                <a:ext cx="206068" cy="278192"/>
              </a:xfrm>
              <a:custGeom>
                <a:avLst/>
                <a:gdLst>
                  <a:gd name="T0" fmla="*/ 4 w 100"/>
                  <a:gd name="T1" fmla="*/ 135 h 135"/>
                  <a:gd name="T2" fmla="*/ 0 w 100"/>
                  <a:gd name="T3" fmla="*/ 135 h 135"/>
                  <a:gd name="T4" fmla="*/ 22 w 100"/>
                  <a:gd name="T5" fmla="*/ 32 h 135"/>
                  <a:gd name="T6" fmla="*/ 40 w 100"/>
                  <a:gd name="T7" fmla="*/ 62 h 135"/>
                  <a:gd name="T8" fmla="*/ 56 w 100"/>
                  <a:gd name="T9" fmla="*/ 6 h 135"/>
                  <a:gd name="T10" fmla="*/ 76 w 100"/>
                  <a:gd name="T11" fmla="*/ 35 h 135"/>
                  <a:gd name="T12" fmla="*/ 96 w 100"/>
                  <a:gd name="T13" fmla="*/ 0 h 135"/>
                  <a:gd name="T14" fmla="*/ 100 w 100"/>
                  <a:gd name="T15" fmla="*/ 3 h 135"/>
                  <a:gd name="T16" fmla="*/ 78 w 100"/>
                  <a:gd name="T17" fmla="*/ 44 h 135"/>
                  <a:gd name="T18" fmla="*/ 57 w 100"/>
                  <a:gd name="T19" fmla="*/ 16 h 135"/>
                  <a:gd name="T20" fmla="*/ 41 w 100"/>
                  <a:gd name="T21" fmla="*/ 72 h 135"/>
                  <a:gd name="T22" fmla="*/ 24 w 100"/>
                  <a:gd name="T23" fmla="*/ 44 h 135"/>
                  <a:gd name="T24" fmla="*/ 4 w 100"/>
                  <a:gd name="T2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35">
                    <a:moveTo>
                      <a:pt x="4" y="135"/>
                    </a:moveTo>
                    <a:lnTo>
                      <a:pt x="0" y="135"/>
                    </a:lnTo>
                    <a:lnTo>
                      <a:pt x="22" y="32"/>
                    </a:lnTo>
                    <a:lnTo>
                      <a:pt x="40" y="62"/>
                    </a:lnTo>
                    <a:lnTo>
                      <a:pt x="56" y="6"/>
                    </a:lnTo>
                    <a:lnTo>
                      <a:pt x="76" y="35"/>
                    </a:lnTo>
                    <a:lnTo>
                      <a:pt x="96" y="0"/>
                    </a:lnTo>
                    <a:lnTo>
                      <a:pt x="100" y="3"/>
                    </a:lnTo>
                    <a:lnTo>
                      <a:pt x="78" y="44"/>
                    </a:lnTo>
                    <a:lnTo>
                      <a:pt x="57" y="16"/>
                    </a:lnTo>
                    <a:lnTo>
                      <a:pt x="41" y="72"/>
                    </a:lnTo>
                    <a:lnTo>
                      <a:pt x="24" y="44"/>
                    </a:lnTo>
                    <a:lnTo>
                      <a:pt x="4" y="135"/>
                    </a:lnTo>
                    <a:close/>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6" name="Freeform 461">
                <a:extLst>
                  <a:ext uri="{FF2B5EF4-FFF2-40B4-BE49-F238E27FC236}">
                    <a16:creationId xmlns:a16="http://schemas.microsoft.com/office/drawing/2014/main" id="{30E3AF64-9D18-4EB5-92B6-CD3CDFE47521}"/>
                  </a:ext>
                </a:extLst>
              </p:cNvPr>
              <p:cNvSpPr>
                <a:spLocks/>
              </p:cNvSpPr>
              <p:nvPr/>
            </p:nvSpPr>
            <p:spPr bwMode="auto">
              <a:xfrm>
                <a:off x="9084385" y="2994196"/>
                <a:ext cx="302921" cy="216372"/>
              </a:xfrm>
              <a:custGeom>
                <a:avLst/>
                <a:gdLst>
                  <a:gd name="T0" fmla="*/ 3 w 147"/>
                  <a:gd name="T1" fmla="*/ 105 h 105"/>
                  <a:gd name="T2" fmla="*/ 0 w 147"/>
                  <a:gd name="T3" fmla="*/ 103 h 105"/>
                  <a:gd name="T4" fmla="*/ 34 w 147"/>
                  <a:gd name="T5" fmla="*/ 50 h 105"/>
                  <a:gd name="T6" fmla="*/ 54 w 147"/>
                  <a:gd name="T7" fmla="*/ 65 h 105"/>
                  <a:gd name="T8" fmla="*/ 97 w 147"/>
                  <a:gd name="T9" fmla="*/ 21 h 105"/>
                  <a:gd name="T10" fmla="*/ 112 w 147"/>
                  <a:gd name="T11" fmla="*/ 38 h 105"/>
                  <a:gd name="T12" fmla="*/ 144 w 147"/>
                  <a:gd name="T13" fmla="*/ 0 h 105"/>
                  <a:gd name="T14" fmla="*/ 147 w 147"/>
                  <a:gd name="T15" fmla="*/ 3 h 105"/>
                  <a:gd name="T16" fmla="*/ 112 w 147"/>
                  <a:gd name="T17" fmla="*/ 44 h 105"/>
                  <a:gd name="T18" fmla="*/ 96 w 147"/>
                  <a:gd name="T19" fmla="*/ 27 h 105"/>
                  <a:gd name="T20" fmla="*/ 54 w 147"/>
                  <a:gd name="T21" fmla="*/ 71 h 105"/>
                  <a:gd name="T22" fmla="*/ 35 w 147"/>
                  <a:gd name="T23" fmla="*/ 56 h 105"/>
                  <a:gd name="T24" fmla="*/ 3 w 147"/>
                  <a:gd name="T2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05">
                    <a:moveTo>
                      <a:pt x="3" y="105"/>
                    </a:moveTo>
                    <a:lnTo>
                      <a:pt x="0" y="103"/>
                    </a:lnTo>
                    <a:lnTo>
                      <a:pt x="34" y="50"/>
                    </a:lnTo>
                    <a:lnTo>
                      <a:pt x="54" y="65"/>
                    </a:lnTo>
                    <a:lnTo>
                      <a:pt x="97" y="21"/>
                    </a:lnTo>
                    <a:lnTo>
                      <a:pt x="112" y="38"/>
                    </a:lnTo>
                    <a:lnTo>
                      <a:pt x="144" y="0"/>
                    </a:lnTo>
                    <a:lnTo>
                      <a:pt x="147" y="3"/>
                    </a:lnTo>
                    <a:lnTo>
                      <a:pt x="112" y="44"/>
                    </a:lnTo>
                    <a:lnTo>
                      <a:pt x="96" y="27"/>
                    </a:lnTo>
                    <a:lnTo>
                      <a:pt x="54" y="71"/>
                    </a:lnTo>
                    <a:lnTo>
                      <a:pt x="35" y="56"/>
                    </a:lnTo>
                    <a:lnTo>
                      <a:pt x="3" y="105"/>
                    </a:lnTo>
                    <a:close/>
                  </a:path>
                </a:pathLst>
              </a:custGeom>
              <a:solidFill>
                <a:srgbClr val="38A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7" name="Freeform 462">
                <a:extLst>
                  <a:ext uri="{FF2B5EF4-FFF2-40B4-BE49-F238E27FC236}">
                    <a16:creationId xmlns:a16="http://schemas.microsoft.com/office/drawing/2014/main" id="{E23AA7B3-8111-44E7-ABE5-4B847D7DE567}"/>
                  </a:ext>
                </a:extLst>
              </p:cNvPr>
              <p:cNvSpPr>
                <a:spLocks/>
              </p:cNvSpPr>
              <p:nvPr/>
            </p:nvSpPr>
            <p:spPr bwMode="auto">
              <a:xfrm>
                <a:off x="9082324" y="3091049"/>
                <a:ext cx="311163" cy="119519"/>
              </a:xfrm>
              <a:custGeom>
                <a:avLst/>
                <a:gdLst>
                  <a:gd name="T0" fmla="*/ 3 w 151"/>
                  <a:gd name="T1" fmla="*/ 58 h 58"/>
                  <a:gd name="T2" fmla="*/ 0 w 151"/>
                  <a:gd name="T3" fmla="*/ 53 h 58"/>
                  <a:gd name="T4" fmla="*/ 35 w 151"/>
                  <a:gd name="T5" fmla="*/ 34 h 58"/>
                  <a:gd name="T6" fmla="*/ 51 w 151"/>
                  <a:gd name="T7" fmla="*/ 46 h 58"/>
                  <a:gd name="T8" fmla="*/ 86 w 151"/>
                  <a:gd name="T9" fmla="*/ 18 h 58"/>
                  <a:gd name="T10" fmla="*/ 101 w 151"/>
                  <a:gd name="T11" fmla="*/ 33 h 58"/>
                  <a:gd name="T12" fmla="*/ 150 w 151"/>
                  <a:gd name="T13" fmla="*/ 0 h 58"/>
                  <a:gd name="T14" fmla="*/ 151 w 151"/>
                  <a:gd name="T15" fmla="*/ 3 h 58"/>
                  <a:gd name="T16" fmla="*/ 101 w 151"/>
                  <a:gd name="T17" fmla="*/ 38 h 58"/>
                  <a:gd name="T18" fmla="*/ 86 w 151"/>
                  <a:gd name="T19" fmla="*/ 24 h 58"/>
                  <a:gd name="T20" fmla="*/ 51 w 151"/>
                  <a:gd name="T21" fmla="*/ 52 h 58"/>
                  <a:gd name="T22" fmla="*/ 35 w 151"/>
                  <a:gd name="T23" fmla="*/ 38 h 58"/>
                  <a:gd name="T24" fmla="*/ 3 w 151"/>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58">
                    <a:moveTo>
                      <a:pt x="3" y="58"/>
                    </a:moveTo>
                    <a:lnTo>
                      <a:pt x="0" y="53"/>
                    </a:lnTo>
                    <a:lnTo>
                      <a:pt x="35" y="34"/>
                    </a:lnTo>
                    <a:lnTo>
                      <a:pt x="51" y="46"/>
                    </a:lnTo>
                    <a:lnTo>
                      <a:pt x="86" y="18"/>
                    </a:lnTo>
                    <a:lnTo>
                      <a:pt x="101" y="33"/>
                    </a:lnTo>
                    <a:lnTo>
                      <a:pt x="150" y="0"/>
                    </a:lnTo>
                    <a:lnTo>
                      <a:pt x="151" y="3"/>
                    </a:lnTo>
                    <a:lnTo>
                      <a:pt x="101" y="38"/>
                    </a:lnTo>
                    <a:lnTo>
                      <a:pt x="86" y="24"/>
                    </a:lnTo>
                    <a:lnTo>
                      <a:pt x="51" y="52"/>
                    </a:lnTo>
                    <a:lnTo>
                      <a:pt x="35" y="38"/>
                    </a:lnTo>
                    <a:lnTo>
                      <a:pt x="3" y="58"/>
                    </a:lnTo>
                    <a:close/>
                  </a:path>
                </a:pathLst>
              </a:cu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154" name="组合 153">
              <a:extLst>
                <a:ext uri="{FF2B5EF4-FFF2-40B4-BE49-F238E27FC236}">
                  <a16:creationId xmlns:a16="http://schemas.microsoft.com/office/drawing/2014/main" id="{565D5204-025D-4CBA-8B91-CCF1169D97F7}"/>
                </a:ext>
              </a:extLst>
            </p:cNvPr>
            <p:cNvGrpSpPr>
              <a:grpSpLocks noChangeAspect="1"/>
            </p:cNvGrpSpPr>
            <p:nvPr/>
          </p:nvGrpSpPr>
          <p:grpSpPr>
            <a:xfrm>
              <a:off x="7122138" y="2957149"/>
              <a:ext cx="719999" cy="720000"/>
              <a:chOff x="2896164" y="5040451"/>
              <a:chExt cx="566687" cy="566688"/>
            </a:xfrm>
          </p:grpSpPr>
          <p:sp>
            <p:nvSpPr>
              <p:cNvPr id="194" name="Oval 128">
                <a:extLst>
                  <a:ext uri="{FF2B5EF4-FFF2-40B4-BE49-F238E27FC236}">
                    <a16:creationId xmlns:a16="http://schemas.microsoft.com/office/drawing/2014/main" id="{352D8F40-0C40-40C4-A852-6653491EE972}"/>
                  </a:ext>
                </a:extLst>
              </p:cNvPr>
              <p:cNvSpPr>
                <a:spLocks noChangeArrowheads="1"/>
              </p:cNvSpPr>
              <p:nvPr/>
            </p:nvSpPr>
            <p:spPr bwMode="auto">
              <a:xfrm>
                <a:off x="2896164" y="5040451"/>
                <a:ext cx="566687" cy="566688"/>
              </a:xfrm>
              <a:prstGeom prst="ellipse">
                <a:avLst/>
              </a:pr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195" name="Freeform 129">
                <a:extLst>
                  <a:ext uri="{FF2B5EF4-FFF2-40B4-BE49-F238E27FC236}">
                    <a16:creationId xmlns:a16="http://schemas.microsoft.com/office/drawing/2014/main" id="{5AB0D257-6CC4-495C-9AEE-807818D2C8F1}"/>
                  </a:ext>
                </a:extLst>
              </p:cNvPr>
              <p:cNvSpPr>
                <a:spLocks/>
              </p:cNvSpPr>
              <p:nvPr/>
            </p:nvSpPr>
            <p:spPr bwMode="auto">
              <a:xfrm>
                <a:off x="3003319" y="5170274"/>
                <a:ext cx="350315" cy="307042"/>
              </a:xfrm>
              <a:custGeom>
                <a:avLst/>
                <a:gdLst>
                  <a:gd name="T0" fmla="*/ 115 w 115"/>
                  <a:gd name="T1" fmla="*/ 91 h 101"/>
                  <a:gd name="T2" fmla="*/ 104 w 115"/>
                  <a:gd name="T3" fmla="*/ 101 h 101"/>
                  <a:gd name="T4" fmla="*/ 11 w 115"/>
                  <a:gd name="T5" fmla="*/ 101 h 101"/>
                  <a:gd name="T6" fmla="*/ 0 w 115"/>
                  <a:gd name="T7" fmla="*/ 91 h 101"/>
                  <a:gd name="T8" fmla="*/ 0 w 115"/>
                  <a:gd name="T9" fmla="*/ 10 h 101"/>
                  <a:gd name="T10" fmla="*/ 11 w 115"/>
                  <a:gd name="T11" fmla="*/ 0 h 101"/>
                  <a:gd name="T12" fmla="*/ 104 w 115"/>
                  <a:gd name="T13" fmla="*/ 0 h 101"/>
                  <a:gd name="T14" fmla="*/ 115 w 115"/>
                  <a:gd name="T15" fmla="*/ 10 h 101"/>
                  <a:gd name="T16" fmla="*/ 115 w 115"/>
                  <a:gd name="T1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1">
                    <a:moveTo>
                      <a:pt x="115" y="91"/>
                    </a:moveTo>
                    <a:cubicBezTo>
                      <a:pt x="115" y="97"/>
                      <a:pt x="110" y="101"/>
                      <a:pt x="104" y="101"/>
                    </a:cubicBezTo>
                    <a:cubicBezTo>
                      <a:pt x="11" y="101"/>
                      <a:pt x="11" y="101"/>
                      <a:pt x="11" y="101"/>
                    </a:cubicBezTo>
                    <a:cubicBezTo>
                      <a:pt x="5" y="101"/>
                      <a:pt x="0" y="97"/>
                      <a:pt x="0" y="91"/>
                    </a:cubicBezTo>
                    <a:cubicBezTo>
                      <a:pt x="0" y="10"/>
                      <a:pt x="0" y="10"/>
                      <a:pt x="0" y="10"/>
                    </a:cubicBezTo>
                    <a:cubicBezTo>
                      <a:pt x="0" y="4"/>
                      <a:pt x="5" y="0"/>
                      <a:pt x="11" y="0"/>
                    </a:cubicBezTo>
                    <a:cubicBezTo>
                      <a:pt x="104" y="0"/>
                      <a:pt x="104" y="0"/>
                      <a:pt x="104" y="0"/>
                    </a:cubicBezTo>
                    <a:cubicBezTo>
                      <a:pt x="110" y="0"/>
                      <a:pt x="115" y="4"/>
                      <a:pt x="115" y="10"/>
                    </a:cubicBezTo>
                    <a:lnTo>
                      <a:pt x="115" y="91"/>
                    </a:lnTo>
                    <a:close/>
                  </a:path>
                </a:pathLst>
              </a:custGeom>
              <a:solidFill>
                <a:srgbClr val="38A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96" name="Freeform 130">
                <a:extLst>
                  <a:ext uri="{FF2B5EF4-FFF2-40B4-BE49-F238E27FC236}">
                    <a16:creationId xmlns:a16="http://schemas.microsoft.com/office/drawing/2014/main" id="{07C06F1F-EA94-4DFF-9262-AB5233E78747}"/>
                  </a:ext>
                </a:extLst>
              </p:cNvPr>
              <p:cNvSpPr>
                <a:spLocks/>
              </p:cNvSpPr>
              <p:nvPr/>
            </p:nvSpPr>
            <p:spPr bwMode="auto">
              <a:xfrm>
                <a:off x="3034230" y="5201184"/>
                <a:ext cx="288495" cy="224615"/>
              </a:xfrm>
              <a:custGeom>
                <a:avLst/>
                <a:gdLst>
                  <a:gd name="T0" fmla="*/ 95 w 95"/>
                  <a:gd name="T1" fmla="*/ 66 h 74"/>
                  <a:gd name="T2" fmla="*/ 86 w 95"/>
                  <a:gd name="T3" fmla="*/ 74 h 74"/>
                  <a:gd name="T4" fmla="*/ 9 w 95"/>
                  <a:gd name="T5" fmla="*/ 74 h 74"/>
                  <a:gd name="T6" fmla="*/ 0 w 95"/>
                  <a:gd name="T7" fmla="*/ 66 h 74"/>
                  <a:gd name="T8" fmla="*/ 0 w 95"/>
                  <a:gd name="T9" fmla="*/ 7 h 74"/>
                  <a:gd name="T10" fmla="*/ 9 w 95"/>
                  <a:gd name="T11" fmla="*/ 0 h 74"/>
                  <a:gd name="T12" fmla="*/ 86 w 95"/>
                  <a:gd name="T13" fmla="*/ 0 h 74"/>
                  <a:gd name="T14" fmla="*/ 95 w 95"/>
                  <a:gd name="T15" fmla="*/ 7 h 74"/>
                  <a:gd name="T16" fmla="*/ 95 w 95"/>
                  <a:gd name="T1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74">
                    <a:moveTo>
                      <a:pt x="95" y="66"/>
                    </a:moveTo>
                    <a:cubicBezTo>
                      <a:pt x="95" y="70"/>
                      <a:pt x="91" y="74"/>
                      <a:pt x="86" y="74"/>
                    </a:cubicBezTo>
                    <a:cubicBezTo>
                      <a:pt x="9" y="74"/>
                      <a:pt x="9" y="74"/>
                      <a:pt x="9" y="74"/>
                    </a:cubicBezTo>
                    <a:cubicBezTo>
                      <a:pt x="4" y="74"/>
                      <a:pt x="0" y="70"/>
                      <a:pt x="0" y="66"/>
                    </a:cubicBezTo>
                    <a:cubicBezTo>
                      <a:pt x="0" y="7"/>
                      <a:pt x="0" y="7"/>
                      <a:pt x="0" y="7"/>
                    </a:cubicBezTo>
                    <a:cubicBezTo>
                      <a:pt x="0" y="3"/>
                      <a:pt x="4" y="0"/>
                      <a:pt x="9" y="0"/>
                    </a:cubicBezTo>
                    <a:cubicBezTo>
                      <a:pt x="86" y="0"/>
                      <a:pt x="86" y="0"/>
                      <a:pt x="86" y="0"/>
                    </a:cubicBezTo>
                    <a:cubicBezTo>
                      <a:pt x="91" y="0"/>
                      <a:pt x="95" y="3"/>
                      <a:pt x="95" y="7"/>
                    </a:cubicBezTo>
                    <a:lnTo>
                      <a:pt x="95" y="66"/>
                    </a:lnTo>
                    <a:close/>
                  </a:path>
                </a:pathLst>
              </a:cu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97" name="Oval 131">
                <a:extLst>
                  <a:ext uri="{FF2B5EF4-FFF2-40B4-BE49-F238E27FC236}">
                    <a16:creationId xmlns:a16="http://schemas.microsoft.com/office/drawing/2014/main" id="{C6E5FA23-8CCF-4927-B1F1-46DBF707B250}"/>
                  </a:ext>
                </a:extLst>
              </p:cNvPr>
              <p:cNvSpPr>
                <a:spLocks noChangeArrowheads="1"/>
              </p:cNvSpPr>
              <p:nvPr/>
            </p:nvSpPr>
            <p:spPr bwMode="auto">
              <a:xfrm>
                <a:off x="3168174" y="5434041"/>
                <a:ext cx="26789" cy="26789"/>
              </a:xfrm>
              <a:prstGeom prst="ellipse">
                <a:avLst/>
              </a:pr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98" name="Oval 132">
                <a:extLst>
                  <a:ext uri="{FF2B5EF4-FFF2-40B4-BE49-F238E27FC236}">
                    <a16:creationId xmlns:a16="http://schemas.microsoft.com/office/drawing/2014/main" id="{77EDCB44-D953-46F9-B08B-AF0A7352B664}"/>
                  </a:ext>
                </a:extLst>
              </p:cNvPr>
              <p:cNvSpPr>
                <a:spLocks noChangeArrowheads="1"/>
              </p:cNvSpPr>
              <p:nvPr/>
            </p:nvSpPr>
            <p:spPr bwMode="auto">
              <a:xfrm>
                <a:off x="3118717" y="5434041"/>
                <a:ext cx="28850" cy="26789"/>
              </a:xfrm>
              <a:prstGeom prst="ellipse">
                <a:avLst/>
              </a:pr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99" name="Oval 133">
                <a:extLst>
                  <a:ext uri="{FF2B5EF4-FFF2-40B4-BE49-F238E27FC236}">
                    <a16:creationId xmlns:a16="http://schemas.microsoft.com/office/drawing/2014/main" id="{849F0D1F-A2FD-4D89-948E-F3B974A3A143}"/>
                  </a:ext>
                </a:extLst>
              </p:cNvPr>
              <p:cNvSpPr>
                <a:spLocks noChangeArrowheads="1"/>
              </p:cNvSpPr>
              <p:nvPr/>
            </p:nvSpPr>
            <p:spPr bwMode="auto">
              <a:xfrm>
                <a:off x="3213509" y="5434041"/>
                <a:ext cx="26789" cy="26789"/>
              </a:xfrm>
              <a:prstGeom prst="ellipse">
                <a:avLst/>
              </a:pr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0" name="Freeform 134">
                <a:extLst>
                  <a:ext uri="{FF2B5EF4-FFF2-40B4-BE49-F238E27FC236}">
                    <a16:creationId xmlns:a16="http://schemas.microsoft.com/office/drawing/2014/main" id="{6A501A83-1095-4971-9014-E67C0ADE3E2B}"/>
                  </a:ext>
                </a:extLst>
              </p:cNvPr>
              <p:cNvSpPr>
                <a:spLocks/>
              </p:cNvSpPr>
              <p:nvPr/>
            </p:nvSpPr>
            <p:spPr bwMode="auto">
              <a:xfrm>
                <a:off x="3159931" y="5246519"/>
                <a:ext cx="68003" cy="88610"/>
              </a:xfrm>
              <a:custGeom>
                <a:avLst/>
                <a:gdLst>
                  <a:gd name="T0" fmla="*/ 0 w 23"/>
                  <a:gd name="T1" fmla="*/ 3 h 29"/>
                  <a:gd name="T2" fmla="*/ 3 w 23"/>
                  <a:gd name="T3" fmla="*/ 1 h 29"/>
                  <a:gd name="T4" fmla="*/ 21 w 23"/>
                  <a:gd name="T5" fmla="*/ 13 h 29"/>
                  <a:gd name="T6" fmla="*/ 21 w 23"/>
                  <a:gd name="T7" fmla="*/ 16 h 29"/>
                  <a:gd name="T8" fmla="*/ 3 w 23"/>
                  <a:gd name="T9" fmla="*/ 28 h 29"/>
                  <a:gd name="T10" fmla="*/ 0 w 23"/>
                  <a:gd name="T11" fmla="*/ 26 h 29"/>
                  <a:gd name="T12" fmla="*/ 0 w 23"/>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0" y="3"/>
                    </a:moveTo>
                    <a:cubicBezTo>
                      <a:pt x="0" y="1"/>
                      <a:pt x="1" y="0"/>
                      <a:pt x="3" y="1"/>
                    </a:cubicBezTo>
                    <a:cubicBezTo>
                      <a:pt x="21" y="13"/>
                      <a:pt x="21" y="13"/>
                      <a:pt x="21" y="13"/>
                    </a:cubicBezTo>
                    <a:cubicBezTo>
                      <a:pt x="23" y="14"/>
                      <a:pt x="23" y="15"/>
                      <a:pt x="21" y="16"/>
                    </a:cubicBezTo>
                    <a:cubicBezTo>
                      <a:pt x="3" y="28"/>
                      <a:pt x="3" y="28"/>
                      <a:pt x="3" y="28"/>
                    </a:cubicBezTo>
                    <a:cubicBezTo>
                      <a:pt x="1" y="29"/>
                      <a:pt x="0" y="28"/>
                      <a:pt x="0" y="26"/>
                    </a:cubicBezTo>
                    <a:lnTo>
                      <a:pt x="0" y="3"/>
                    </a:lnTo>
                    <a:close/>
                  </a:path>
                </a:pathLst>
              </a:custGeom>
              <a:solidFill>
                <a:srgbClr val="EB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1" name="Freeform 135">
                <a:extLst>
                  <a:ext uri="{FF2B5EF4-FFF2-40B4-BE49-F238E27FC236}">
                    <a16:creationId xmlns:a16="http://schemas.microsoft.com/office/drawing/2014/main" id="{CDF41714-FD9C-4873-A3A6-51CE66C86982}"/>
                  </a:ext>
                </a:extLst>
              </p:cNvPr>
              <p:cNvSpPr>
                <a:spLocks noEditPoints="1"/>
              </p:cNvSpPr>
              <p:nvPr/>
            </p:nvSpPr>
            <p:spPr bwMode="auto">
              <a:xfrm>
                <a:off x="3122839" y="5227973"/>
                <a:ext cx="121581" cy="123641"/>
              </a:xfrm>
              <a:custGeom>
                <a:avLst/>
                <a:gdLst>
                  <a:gd name="T0" fmla="*/ 20 w 40"/>
                  <a:gd name="T1" fmla="*/ 41 h 41"/>
                  <a:gd name="T2" fmla="*/ 0 w 40"/>
                  <a:gd name="T3" fmla="*/ 21 h 41"/>
                  <a:gd name="T4" fmla="*/ 20 w 40"/>
                  <a:gd name="T5" fmla="*/ 0 h 41"/>
                  <a:gd name="T6" fmla="*/ 40 w 40"/>
                  <a:gd name="T7" fmla="*/ 21 h 41"/>
                  <a:gd name="T8" fmla="*/ 20 w 40"/>
                  <a:gd name="T9" fmla="*/ 41 h 41"/>
                  <a:gd name="T10" fmla="*/ 20 w 40"/>
                  <a:gd name="T11" fmla="*/ 2 h 41"/>
                  <a:gd name="T12" fmla="*/ 2 w 40"/>
                  <a:gd name="T13" fmla="*/ 21 h 41"/>
                  <a:gd name="T14" fmla="*/ 20 w 40"/>
                  <a:gd name="T15" fmla="*/ 39 h 41"/>
                  <a:gd name="T16" fmla="*/ 38 w 40"/>
                  <a:gd name="T17" fmla="*/ 21 h 41"/>
                  <a:gd name="T18" fmla="*/ 20 w 40"/>
                  <a:gd name="T1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1">
                    <a:moveTo>
                      <a:pt x="20" y="41"/>
                    </a:moveTo>
                    <a:cubicBezTo>
                      <a:pt x="9" y="41"/>
                      <a:pt x="0" y="32"/>
                      <a:pt x="0" y="21"/>
                    </a:cubicBezTo>
                    <a:cubicBezTo>
                      <a:pt x="0" y="9"/>
                      <a:pt x="9" y="0"/>
                      <a:pt x="20" y="0"/>
                    </a:cubicBezTo>
                    <a:cubicBezTo>
                      <a:pt x="31" y="0"/>
                      <a:pt x="40" y="9"/>
                      <a:pt x="40" y="21"/>
                    </a:cubicBezTo>
                    <a:cubicBezTo>
                      <a:pt x="40" y="32"/>
                      <a:pt x="31" y="41"/>
                      <a:pt x="20" y="41"/>
                    </a:cubicBezTo>
                    <a:close/>
                    <a:moveTo>
                      <a:pt x="20" y="2"/>
                    </a:moveTo>
                    <a:cubicBezTo>
                      <a:pt x="10" y="2"/>
                      <a:pt x="2" y="11"/>
                      <a:pt x="2" y="21"/>
                    </a:cubicBezTo>
                    <a:cubicBezTo>
                      <a:pt x="2" y="31"/>
                      <a:pt x="10" y="39"/>
                      <a:pt x="20" y="39"/>
                    </a:cubicBezTo>
                    <a:cubicBezTo>
                      <a:pt x="30" y="39"/>
                      <a:pt x="38" y="31"/>
                      <a:pt x="38" y="21"/>
                    </a:cubicBezTo>
                    <a:cubicBezTo>
                      <a:pt x="38" y="11"/>
                      <a:pt x="30" y="2"/>
                      <a:pt x="20" y="2"/>
                    </a:cubicBez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2" name="Freeform 136">
                <a:extLst>
                  <a:ext uri="{FF2B5EF4-FFF2-40B4-BE49-F238E27FC236}">
                    <a16:creationId xmlns:a16="http://schemas.microsoft.com/office/drawing/2014/main" id="{5389EE51-FAF8-4FA0-BE3A-AB6DCD7CA0EA}"/>
                  </a:ext>
                </a:extLst>
              </p:cNvPr>
              <p:cNvSpPr>
                <a:spLocks/>
              </p:cNvSpPr>
              <p:nvPr/>
            </p:nvSpPr>
            <p:spPr bwMode="auto">
              <a:xfrm>
                <a:off x="3061018" y="5386646"/>
                <a:ext cx="154552" cy="16485"/>
              </a:xfrm>
              <a:custGeom>
                <a:avLst/>
                <a:gdLst>
                  <a:gd name="T0" fmla="*/ 4 w 51"/>
                  <a:gd name="T1" fmla="*/ 0 h 6"/>
                  <a:gd name="T2" fmla="*/ 0 w 51"/>
                  <a:gd name="T3" fmla="*/ 3 h 6"/>
                  <a:gd name="T4" fmla="*/ 4 w 51"/>
                  <a:gd name="T5" fmla="*/ 6 h 6"/>
                  <a:gd name="T6" fmla="*/ 51 w 51"/>
                  <a:gd name="T7" fmla="*/ 6 h 6"/>
                  <a:gd name="T8" fmla="*/ 51 w 51"/>
                  <a:gd name="T9" fmla="*/ 0 h 6"/>
                  <a:gd name="T10" fmla="*/ 4 w 51"/>
                  <a:gd name="T11" fmla="*/ 0 h 6"/>
                </a:gdLst>
                <a:ahLst/>
                <a:cxnLst>
                  <a:cxn ang="0">
                    <a:pos x="T0" y="T1"/>
                  </a:cxn>
                  <a:cxn ang="0">
                    <a:pos x="T2" y="T3"/>
                  </a:cxn>
                  <a:cxn ang="0">
                    <a:pos x="T4" y="T5"/>
                  </a:cxn>
                  <a:cxn ang="0">
                    <a:pos x="T6" y="T7"/>
                  </a:cxn>
                  <a:cxn ang="0">
                    <a:pos x="T8" y="T9"/>
                  </a:cxn>
                  <a:cxn ang="0">
                    <a:pos x="T10" y="T11"/>
                  </a:cxn>
                </a:cxnLst>
                <a:rect l="0" t="0" r="r" b="b"/>
                <a:pathLst>
                  <a:path w="51" h="6">
                    <a:moveTo>
                      <a:pt x="4" y="0"/>
                    </a:moveTo>
                    <a:cubicBezTo>
                      <a:pt x="2" y="0"/>
                      <a:pt x="0" y="1"/>
                      <a:pt x="0" y="3"/>
                    </a:cubicBezTo>
                    <a:cubicBezTo>
                      <a:pt x="0" y="4"/>
                      <a:pt x="2" y="6"/>
                      <a:pt x="4" y="6"/>
                    </a:cubicBezTo>
                    <a:cubicBezTo>
                      <a:pt x="51" y="6"/>
                      <a:pt x="51" y="6"/>
                      <a:pt x="51" y="6"/>
                    </a:cubicBezTo>
                    <a:cubicBezTo>
                      <a:pt x="51" y="0"/>
                      <a:pt x="51" y="0"/>
                      <a:pt x="51" y="0"/>
                    </a:cubicBezTo>
                    <a:lnTo>
                      <a:pt x="4" y="0"/>
                    </a:lnTo>
                    <a:close/>
                  </a:path>
                </a:pathLst>
              </a:cu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3" name="Freeform 137">
                <a:extLst>
                  <a:ext uri="{FF2B5EF4-FFF2-40B4-BE49-F238E27FC236}">
                    <a16:creationId xmlns:a16="http://schemas.microsoft.com/office/drawing/2014/main" id="{DD3CE4BA-9D65-45F9-864E-D553CB2217DB}"/>
                  </a:ext>
                </a:extLst>
              </p:cNvPr>
              <p:cNvSpPr>
                <a:spLocks/>
              </p:cNvSpPr>
              <p:nvPr/>
            </p:nvSpPr>
            <p:spPr bwMode="auto">
              <a:xfrm>
                <a:off x="3215570" y="5386646"/>
                <a:ext cx="82427" cy="16485"/>
              </a:xfrm>
              <a:custGeom>
                <a:avLst/>
                <a:gdLst>
                  <a:gd name="T0" fmla="*/ 23 w 27"/>
                  <a:gd name="T1" fmla="*/ 0 h 6"/>
                  <a:gd name="T2" fmla="*/ 0 w 27"/>
                  <a:gd name="T3" fmla="*/ 0 h 6"/>
                  <a:gd name="T4" fmla="*/ 0 w 27"/>
                  <a:gd name="T5" fmla="*/ 6 h 6"/>
                  <a:gd name="T6" fmla="*/ 23 w 27"/>
                  <a:gd name="T7" fmla="*/ 6 h 6"/>
                  <a:gd name="T8" fmla="*/ 27 w 27"/>
                  <a:gd name="T9" fmla="*/ 3 h 6"/>
                  <a:gd name="T10" fmla="*/ 23 w 27"/>
                  <a:gd name="T11" fmla="*/ 0 h 6"/>
                </a:gdLst>
                <a:ahLst/>
                <a:cxnLst>
                  <a:cxn ang="0">
                    <a:pos x="T0" y="T1"/>
                  </a:cxn>
                  <a:cxn ang="0">
                    <a:pos x="T2" y="T3"/>
                  </a:cxn>
                  <a:cxn ang="0">
                    <a:pos x="T4" y="T5"/>
                  </a:cxn>
                  <a:cxn ang="0">
                    <a:pos x="T6" y="T7"/>
                  </a:cxn>
                  <a:cxn ang="0">
                    <a:pos x="T8" y="T9"/>
                  </a:cxn>
                  <a:cxn ang="0">
                    <a:pos x="T10" y="T11"/>
                  </a:cxn>
                </a:cxnLst>
                <a:rect l="0" t="0" r="r" b="b"/>
                <a:pathLst>
                  <a:path w="27" h="6">
                    <a:moveTo>
                      <a:pt x="23" y="0"/>
                    </a:moveTo>
                    <a:cubicBezTo>
                      <a:pt x="0" y="0"/>
                      <a:pt x="0" y="0"/>
                      <a:pt x="0" y="0"/>
                    </a:cubicBezTo>
                    <a:cubicBezTo>
                      <a:pt x="0" y="6"/>
                      <a:pt x="0" y="6"/>
                      <a:pt x="0" y="6"/>
                    </a:cubicBezTo>
                    <a:cubicBezTo>
                      <a:pt x="23" y="6"/>
                      <a:pt x="23" y="6"/>
                      <a:pt x="23" y="6"/>
                    </a:cubicBezTo>
                    <a:cubicBezTo>
                      <a:pt x="25" y="6"/>
                      <a:pt x="27" y="4"/>
                      <a:pt x="27" y="3"/>
                    </a:cubicBezTo>
                    <a:cubicBezTo>
                      <a:pt x="27" y="1"/>
                      <a:pt x="25" y="0"/>
                      <a:pt x="23" y="0"/>
                    </a:cubicBez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4" name="Freeform 138">
                <a:extLst>
                  <a:ext uri="{FF2B5EF4-FFF2-40B4-BE49-F238E27FC236}">
                    <a16:creationId xmlns:a16="http://schemas.microsoft.com/office/drawing/2014/main" id="{CE795144-A5BE-41CE-AD66-CD6B9726D389}"/>
                  </a:ext>
                </a:extLst>
              </p:cNvPr>
              <p:cNvSpPr>
                <a:spLocks/>
              </p:cNvSpPr>
              <p:nvPr/>
            </p:nvSpPr>
            <p:spPr bwMode="auto">
              <a:xfrm>
                <a:off x="3211449" y="5380463"/>
                <a:ext cx="10304" cy="28850"/>
              </a:xfrm>
              <a:custGeom>
                <a:avLst/>
                <a:gdLst>
                  <a:gd name="T0" fmla="*/ 4 w 4"/>
                  <a:gd name="T1" fmla="*/ 8 h 10"/>
                  <a:gd name="T2" fmla="*/ 2 w 4"/>
                  <a:gd name="T3" fmla="*/ 10 h 10"/>
                  <a:gd name="T4" fmla="*/ 2 w 4"/>
                  <a:gd name="T5" fmla="*/ 10 h 10"/>
                  <a:gd name="T6" fmla="*/ 0 w 4"/>
                  <a:gd name="T7" fmla="*/ 8 h 10"/>
                  <a:gd name="T8" fmla="*/ 0 w 4"/>
                  <a:gd name="T9" fmla="*/ 1 h 10"/>
                  <a:gd name="T10" fmla="*/ 2 w 4"/>
                  <a:gd name="T11" fmla="*/ 0 h 10"/>
                  <a:gd name="T12" fmla="*/ 2 w 4"/>
                  <a:gd name="T13" fmla="*/ 0 h 10"/>
                  <a:gd name="T14" fmla="*/ 4 w 4"/>
                  <a:gd name="T15" fmla="*/ 1 h 10"/>
                  <a:gd name="T16" fmla="*/ 4 w 4"/>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4" y="8"/>
                    </a:moveTo>
                    <a:cubicBezTo>
                      <a:pt x="4" y="9"/>
                      <a:pt x="3" y="10"/>
                      <a:pt x="2" y="10"/>
                    </a:cubicBezTo>
                    <a:cubicBezTo>
                      <a:pt x="2" y="10"/>
                      <a:pt x="2" y="10"/>
                      <a:pt x="2" y="10"/>
                    </a:cubicBezTo>
                    <a:cubicBezTo>
                      <a:pt x="1" y="10"/>
                      <a:pt x="0" y="9"/>
                      <a:pt x="0" y="8"/>
                    </a:cubicBezTo>
                    <a:cubicBezTo>
                      <a:pt x="0" y="1"/>
                      <a:pt x="0" y="1"/>
                      <a:pt x="0" y="1"/>
                    </a:cubicBezTo>
                    <a:cubicBezTo>
                      <a:pt x="0" y="1"/>
                      <a:pt x="1" y="0"/>
                      <a:pt x="2" y="0"/>
                    </a:cubicBezTo>
                    <a:cubicBezTo>
                      <a:pt x="2" y="0"/>
                      <a:pt x="2" y="0"/>
                      <a:pt x="2" y="0"/>
                    </a:cubicBezTo>
                    <a:cubicBezTo>
                      <a:pt x="3" y="0"/>
                      <a:pt x="4" y="1"/>
                      <a:pt x="4" y="1"/>
                    </a:cubicBezTo>
                    <a:lnTo>
                      <a:pt x="4" y="8"/>
                    </a:lnTo>
                    <a:close/>
                  </a:path>
                </a:pathLst>
              </a:custGeom>
              <a:solidFill>
                <a:srgbClr val="EB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183" name="Oval 507">
              <a:extLst>
                <a:ext uri="{FF2B5EF4-FFF2-40B4-BE49-F238E27FC236}">
                  <a16:creationId xmlns:a16="http://schemas.microsoft.com/office/drawing/2014/main" id="{1DAACB7A-0F1B-4278-90EC-E592D3AEBBE4}"/>
                </a:ext>
              </a:extLst>
            </p:cNvPr>
            <p:cNvSpPr>
              <a:spLocks noChangeArrowheads="1"/>
            </p:cNvSpPr>
            <p:nvPr/>
          </p:nvSpPr>
          <p:spPr bwMode="auto">
            <a:xfrm>
              <a:off x="6715496" y="4613792"/>
              <a:ext cx="719999" cy="720000"/>
            </a:xfrm>
            <a:prstGeom prst="ellipse">
              <a:avLst/>
            </a:pr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nvGrpSpPr>
            <p:cNvPr id="156" name="组合 155">
              <a:extLst>
                <a:ext uri="{FF2B5EF4-FFF2-40B4-BE49-F238E27FC236}">
                  <a16:creationId xmlns:a16="http://schemas.microsoft.com/office/drawing/2014/main" id="{79A8D7D3-5FFE-4DF5-AC44-278A7110BCE0}"/>
                </a:ext>
              </a:extLst>
            </p:cNvPr>
            <p:cNvGrpSpPr>
              <a:grpSpLocks noChangeAspect="1"/>
            </p:cNvGrpSpPr>
            <p:nvPr/>
          </p:nvGrpSpPr>
          <p:grpSpPr>
            <a:xfrm>
              <a:off x="3585567" y="3994594"/>
              <a:ext cx="791999" cy="792000"/>
              <a:chOff x="10473285" y="4282122"/>
              <a:chExt cx="566687" cy="566688"/>
            </a:xfrm>
          </p:grpSpPr>
          <p:sp>
            <p:nvSpPr>
              <p:cNvPr id="175" name="Oval 150">
                <a:extLst>
                  <a:ext uri="{FF2B5EF4-FFF2-40B4-BE49-F238E27FC236}">
                    <a16:creationId xmlns:a16="http://schemas.microsoft.com/office/drawing/2014/main" id="{05128C68-B76B-4E8E-AD5E-8EF93EA3E4D7}"/>
                  </a:ext>
                </a:extLst>
              </p:cNvPr>
              <p:cNvSpPr>
                <a:spLocks noChangeArrowheads="1"/>
              </p:cNvSpPr>
              <p:nvPr/>
            </p:nvSpPr>
            <p:spPr bwMode="auto">
              <a:xfrm>
                <a:off x="10473285" y="4282122"/>
                <a:ext cx="566687" cy="566688"/>
              </a:xfrm>
              <a:prstGeom prst="ellipse">
                <a:avLst/>
              </a:prstGeom>
              <a:solidFill>
                <a:srgbClr val="A9D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76" name="Rectangle 151">
                <a:extLst>
                  <a:ext uri="{FF2B5EF4-FFF2-40B4-BE49-F238E27FC236}">
                    <a16:creationId xmlns:a16="http://schemas.microsoft.com/office/drawing/2014/main" id="{5A75A96C-753A-449B-8920-6F26AF1BDC0F}"/>
                  </a:ext>
                </a:extLst>
              </p:cNvPr>
              <p:cNvSpPr>
                <a:spLocks noChangeArrowheads="1"/>
              </p:cNvSpPr>
              <p:nvPr/>
            </p:nvSpPr>
            <p:spPr bwMode="auto">
              <a:xfrm>
                <a:off x="10697896" y="4688075"/>
                <a:ext cx="131883" cy="24728"/>
              </a:xfrm>
              <a:prstGeom prst="rect">
                <a:avLst/>
              </a:prstGeom>
              <a:solidFill>
                <a:srgbClr val="EBC5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77" name="Freeform 152">
                <a:extLst>
                  <a:ext uri="{FF2B5EF4-FFF2-40B4-BE49-F238E27FC236}">
                    <a16:creationId xmlns:a16="http://schemas.microsoft.com/office/drawing/2014/main" id="{A02EF8C0-1676-4F46-B5D6-BC43E0CC5B1E}"/>
                  </a:ext>
                </a:extLst>
              </p:cNvPr>
              <p:cNvSpPr>
                <a:spLocks/>
              </p:cNvSpPr>
              <p:nvPr/>
            </p:nvSpPr>
            <p:spPr bwMode="auto">
              <a:xfrm>
                <a:off x="10582498" y="4422248"/>
                <a:ext cx="348255" cy="276131"/>
              </a:xfrm>
              <a:custGeom>
                <a:avLst/>
                <a:gdLst>
                  <a:gd name="T0" fmla="*/ 115 w 115"/>
                  <a:gd name="T1" fmla="*/ 83 h 91"/>
                  <a:gd name="T2" fmla="*/ 106 w 115"/>
                  <a:gd name="T3" fmla="*/ 91 h 91"/>
                  <a:gd name="T4" fmla="*/ 9 w 115"/>
                  <a:gd name="T5" fmla="*/ 91 h 91"/>
                  <a:gd name="T6" fmla="*/ 0 w 115"/>
                  <a:gd name="T7" fmla="*/ 83 h 91"/>
                  <a:gd name="T8" fmla="*/ 0 w 115"/>
                  <a:gd name="T9" fmla="*/ 8 h 91"/>
                  <a:gd name="T10" fmla="*/ 9 w 115"/>
                  <a:gd name="T11" fmla="*/ 0 h 91"/>
                  <a:gd name="T12" fmla="*/ 106 w 115"/>
                  <a:gd name="T13" fmla="*/ 0 h 91"/>
                  <a:gd name="T14" fmla="*/ 115 w 115"/>
                  <a:gd name="T15" fmla="*/ 8 h 91"/>
                  <a:gd name="T16" fmla="*/ 115 w 115"/>
                  <a:gd name="T17"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91">
                    <a:moveTo>
                      <a:pt x="115" y="83"/>
                    </a:moveTo>
                    <a:cubicBezTo>
                      <a:pt x="115" y="87"/>
                      <a:pt x="111" y="91"/>
                      <a:pt x="106" y="91"/>
                    </a:cubicBezTo>
                    <a:cubicBezTo>
                      <a:pt x="9" y="91"/>
                      <a:pt x="9" y="91"/>
                      <a:pt x="9" y="91"/>
                    </a:cubicBezTo>
                    <a:cubicBezTo>
                      <a:pt x="4" y="91"/>
                      <a:pt x="0" y="87"/>
                      <a:pt x="0" y="83"/>
                    </a:cubicBezTo>
                    <a:cubicBezTo>
                      <a:pt x="0" y="8"/>
                      <a:pt x="0" y="8"/>
                      <a:pt x="0" y="8"/>
                    </a:cubicBezTo>
                    <a:cubicBezTo>
                      <a:pt x="0" y="3"/>
                      <a:pt x="4" y="0"/>
                      <a:pt x="9" y="0"/>
                    </a:cubicBezTo>
                    <a:cubicBezTo>
                      <a:pt x="106" y="0"/>
                      <a:pt x="106" y="0"/>
                      <a:pt x="106" y="0"/>
                    </a:cubicBezTo>
                    <a:cubicBezTo>
                      <a:pt x="111" y="0"/>
                      <a:pt x="115" y="3"/>
                      <a:pt x="115" y="8"/>
                    </a:cubicBezTo>
                    <a:lnTo>
                      <a:pt x="115" y="83"/>
                    </a:lnTo>
                    <a:close/>
                  </a:path>
                </a:pathLst>
              </a:cu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78" name="Freeform 153">
                <a:extLst>
                  <a:ext uri="{FF2B5EF4-FFF2-40B4-BE49-F238E27FC236}">
                    <a16:creationId xmlns:a16="http://schemas.microsoft.com/office/drawing/2014/main" id="{12B3132A-1497-4EC3-BEC8-9CB5FC64BA7E}"/>
                  </a:ext>
                </a:extLst>
              </p:cNvPr>
              <p:cNvSpPr>
                <a:spLocks/>
              </p:cNvSpPr>
              <p:nvPr/>
            </p:nvSpPr>
            <p:spPr bwMode="auto">
              <a:xfrm>
                <a:off x="10605166" y="4440793"/>
                <a:ext cx="300859" cy="239039"/>
              </a:xfrm>
              <a:custGeom>
                <a:avLst/>
                <a:gdLst>
                  <a:gd name="T0" fmla="*/ 99 w 99"/>
                  <a:gd name="T1" fmla="*/ 72 h 79"/>
                  <a:gd name="T2" fmla="*/ 92 w 99"/>
                  <a:gd name="T3" fmla="*/ 79 h 79"/>
                  <a:gd name="T4" fmla="*/ 7 w 99"/>
                  <a:gd name="T5" fmla="*/ 79 h 79"/>
                  <a:gd name="T6" fmla="*/ 0 w 99"/>
                  <a:gd name="T7" fmla="*/ 72 h 79"/>
                  <a:gd name="T8" fmla="*/ 0 w 99"/>
                  <a:gd name="T9" fmla="*/ 7 h 79"/>
                  <a:gd name="T10" fmla="*/ 7 w 99"/>
                  <a:gd name="T11" fmla="*/ 0 h 79"/>
                  <a:gd name="T12" fmla="*/ 92 w 99"/>
                  <a:gd name="T13" fmla="*/ 0 h 79"/>
                  <a:gd name="T14" fmla="*/ 99 w 99"/>
                  <a:gd name="T15" fmla="*/ 7 h 79"/>
                  <a:gd name="T16" fmla="*/ 99 w 99"/>
                  <a:gd name="T17"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9">
                    <a:moveTo>
                      <a:pt x="99" y="72"/>
                    </a:moveTo>
                    <a:cubicBezTo>
                      <a:pt x="99" y="76"/>
                      <a:pt x="96" y="79"/>
                      <a:pt x="92" y="79"/>
                    </a:cubicBezTo>
                    <a:cubicBezTo>
                      <a:pt x="7" y="79"/>
                      <a:pt x="7" y="79"/>
                      <a:pt x="7" y="79"/>
                    </a:cubicBezTo>
                    <a:cubicBezTo>
                      <a:pt x="3" y="79"/>
                      <a:pt x="0" y="76"/>
                      <a:pt x="0" y="72"/>
                    </a:cubicBezTo>
                    <a:cubicBezTo>
                      <a:pt x="0" y="7"/>
                      <a:pt x="0" y="7"/>
                      <a:pt x="0" y="7"/>
                    </a:cubicBezTo>
                    <a:cubicBezTo>
                      <a:pt x="0" y="3"/>
                      <a:pt x="3" y="0"/>
                      <a:pt x="7" y="0"/>
                    </a:cubicBezTo>
                    <a:cubicBezTo>
                      <a:pt x="92" y="0"/>
                      <a:pt x="92" y="0"/>
                      <a:pt x="92" y="0"/>
                    </a:cubicBezTo>
                    <a:cubicBezTo>
                      <a:pt x="96" y="0"/>
                      <a:pt x="99" y="3"/>
                      <a:pt x="99" y="7"/>
                    </a:cubicBezTo>
                    <a:lnTo>
                      <a:pt x="99" y="72"/>
                    </a:lnTo>
                    <a:close/>
                  </a:path>
                </a:pathLst>
              </a:cu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79" name="Freeform 154">
                <a:extLst>
                  <a:ext uri="{FF2B5EF4-FFF2-40B4-BE49-F238E27FC236}">
                    <a16:creationId xmlns:a16="http://schemas.microsoft.com/office/drawing/2014/main" id="{CA9837BA-AB67-463A-AB77-096C7B26B01B}"/>
                  </a:ext>
                </a:extLst>
              </p:cNvPr>
              <p:cNvSpPr>
                <a:spLocks/>
              </p:cNvSpPr>
              <p:nvPr/>
            </p:nvSpPr>
            <p:spPr bwMode="auto">
              <a:xfrm>
                <a:off x="10642259" y="4473764"/>
                <a:ext cx="226675" cy="84489"/>
              </a:xfrm>
              <a:custGeom>
                <a:avLst/>
                <a:gdLst>
                  <a:gd name="T0" fmla="*/ 68 w 75"/>
                  <a:gd name="T1" fmla="*/ 28 h 28"/>
                  <a:gd name="T2" fmla="*/ 37 w 75"/>
                  <a:gd name="T3" fmla="*/ 15 h 28"/>
                  <a:gd name="T4" fmla="*/ 37 w 75"/>
                  <a:gd name="T5" fmla="*/ 15 h 28"/>
                  <a:gd name="T6" fmla="*/ 7 w 75"/>
                  <a:gd name="T7" fmla="*/ 28 h 28"/>
                  <a:gd name="T8" fmla="*/ 7 w 75"/>
                  <a:gd name="T9" fmla="*/ 28 h 28"/>
                  <a:gd name="T10" fmla="*/ 0 w 75"/>
                  <a:gd name="T11" fmla="*/ 21 h 28"/>
                  <a:gd name="T12" fmla="*/ 75 w 75"/>
                  <a:gd name="T13" fmla="*/ 21 h 28"/>
                  <a:gd name="T14" fmla="*/ 75 w 75"/>
                  <a:gd name="T15" fmla="*/ 21 h 28"/>
                  <a:gd name="T16" fmla="*/ 68 w 7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
                    <a:moveTo>
                      <a:pt x="68" y="28"/>
                    </a:moveTo>
                    <a:cubicBezTo>
                      <a:pt x="60" y="19"/>
                      <a:pt x="49" y="15"/>
                      <a:pt x="37" y="15"/>
                    </a:cubicBezTo>
                    <a:cubicBezTo>
                      <a:pt x="37" y="15"/>
                      <a:pt x="37" y="15"/>
                      <a:pt x="37" y="15"/>
                    </a:cubicBezTo>
                    <a:cubicBezTo>
                      <a:pt x="26" y="15"/>
                      <a:pt x="15" y="19"/>
                      <a:pt x="7" y="28"/>
                    </a:cubicBezTo>
                    <a:cubicBezTo>
                      <a:pt x="7" y="28"/>
                      <a:pt x="7" y="28"/>
                      <a:pt x="7" y="28"/>
                    </a:cubicBezTo>
                    <a:cubicBezTo>
                      <a:pt x="0" y="21"/>
                      <a:pt x="0" y="21"/>
                      <a:pt x="0" y="21"/>
                    </a:cubicBezTo>
                    <a:cubicBezTo>
                      <a:pt x="21" y="0"/>
                      <a:pt x="54" y="0"/>
                      <a:pt x="75" y="21"/>
                    </a:cubicBezTo>
                    <a:cubicBezTo>
                      <a:pt x="75" y="21"/>
                      <a:pt x="75" y="21"/>
                      <a:pt x="75" y="21"/>
                    </a:cubicBezTo>
                    <a:cubicBezTo>
                      <a:pt x="68" y="28"/>
                      <a:pt x="68" y="28"/>
                      <a:pt x="68" y="28"/>
                    </a:cubicBez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80" name="Freeform 155">
                <a:extLst>
                  <a:ext uri="{FF2B5EF4-FFF2-40B4-BE49-F238E27FC236}">
                    <a16:creationId xmlns:a16="http://schemas.microsoft.com/office/drawing/2014/main" id="{66667103-3C87-4EE2-A6F1-5BF259967C75}"/>
                  </a:ext>
                </a:extLst>
              </p:cNvPr>
              <p:cNvSpPr>
                <a:spLocks/>
              </p:cNvSpPr>
              <p:nvPr/>
            </p:nvSpPr>
            <p:spPr bwMode="auto">
              <a:xfrm>
                <a:off x="10687593" y="4543827"/>
                <a:ext cx="136005" cy="59760"/>
              </a:xfrm>
              <a:custGeom>
                <a:avLst/>
                <a:gdLst>
                  <a:gd name="T0" fmla="*/ 38 w 45"/>
                  <a:gd name="T1" fmla="*/ 20 h 20"/>
                  <a:gd name="T2" fmla="*/ 7 w 45"/>
                  <a:gd name="T3" fmla="*/ 20 h 20"/>
                  <a:gd name="T4" fmla="*/ 7 w 45"/>
                  <a:gd name="T5" fmla="*/ 20 h 20"/>
                  <a:gd name="T6" fmla="*/ 0 w 45"/>
                  <a:gd name="T7" fmla="*/ 13 h 20"/>
                  <a:gd name="T8" fmla="*/ 45 w 45"/>
                  <a:gd name="T9" fmla="*/ 13 h 20"/>
                  <a:gd name="T10" fmla="*/ 45 w 45"/>
                  <a:gd name="T11" fmla="*/ 13 h 20"/>
                  <a:gd name="T12" fmla="*/ 38 w 4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5" h="20">
                    <a:moveTo>
                      <a:pt x="38" y="20"/>
                    </a:moveTo>
                    <a:cubicBezTo>
                      <a:pt x="29" y="11"/>
                      <a:pt x="15" y="11"/>
                      <a:pt x="7" y="20"/>
                    </a:cubicBezTo>
                    <a:cubicBezTo>
                      <a:pt x="7" y="20"/>
                      <a:pt x="7" y="20"/>
                      <a:pt x="7" y="20"/>
                    </a:cubicBezTo>
                    <a:cubicBezTo>
                      <a:pt x="0" y="13"/>
                      <a:pt x="0" y="13"/>
                      <a:pt x="0" y="13"/>
                    </a:cubicBezTo>
                    <a:cubicBezTo>
                      <a:pt x="12" y="0"/>
                      <a:pt x="32" y="0"/>
                      <a:pt x="45" y="13"/>
                    </a:cubicBezTo>
                    <a:cubicBezTo>
                      <a:pt x="45" y="13"/>
                      <a:pt x="45" y="13"/>
                      <a:pt x="45" y="13"/>
                    </a:cubicBezTo>
                    <a:cubicBezTo>
                      <a:pt x="38" y="20"/>
                      <a:pt x="38" y="20"/>
                      <a:pt x="38" y="20"/>
                    </a:cubicBezTo>
                    <a:close/>
                  </a:path>
                </a:pathLst>
              </a:custGeom>
              <a:solidFill>
                <a:srgbClr val="EB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81" name="Freeform 156">
                <a:extLst>
                  <a:ext uri="{FF2B5EF4-FFF2-40B4-BE49-F238E27FC236}">
                    <a16:creationId xmlns:a16="http://schemas.microsoft.com/office/drawing/2014/main" id="{78F3F26E-9E47-4711-91EB-4E67D6A02593}"/>
                  </a:ext>
                </a:extLst>
              </p:cNvPr>
              <p:cNvSpPr>
                <a:spLocks/>
              </p:cNvSpPr>
              <p:nvPr/>
            </p:nvSpPr>
            <p:spPr bwMode="auto">
              <a:xfrm>
                <a:off x="10737050" y="4609769"/>
                <a:ext cx="39154" cy="37092"/>
              </a:xfrm>
              <a:custGeom>
                <a:avLst/>
                <a:gdLst>
                  <a:gd name="T0" fmla="*/ 10 w 13"/>
                  <a:gd name="T1" fmla="*/ 2 h 12"/>
                  <a:gd name="T2" fmla="*/ 10 w 13"/>
                  <a:gd name="T3" fmla="*/ 10 h 12"/>
                  <a:gd name="T4" fmla="*/ 2 w 13"/>
                  <a:gd name="T5" fmla="*/ 10 h 12"/>
                  <a:gd name="T6" fmla="*/ 2 w 13"/>
                  <a:gd name="T7" fmla="*/ 2 h 12"/>
                  <a:gd name="T8" fmla="*/ 10 w 13"/>
                  <a:gd name="T9" fmla="*/ 2 h 12"/>
                </a:gdLst>
                <a:ahLst/>
                <a:cxnLst>
                  <a:cxn ang="0">
                    <a:pos x="T0" y="T1"/>
                  </a:cxn>
                  <a:cxn ang="0">
                    <a:pos x="T2" y="T3"/>
                  </a:cxn>
                  <a:cxn ang="0">
                    <a:pos x="T4" y="T5"/>
                  </a:cxn>
                  <a:cxn ang="0">
                    <a:pos x="T6" y="T7"/>
                  </a:cxn>
                  <a:cxn ang="0">
                    <a:pos x="T8" y="T9"/>
                  </a:cxn>
                </a:cxnLst>
                <a:rect l="0" t="0" r="r" b="b"/>
                <a:pathLst>
                  <a:path w="13" h="12">
                    <a:moveTo>
                      <a:pt x="10" y="2"/>
                    </a:moveTo>
                    <a:cubicBezTo>
                      <a:pt x="13" y="4"/>
                      <a:pt x="13" y="8"/>
                      <a:pt x="10" y="10"/>
                    </a:cubicBezTo>
                    <a:cubicBezTo>
                      <a:pt x="8" y="12"/>
                      <a:pt x="5" y="12"/>
                      <a:pt x="2" y="10"/>
                    </a:cubicBezTo>
                    <a:cubicBezTo>
                      <a:pt x="0" y="8"/>
                      <a:pt x="0" y="4"/>
                      <a:pt x="2" y="2"/>
                    </a:cubicBezTo>
                    <a:cubicBezTo>
                      <a:pt x="5" y="0"/>
                      <a:pt x="8" y="0"/>
                      <a:pt x="10" y="2"/>
                    </a:cubicBezTo>
                    <a:close/>
                  </a:path>
                </a:pathLst>
              </a:custGeom>
              <a:solidFill>
                <a:srgbClr val="38A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82" name="Rectangle 157">
                <a:extLst>
                  <a:ext uri="{FF2B5EF4-FFF2-40B4-BE49-F238E27FC236}">
                    <a16:creationId xmlns:a16="http://schemas.microsoft.com/office/drawing/2014/main" id="{41C86ED1-479F-4260-B2C5-CE51740B31C1}"/>
                  </a:ext>
                </a:extLst>
              </p:cNvPr>
              <p:cNvSpPr>
                <a:spLocks noChangeArrowheads="1"/>
              </p:cNvSpPr>
              <p:nvPr/>
            </p:nvSpPr>
            <p:spPr bwMode="auto">
              <a:xfrm>
                <a:off x="10640197" y="4710743"/>
                <a:ext cx="239039" cy="14425"/>
              </a:xfrm>
              <a:prstGeom prst="rect">
                <a:avLst/>
              </a:prstGeom>
              <a:solidFill>
                <a:srgbClr val="3C50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157" name="组合 156">
              <a:extLst>
                <a:ext uri="{FF2B5EF4-FFF2-40B4-BE49-F238E27FC236}">
                  <a16:creationId xmlns:a16="http://schemas.microsoft.com/office/drawing/2014/main" id="{017BB573-004C-446D-94F7-3A8FBFABCBAB}"/>
                </a:ext>
              </a:extLst>
            </p:cNvPr>
            <p:cNvGrpSpPr/>
            <p:nvPr/>
          </p:nvGrpSpPr>
          <p:grpSpPr>
            <a:xfrm>
              <a:off x="2287820" y="5746856"/>
              <a:ext cx="3979045" cy="696794"/>
              <a:chOff x="1095932" y="422614"/>
              <a:chExt cx="8100364" cy="696794"/>
            </a:xfrm>
          </p:grpSpPr>
          <p:sp>
            <p:nvSpPr>
              <p:cNvPr id="173" name="矩形 172">
                <a:extLst>
                  <a:ext uri="{FF2B5EF4-FFF2-40B4-BE49-F238E27FC236}">
                    <a16:creationId xmlns:a16="http://schemas.microsoft.com/office/drawing/2014/main" id="{B0B7399A-D170-44D6-8B61-CA3B582DE1CE}"/>
                  </a:ext>
                </a:extLst>
              </p:cNvPr>
              <p:cNvSpPr/>
              <p:nvPr/>
            </p:nvSpPr>
            <p:spPr>
              <a:xfrm>
                <a:off x="6098871" y="629792"/>
                <a:ext cx="2850537" cy="338554"/>
              </a:xfrm>
              <a:prstGeom prst="rect">
                <a:avLst/>
              </a:prstGeom>
              <a:solidFill>
                <a:srgbClr val="16C5CA">
                  <a:alpha val="80000"/>
                </a:srgb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cs typeface="+mn-ea"/>
                    <a:sym typeface="+mn-lt"/>
                  </a:rPr>
                  <a:t>5</a:t>
                </a:r>
                <a:r>
                  <a:rPr lang="zh-CN" altLang="en-US" sz="1600" b="1" dirty="0">
                    <a:cs typeface="+mn-ea"/>
                    <a:sym typeface="+mn-lt"/>
                  </a:rPr>
                  <a:t>、远程指挥</a:t>
                </a:r>
              </a:p>
            </p:txBody>
          </p:sp>
          <p:sp>
            <p:nvSpPr>
              <p:cNvPr id="174" name="矩形 173">
                <a:extLst>
                  <a:ext uri="{FF2B5EF4-FFF2-40B4-BE49-F238E27FC236}">
                    <a16:creationId xmlns:a16="http://schemas.microsoft.com/office/drawing/2014/main" id="{5873C54F-A4E3-448F-8AFE-AA23E723624A}"/>
                  </a:ext>
                </a:extLst>
              </p:cNvPr>
              <p:cNvSpPr/>
              <p:nvPr/>
            </p:nvSpPr>
            <p:spPr>
              <a:xfrm>
                <a:off x="1095932" y="422614"/>
                <a:ext cx="8100364" cy="6967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司机不规范操作，远程纠正</a:t>
                </a:r>
                <a:endParaRPr lang="en-US" altLang="zh-CN" sz="1400" dirty="0">
                  <a:solidFill>
                    <a:schemeClr val="bg2">
                      <a:lumMod val="25000"/>
                    </a:schemeClr>
                  </a:solidFill>
                  <a:cs typeface="+mn-ea"/>
                  <a:sym typeface="+mn-lt"/>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cs typeface="+mn-ea"/>
                    <a:sym typeface="+mn-lt"/>
                  </a:rPr>
                  <a:t>突发情况，远程调控指挥</a:t>
                </a:r>
                <a:endParaRPr lang="en-US" altLang="zh-CN" sz="1400" dirty="0">
                  <a:solidFill>
                    <a:schemeClr val="bg2">
                      <a:lumMod val="25000"/>
                    </a:schemeClr>
                  </a:solidFill>
                  <a:cs typeface="+mn-ea"/>
                  <a:sym typeface="+mn-lt"/>
                </a:endParaRPr>
              </a:p>
            </p:txBody>
          </p:sp>
        </p:grpSp>
        <p:grpSp>
          <p:nvGrpSpPr>
            <p:cNvPr id="158" name="组合 157">
              <a:extLst>
                <a:ext uri="{FF2B5EF4-FFF2-40B4-BE49-F238E27FC236}">
                  <a16:creationId xmlns:a16="http://schemas.microsoft.com/office/drawing/2014/main" id="{874D192D-A139-4BE9-B7A8-20E97D460A52}"/>
                </a:ext>
              </a:extLst>
            </p:cNvPr>
            <p:cNvGrpSpPr>
              <a:grpSpLocks noChangeAspect="1"/>
            </p:cNvGrpSpPr>
            <p:nvPr/>
          </p:nvGrpSpPr>
          <p:grpSpPr>
            <a:xfrm>
              <a:off x="4854918" y="4973347"/>
              <a:ext cx="791999" cy="792000"/>
              <a:chOff x="8145463" y="2819400"/>
              <a:chExt cx="1223962" cy="1223963"/>
            </a:xfrm>
          </p:grpSpPr>
          <p:sp>
            <p:nvSpPr>
              <p:cNvPr id="159" name="Oval 21">
                <a:extLst>
                  <a:ext uri="{FF2B5EF4-FFF2-40B4-BE49-F238E27FC236}">
                    <a16:creationId xmlns:a16="http://schemas.microsoft.com/office/drawing/2014/main" id="{2B3C11B9-C9C5-4B3D-9996-4530F0A17527}"/>
                  </a:ext>
                </a:extLst>
              </p:cNvPr>
              <p:cNvSpPr>
                <a:spLocks noChangeArrowheads="1"/>
              </p:cNvSpPr>
              <p:nvPr/>
            </p:nvSpPr>
            <p:spPr bwMode="auto">
              <a:xfrm>
                <a:off x="8145463" y="2819400"/>
                <a:ext cx="1223962" cy="1223963"/>
              </a:xfrm>
              <a:prstGeom prst="ellipse">
                <a:avLst/>
              </a:prstGeom>
              <a:solidFill>
                <a:srgbClr val="16C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0" name="Freeform 202">
                <a:extLst>
                  <a:ext uri="{FF2B5EF4-FFF2-40B4-BE49-F238E27FC236}">
                    <a16:creationId xmlns:a16="http://schemas.microsoft.com/office/drawing/2014/main" id="{9B3F7C1A-3531-4A28-A411-09B47FDB2172}"/>
                  </a:ext>
                </a:extLst>
              </p:cNvPr>
              <p:cNvSpPr>
                <a:spLocks/>
              </p:cNvSpPr>
              <p:nvPr/>
            </p:nvSpPr>
            <p:spPr bwMode="auto">
              <a:xfrm>
                <a:off x="8450263" y="3071813"/>
                <a:ext cx="915987" cy="971550"/>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1197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161" name="Freeform 203">
                <a:extLst>
                  <a:ext uri="{FF2B5EF4-FFF2-40B4-BE49-F238E27FC236}">
                    <a16:creationId xmlns:a16="http://schemas.microsoft.com/office/drawing/2014/main" id="{5668EDFE-9FA7-410A-B49E-5A0AEB950BE2}"/>
                  </a:ext>
                </a:extLst>
              </p:cNvPr>
              <p:cNvSpPr>
                <a:spLocks/>
              </p:cNvSpPr>
              <p:nvPr/>
            </p:nvSpPr>
            <p:spPr bwMode="auto">
              <a:xfrm>
                <a:off x="8424863" y="3509963"/>
                <a:ext cx="665162" cy="374650"/>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2" name="Freeform 204">
                <a:extLst>
                  <a:ext uri="{FF2B5EF4-FFF2-40B4-BE49-F238E27FC236}">
                    <a16:creationId xmlns:a16="http://schemas.microsoft.com/office/drawing/2014/main" id="{62F124EF-7CB4-4B56-9DA5-8EDF4A22E102}"/>
                  </a:ext>
                </a:extLst>
              </p:cNvPr>
              <p:cNvSpPr>
                <a:spLocks/>
              </p:cNvSpPr>
              <p:nvPr/>
            </p:nvSpPr>
            <p:spPr bwMode="auto">
              <a:xfrm>
                <a:off x="8688388" y="3513138"/>
                <a:ext cx="138112" cy="555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3" name="Freeform 206">
                <a:extLst>
                  <a:ext uri="{FF2B5EF4-FFF2-40B4-BE49-F238E27FC236}">
                    <a16:creationId xmlns:a16="http://schemas.microsoft.com/office/drawing/2014/main" id="{BCB7B708-48FE-4881-95F9-646F73368747}"/>
                  </a:ext>
                </a:extLst>
              </p:cNvPr>
              <p:cNvSpPr>
                <a:spLocks/>
              </p:cNvSpPr>
              <p:nvPr/>
            </p:nvSpPr>
            <p:spPr bwMode="auto">
              <a:xfrm>
                <a:off x="8542338" y="3033713"/>
                <a:ext cx="430212" cy="501650"/>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4" name="Freeform 207">
                <a:extLst>
                  <a:ext uri="{FF2B5EF4-FFF2-40B4-BE49-F238E27FC236}">
                    <a16:creationId xmlns:a16="http://schemas.microsoft.com/office/drawing/2014/main" id="{1E1CD66D-C908-4837-A3F7-61406992FEAE}"/>
                  </a:ext>
                </a:extLst>
              </p:cNvPr>
              <p:cNvSpPr>
                <a:spLocks/>
              </p:cNvSpPr>
              <p:nvPr/>
            </p:nvSpPr>
            <p:spPr bwMode="auto">
              <a:xfrm>
                <a:off x="8424863" y="3609975"/>
                <a:ext cx="665162" cy="274638"/>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165" name="Freeform 208">
                <a:extLst>
                  <a:ext uri="{FF2B5EF4-FFF2-40B4-BE49-F238E27FC236}">
                    <a16:creationId xmlns:a16="http://schemas.microsoft.com/office/drawing/2014/main" id="{31A52E7C-B485-4EF1-8C2A-C5C1AA682359}"/>
                  </a:ext>
                </a:extLst>
              </p:cNvPr>
              <p:cNvSpPr>
                <a:spLocks/>
              </p:cNvSpPr>
              <p:nvPr/>
            </p:nvSpPr>
            <p:spPr bwMode="auto">
              <a:xfrm>
                <a:off x="8539163" y="2970213"/>
                <a:ext cx="484187" cy="354013"/>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6" name="Freeform 209">
                <a:extLst>
                  <a:ext uri="{FF2B5EF4-FFF2-40B4-BE49-F238E27FC236}">
                    <a16:creationId xmlns:a16="http://schemas.microsoft.com/office/drawing/2014/main" id="{BCF52375-0D1F-414E-A99F-3DEB282E2DF7}"/>
                  </a:ext>
                </a:extLst>
              </p:cNvPr>
              <p:cNvSpPr>
                <a:spLocks/>
              </p:cNvSpPr>
              <p:nvPr/>
            </p:nvSpPr>
            <p:spPr bwMode="auto">
              <a:xfrm>
                <a:off x="8715375" y="3638550"/>
                <a:ext cx="84137" cy="246063"/>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7" name="Freeform 210">
                <a:extLst>
                  <a:ext uri="{FF2B5EF4-FFF2-40B4-BE49-F238E27FC236}">
                    <a16:creationId xmlns:a16="http://schemas.microsoft.com/office/drawing/2014/main" id="{96B06F07-8CB1-41EA-88BD-C814C505E3AF}"/>
                  </a:ext>
                </a:extLst>
              </p:cNvPr>
              <p:cNvSpPr>
                <a:spLocks/>
              </p:cNvSpPr>
              <p:nvPr/>
            </p:nvSpPr>
            <p:spPr bwMode="auto">
              <a:xfrm>
                <a:off x="8955088" y="3260725"/>
                <a:ext cx="85725" cy="160338"/>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8" name="Freeform 211">
                <a:extLst>
                  <a:ext uri="{FF2B5EF4-FFF2-40B4-BE49-F238E27FC236}">
                    <a16:creationId xmlns:a16="http://schemas.microsoft.com/office/drawing/2014/main" id="{3555E90D-59D8-4D9F-9D1F-6BAB1B7D4D73}"/>
                  </a:ext>
                </a:extLst>
              </p:cNvPr>
              <p:cNvSpPr>
                <a:spLocks/>
              </p:cNvSpPr>
              <p:nvPr/>
            </p:nvSpPr>
            <p:spPr bwMode="auto">
              <a:xfrm>
                <a:off x="8888413" y="3227388"/>
                <a:ext cx="93662" cy="214313"/>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9" name="Freeform 212">
                <a:extLst>
                  <a:ext uri="{FF2B5EF4-FFF2-40B4-BE49-F238E27FC236}">
                    <a16:creationId xmlns:a16="http://schemas.microsoft.com/office/drawing/2014/main" id="{C93C8F6F-6E2E-4A2D-8B0C-0E0927F0BB3D}"/>
                  </a:ext>
                </a:extLst>
              </p:cNvPr>
              <p:cNvSpPr>
                <a:spLocks/>
              </p:cNvSpPr>
              <p:nvPr/>
            </p:nvSpPr>
            <p:spPr bwMode="auto">
              <a:xfrm>
                <a:off x="8486775" y="2898775"/>
                <a:ext cx="536575" cy="425450"/>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0" name="Freeform 213">
                <a:extLst>
                  <a:ext uri="{FF2B5EF4-FFF2-40B4-BE49-F238E27FC236}">
                    <a16:creationId xmlns:a16="http://schemas.microsoft.com/office/drawing/2014/main" id="{EACA2078-EA23-4B3C-B4FF-8EA3FE2EA3CA}"/>
                  </a:ext>
                </a:extLst>
              </p:cNvPr>
              <p:cNvSpPr>
                <a:spLocks/>
              </p:cNvSpPr>
              <p:nvPr/>
            </p:nvSpPr>
            <p:spPr bwMode="auto">
              <a:xfrm>
                <a:off x="8474075" y="3260725"/>
                <a:ext cx="85725" cy="160338"/>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1" name="Freeform 214">
                <a:extLst>
                  <a:ext uri="{FF2B5EF4-FFF2-40B4-BE49-F238E27FC236}">
                    <a16:creationId xmlns:a16="http://schemas.microsoft.com/office/drawing/2014/main" id="{3DBF586A-1F08-4BA4-AA53-EA7431CB9F00}"/>
                  </a:ext>
                </a:extLst>
              </p:cNvPr>
              <p:cNvSpPr>
                <a:spLocks/>
              </p:cNvSpPr>
              <p:nvPr/>
            </p:nvSpPr>
            <p:spPr bwMode="auto">
              <a:xfrm>
                <a:off x="8532813" y="3227388"/>
                <a:ext cx="93662" cy="214313"/>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2" name="Freeform 215">
                <a:extLst>
                  <a:ext uri="{FF2B5EF4-FFF2-40B4-BE49-F238E27FC236}">
                    <a16:creationId xmlns:a16="http://schemas.microsoft.com/office/drawing/2014/main" id="{9568B988-B3AD-497A-A6A6-7CA08D6A39B5}"/>
                  </a:ext>
                </a:extLst>
              </p:cNvPr>
              <p:cNvSpPr>
                <a:spLocks/>
              </p:cNvSpPr>
              <p:nvPr/>
            </p:nvSpPr>
            <p:spPr bwMode="auto">
              <a:xfrm>
                <a:off x="8477250" y="3365500"/>
                <a:ext cx="279400" cy="138113"/>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05" name="组合 104">
              <a:extLst>
                <a:ext uri="{FF2B5EF4-FFF2-40B4-BE49-F238E27FC236}">
                  <a16:creationId xmlns:a16="http://schemas.microsoft.com/office/drawing/2014/main" id="{55795C45-00C2-47B0-85A1-C3D00887AA8E}"/>
                </a:ext>
              </a:extLst>
            </p:cNvPr>
            <p:cNvGrpSpPr/>
            <p:nvPr/>
          </p:nvGrpSpPr>
          <p:grpSpPr>
            <a:xfrm>
              <a:off x="6850106" y="4723453"/>
              <a:ext cx="453470" cy="464636"/>
              <a:chOff x="8873508" y="1993496"/>
              <a:chExt cx="1218055" cy="1248047"/>
            </a:xfrm>
          </p:grpSpPr>
          <p:sp>
            <p:nvSpPr>
              <p:cNvPr id="106" name="Freeform 111">
                <a:extLst>
                  <a:ext uri="{FF2B5EF4-FFF2-40B4-BE49-F238E27FC236}">
                    <a16:creationId xmlns:a16="http://schemas.microsoft.com/office/drawing/2014/main" id="{3E3374FC-81B3-4842-822D-2D22E5C9791E}"/>
                  </a:ext>
                </a:extLst>
              </p:cNvPr>
              <p:cNvSpPr>
                <a:spLocks noEditPoints="1"/>
              </p:cNvSpPr>
              <p:nvPr/>
            </p:nvSpPr>
            <p:spPr bwMode="auto">
              <a:xfrm>
                <a:off x="9156776" y="2280097"/>
                <a:ext cx="649851" cy="961446"/>
              </a:xfrm>
              <a:custGeom>
                <a:avLst/>
                <a:gdLst>
                  <a:gd name="T0" fmla="*/ 195 w 390"/>
                  <a:gd name="T1" fmla="*/ 0 h 577"/>
                  <a:gd name="T2" fmla="*/ 0 w 390"/>
                  <a:gd name="T3" fmla="*/ 194 h 577"/>
                  <a:gd name="T4" fmla="*/ 59 w 390"/>
                  <a:gd name="T5" fmla="*/ 334 h 577"/>
                  <a:gd name="T6" fmla="*/ 87 w 390"/>
                  <a:gd name="T7" fmla="*/ 365 h 577"/>
                  <a:gd name="T8" fmla="*/ 98 w 390"/>
                  <a:gd name="T9" fmla="*/ 395 h 577"/>
                  <a:gd name="T10" fmla="*/ 98 w 390"/>
                  <a:gd name="T11" fmla="*/ 453 h 577"/>
                  <a:gd name="T12" fmla="*/ 98 w 390"/>
                  <a:gd name="T13" fmla="*/ 502 h 577"/>
                  <a:gd name="T14" fmla="*/ 140 w 390"/>
                  <a:gd name="T15" fmla="*/ 547 h 577"/>
                  <a:gd name="T16" fmla="*/ 195 w 390"/>
                  <a:gd name="T17" fmla="*/ 577 h 577"/>
                  <a:gd name="T18" fmla="*/ 250 w 390"/>
                  <a:gd name="T19" fmla="*/ 547 h 577"/>
                  <a:gd name="T20" fmla="*/ 292 w 390"/>
                  <a:gd name="T21" fmla="*/ 502 h 577"/>
                  <a:gd name="T22" fmla="*/ 292 w 390"/>
                  <a:gd name="T23" fmla="*/ 453 h 577"/>
                  <a:gd name="T24" fmla="*/ 292 w 390"/>
                  <a:gd name="T25" fmla="*/ 395 h 577"/>
                  <a:gd name="T26" fmla="*/ 303 w 390"/>
                  <a:gd name="T27" fmla="*/ 365 h 577"/>
                  <a:gd name="T28" fmla="*/ 331 w 390"/>
                  <a:gd name="T29" fmla="*/ 334 h 577"/>
                  <a:gd name="T30" fmla="*/ 390 w 390"/>
                  <a:gd name="T31" fmla="*/ 194 h 577"/>
                  <a:gd name="T32" fmla="*/ 195 w 390"/>
                  <a:gd name="T33" fmla="*/ 0 h 577"/>
                  <a:gd name="T34" fmla="*/ 256 w 390"/>
                  <a:gd name="T35" fmla="*/ 502 h 577"/>
                  <a:gd name="T36" fmla="*/ 248 w 390"/>
                  <a:gd name="T37" fmla="*/ 511 h 577"/>
                  <a:gd name="T38" fmla="*/ 142 w 390"/>
                  <a:gd name="T39" fmla="*/ 511 h 577"/>
                  <a:gd name="T40" fmla="*/ 134 w 390"/>
                  <a:gd name="T41" fmla="*/ 502 h 577"/>
                  <a:gd name="T42" fmla="*/ 134 w 390"/>
                  <a:gd name="T43" fmla="*/ 420 h 577"/>
                  <a:gd name="T44" fmla="*/ 256 w 390"/>
                  <a:gd name="T45" fmla="*/ 420 h 577"/>
                  <a:gd name="T46" fmla="*/ 256 w 390"/>
                  <a:gd name="T47" fmla="*/ 502 h 577"/>
                  <a:gd name="T48" fmla="*/ 304 w 390"/>
                  <a:gd name="T49" fmla="*/ 310 h 577"/>
                  <a:gd name="T50" fmla="*/ 274 w 390"/>
                  <a:gd name="T51" fmla="*/ 344 h 577"/>
                  <a:gd name="T52" fmla="*/ 257 w 390"/>
                  <a:gd name="T53" fmla="*/ 384 h 577"/>
                  <a:gd name="T54" fmla="*/ 133 w 390"/>
                  <a:gd name="T55" fmla="*/ 384 h 577"/>
                  <a:gd name="T56" fmla="*/ 116 w 390"/>
                  <a:gd name="T57" fmla="*/ 344 h 577"/>
                  <a:gd name="T58" fmla="*/ 86 w 390"/>
                  <a:gd name="T59" fmla="*/ 310 h 577"/>
                  <a:gd name="T60" fmla="*/ 36 w 390"/>
                  <a:gd name="T61" fmla="*/ 194 h 577"/>
                  <a:gd name="T62" fmla="*/ 83 w 390"/>
                  <a:gd name="T63" fmla="*/ 82 h 577"/>
                  <a:gd name="T64" fmla="*/ 195 w 390"/>
                  <a:gd name="T65" fmla="*/ 36 h 577"/>
                  <a:gd name="T66" fmla="*/ 307 w 390"/>
                  <a:gd name="T67" fmla="*/ 82 h 577"/>
                  <a:gd name="T68" fmla="*/ 354 w 390"/>
                  <a:gd name="T69" fmla="*/ 194 h 577"/>
                  <a:gd name="T70" fmla="*/ 304 w 390"/>
                  <a:gd name="T71" fmla="*/ 31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577">
                    <a:moveTo>
                      <a:pt x="195" y="0"/>
                    </a:moveTo>
                    <a:cubicBezTo>
                      <a:pt x="87" y="0"/>
                      <a:pt x="0" y="87"/>
                      <a:pt x="0" y="194"/>
                    </a:cubicBezTo>
                    <a:cubicBezTo>
                      <a:pt x="0" y="250"/>
                      <a:pt x="27" y="297"/>
                      <a:pt x="59" y="334"/>
                    </a:cubicBezTo>
                    <a:cubicBezTo>
                      <a:pt x="69" y="345"/>
                      <a:pt x="80" y="355"/>
                      <a:pt x="87" y="365"/>
                    </a:cubicBezTo>
                    <a:cubicBezTo>
                      <a:pt x="94" y="375"/>
                      <a:pt x="98" y="384"/>
                      <a:pt x="98" y="395"/>
                    </a:cubicBezTo>
                    <a:cubicBezTo>
                      <a:pt x="98" y="401"/>
                      <a:pt x="98" y="453"/>
                      <a:pt x="98" y="453"/>
                    </a:cubicBezTo>
                    <a:cubicBezTo>
                      <a:pt x="98" y="502"/>
                      <a:pt x="98" y="502"/>
                      <a:pt x="98" y="502"/>
                    </a:cubicBezTo>
                    <a:cubicBezTo>
                      <a:pt x="98" y="526"/>
                      <a:pt x="116" y="546"/>
                      <a:pt x="140" y="547"/>
                    </a:cubicBezTo>
                    <a:cubicBezTo>
                      <a:pt x="152" y="565"/>
                      <a:pt x="172" y="577"/>
                      <a:pt x="195" y="577"/>
                    </a:cubicBezTo>
                    <a:cubicBezTo>
                      <a:pt x="218" y="577"/>
                      <a:pt x="238" y="565"/>
                      <a:pt x="250" y="547"/>
                    </a:cubicBezTo>
                    <a:cubicBezTo>
                      <a:pt x="274" y="546"/>
                      <a:pt x="292" y="526"/>
                      <a:pt x="292" y="502"/>
                    </a:cubicBezTo>
                    <a:cubicBezTo>
                      <a:pt x="292" y="453"/>
                      <a:pt x="292" y="453"/>
                      <a:pt x="292" y="453"/>
                    </a:cubicBezTo>
                    <a:cubicBezTo>
                      <a:pt x="292" y="453"/>
                      <a:pt x="292" y="401"/>
                      <a:pt x="292" y="395"/>
                    </a:cubicBezTo>
                    <a:cubicBezTo>
                      <a:pt x="292" y="384"/>
                      <a:pt x="296" y="375"/>
                      <a:pt x="303" y="365"/>
                    </a:cubicBezTo>
                    <a:cubicBezTo>
                      <a:pt x="310" y="355"/>
                      <a:pt x="320" y="345"/>
                      <a:pt x="331" y="334"/>
                    </a:cubicBezTo>
                    <a:cubicBezTo>
                      <a:pt x="363" y="297"/>
                      <a:pt x="390" y="250"/>
                      <a:pt x="390" y="194"/>
                    </a:cubicBezTo>
                    <a:cubicBezTo>
                      <a:pt x="390" y="87"/>
                      <a:pt x="303" y="0"/>
                      <a:pt x="195" y="0"/>
                    </a:cubicBezTo>
                    <a:close/>
                    <a:moveTo>
                      <a:pt x="256" y="502"/>
                    </a:moveTo>
                    <a:cubicBezTo>
                      <a:pt x="256" y="507"/>
                      <a:pt x="252" y="511"/>
                      <a:pt x="248" y="511"/>
                    </a:cubicBezTo>
                    <a:cubicBezTo>
                      <a:pt x="142" y="511"/>
                      <a:pt x="142" y="511"/>
                      <a:pt x="142" y="511"/>
                    </a:cubicBezTo>
                    <a:cubicBezTo>
                      <a:pt x="137" y="511"/>
                      <a:pt x="134" y="507"/>
                      <a:pt x="134" y="502"/>
                    </a:cubicBezTo>
                    <a:cubicBezTo>
                      <a:pt x="134" y="502"/>
                      <a:pt x="134" y="436"/>
                      <a:pt x="134" y="420"/>
                    </a:cubicBezTo>
                    <a:cubicBezTo>
                      <a:pt x="256" y="420"/>
                      <a:pt x="256" y="420"/>
                      <a:pt x="256" y="420"/>
                    </a:cubicBezTo>
                    <a:cubicBezTo>
                      <a:pt x="256" y="436"/>
                      <a:pt x="256" y="502"/>
                      <a:pt x="256" y="502"/>
                    </a:cubicBezTo>
                    <a:close/>
                    <a:moveTo>
                      <a:pt x="304" y="310"/>
                    </a:moveTo>
                    <a:cubicBezTo>
                      <a:pt x="295" y="320"/>
                      <a:pt x="284" y="331"/>
                      <a:pt x="274" y="344"/>
                    </a:cubicBezTo>
                    <a:cubicBezTo>
                      <a:pt x="266" y="355"/>
                      <a:pt x="259" y="369"/>
                      <a:pt x="257" y="384"/>
                    </a:cubicBezTo>
                    <a:cubicBezTo>
                      <a:pt x="133" y="384"/>
                      <a:pt x="133" y="384"/>
                      <a:pt x="133" y="384"/>
                    </a:cubicBezTo>
                    <a:cubicBezTo>
                      <a:pt x="131" y="369"/>
                      <a:pt x="124" y="355"/>
                      <a:pt x="116" y="344"/>
                    </a:cubicBezTo>
                    <a:cubicBezTo>
                      <a:pt x="106" y="331"/>
                      <a:pt x="95" y="320"/>
                      <a:pt x="86" y="310"/>
                    </a:cubicBezTo>
                    <a:cubicBezTo>
                      <a:pt x="57" y="277"/>
                      <a:pt x="36" y="239"/>
                      <a:pt x="36" y="194"/>
                    </a:cubicBezTo>
                    <a:cubicBezTo>
                      <a:pt x="36" y="150"/>
                      <a:pt x="54" y="111"/>
                      <a:pt x="83" y="82"/>
                    </a:cubicBezTo>
                    <a:cubicBezTo>
                      <a:pt x="112" y="53"/>
                      <a:pt x="151" y="36"/>
                      <a:pt x="195" y="36"/>
                    </a:cubicBezTo>
                    <a:cubicBezTo>
                      <a:pt x="239" y="36"/>
                      <a:pt x="278" y="53"/>
                      <a:pt x="307" y="82"/>
                    </a:cubicBezTo>
                    <a:cubicBezTo>
                      <a:pt x="336" y="111"/>
                      <a:pt x="354" y="150"/>
                      <a:pt x="354" y="194"/>
                    </a:cubicBezTo>
                    <a:cubicBezTo>
                      <a:pt x="354" y="239"/>
                      <a:pt x="333" y="277"/>
                      <a:pt x="304" y="31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7" name="Freeform 112">
                <a:extLst>
                  <a:ext uri="{FF2B5EF4-FFF2-40B4-BE49-F238E27FC236}">
                    <a16:creationId xmlns:a16="http://schemas.microsoft.com/office/drawing/2014/main" id="{E5B20075-C090-4A46-85A5-C0956A99A828}"/>
                  </a:ext>
                </a:extLst>
              </p:cNvPr>
              <p:cNvSpPr>
                <a:spLocks/>
              </p:cNvSpPr>
              <p:nvPr/>
            </p:nvSpPr>
            <p:spPr bwMode="auto">
              <a:xfrm>
                <a:off x="9400054" y="3084912"/>
                <a:ext cx="163296" cy="29993"/>
              </a:xfrm>
              <a:custGeom>
                <a:avLst/>
                <a:gdLst>
                  <a:gd name="T0" fmla="*/ 0 w 98"/>
                  <a:gd name="T1" fmla="*/ 18 h 18"/>
                  <a:gd name="T2" fmla="*/ 0 w 98"/>
                  <a:gd name="T3" fmla="*/ 0 h 18"/>
                  <a:gd name="T4" fmla="*/ 98 w 98"/>
                  <a:gd name="T5" fmla="*/ 0 h 18"/>
                  <a:gd name="T6" fmla="*/ 98 w 98"/>
                  <a:gd name="T7" fmla="*/ 18 h 18"/>
                  <a:gd name="T8" fmla="*/ 0 w 98"/>
                  <a:gd name="T9" fmla="*/ 18 h 18"/>
                  <a:gd name="T10" fmla="*/ 0 w 98"/>
                  <a:gd name="T11" fmla="*/ 18 h 18"/>
                </a:gdLst>
                <a:ahLst/>
                <a:cxnLst>
                  <a:cxn ang="0">
                    <a:pos x="T0" y="T1"/>
                  </a:cxn>
                  <a:cxn ang="0">
                    <a:pos x="T2" y="T3"/>
                  </a:cxn>
                  <a:cxn ang="0">
                    <a:pos x="T4" y="T5"/>
                  </a:cxn>
                  <a:cxn ang="0">
                    <a:pos x="T6" y="T7"/>
                  </a:cxn>
                  <a:cxn ang="0">
                    <a:pos x="T8" y="T9"/>
                  </a:cxn>
                  <a:cxn ang="0">
                    <a:pos x="T10" y="T11"/>
                  </a:cxn>
                </a:cxnLst>
                <a:rect l="0" t="0" r="r" b="b"/>
                <a:pathLst>
                  <a:path w="98" h="18">
                    <a:moveTo>
                      <a:pt x="0" y="18"/>
                    </a:moveTo>
                    <a:lnTo>
                      <a:pt x="0" y="0"/>
                    </a:lnTo>
                    <a:lnTo>
                      <a:pt x="98" y="0"/>
                    </a:lnTo>
                    <a:lnTo>
                      <a:pt x="98" y="18"/>
                    </a:lnTo>
                    <a:lnTo>
                      <a:pt x="0" y="18"/>
                    </a:lnTo>
                    <a:lnTo>
                      <a:pt x="0" y="1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8" name="Freeform 113">
                <a:extLst>
                  <a:ext uri="{FF2B5EF4-FFF2-40B4-BE49-F238E27FC236}">
                    <a16:creationId xmlns:a16="http://schemas.microsoft.com/office/drawing/2014/main" id="{94FDD59F-BE33-4811-8704-16D8BF847A4B}"/>
                  </a:ext>
                </a:extLst>
              </p:cNvPr>
              <p:cNvSpPr>
                <a:spLocks/>
              </p:cNvSpPr>
              <p:nvPr/>
            </p:nvSpPr>
            <p:spPr bwMode="auto">
              <a:xfrm>
                <a:off x="9400054" y="3043255"/>
                <a:ext cx="163296" cy="29993"/>
              </a:xfrm>
              <a:custGeom>
                <a:avLst/>
                <a:gdLst>
                  <a:gd name="T0" fmla="*/ 0 w 98"/>
                  <a:gd name="T1" fmla="*/ 18 h 18"/>
                  <a:gd name="T2" fmla="*/ 0 w 98"/>
                  <a:gd name="T3" fmla="*/ 0 h 18"/>
                  <a:gd name="T4" fmla="*/ 98 w 98"/>
                  <a:gd name="T5" fmla="*/ 0 h 18"/>
                  <a:gd name="T6" fmla="*/ 98 w 98"/>
                  <a:gd name="T7" fmla="*/ 18 h 18"/>
                  <a:gd name="T8" fmla="*/ 0 w 98"/>
                  <a:gd name="T9" fmla="*/ 18 h 18"/>
                  <a:gd name="T10" fmla="*/ 0 w 98"/>
                  <a:gd name="T11" fmla="*/ 18 h 18"/>
                </a:gdLst>
                <a:ahLst/>
                <a:cxnLst>
                  <a:cxn ang="0">
                    <a:pos x="T0" y="T1"/>
                  </a:cxn>
                  <a:cxn ang="0">
                    <a:pos x="T2" y="T3"/>
                  </a:cxn>
                  <a:cxn ang="0">
                    <a:pos x="T4" y="T5"/>
                  </a:cxn>
                  <a:cxn ang="0">
                    <a:pos x="T6" y="T7"/>
                  </a:cxn>
                  <a:cxn ang="0">
                    <a:pos x="T8" y="T9"/>
                  </a:cxn>
                  <a:cxn ang="0">
                    <a:pos x="T10" y="T11"/>
                  </a:cxn>
                </a:cxnLst>
                <a:rect l="0" t="0" r="r" b="b"/>
                <a:pathLst>
                  <a:path w="98" h="18">
                    <a:moveTo>
                      <a:pt x="0" y="18"/>
                    </a:moveTo>
                    <a:lnTo>
                      <a:pt x="0" y="0"/>
                    </a:lnTo>
                    <a:lnTo>
                      <a:pt x="98" y="0"/>
                    </a:lnTo>
                    <a:lnTo>
                      <a:pt x="98" y="18"/>
                    </a:lnTo>
                    <a:lnTo>
                      <a:pt x="0" y="18"/>
                    </a:lnTo>
                    <a:lnTo>
                      <a:pt x="0" y="1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9" name="Freeform 114">
                <a:extLst>
                  <a:ext uri="{FF2B5EF4-FFF2-40B4-BE49-F238E27FC236}">
                    <a16:creationId xmlns:a16="http://schemas.microsoft.com/office/drawing/2014/main" id="{E0CC32E5-0615-4DA1-8C6D-D89B372B9D9F}"/>
                  </a:ext>
                </a:extLst>
              </p:cNvPr>
              <p:cNvSpPr>
                <a:spLocks/>
              </p:cNvSpPr>
              <p:nvPr/>
            </p:nvSpPr>
            <p:spPr bwMode="auto">
              <a:xfrm>
                <a:off x="9400054" y="2999932"/>
                <a:ext cx="163296" cy="29993"/>
              </a:xfrm>
              <a:custGeom>
                <a:avLst/>
                <a:gdLst>
                  <a:gd name="T0" fmla="*/ 0 w 98"/>
                  <a:gd name="T1" fmla="*/ 18 h 18"/>
                  <a:gd name="T2" fmla="*/ 0 w 98"/>
                  <a:gd name="T3" fmla="*/ 0 h 18"/>
                  <a:gd name="T4" fmla="*/ 98 w 98"/>
                  <a:gd name="T5" fmla="*/ 0 h 18"/>
                  <a:gd name="T6" fmla="*/ 98 w 98"/>
                  <a:gd name="T7" fmla="*/ 18 h 18"/>
                  <a:gd name="T8" fmla="*/ 0 w 98"/>
                  <a:gd name="T9" fmla="*/ 18 h 18"/>
                  <a:gd name="T10" fmla="*/ 0 w 98"/>
                  <a:gd name="T11" fmla="*/ 18 h 18"/>
                </a:gdLst>
                <a:ahLst/>
                <a:cxnLst>
                  <a:cxn ang="0">
                    <a:pos x="T0" y="T1"/>
                  </a:cxn>
                  <a:cxn ang="0">
                    <a:pos x="T2" y="T3"/>
                  </a:cxn>
                  <a:cxn ang="0">
                    <a:pos x="T4" y="T5"/>
                  </a:cxn>
                  <a:cxn ang="0">
                    <a:pos x="T6" y="T7"/>
                  </a:cxn>
                  <a:cxn ang="0">
                    <a:pos x="T8" y="T9"/>
                  </a:cxn>
                  <a:cxn ang="0">
                    <a:pos x="T10" y="T11"/>
                  </a:cxn>
                </a:cxnLst>
                <a:rect l="0" t="0" r="r" b="b"/>
                <a:pathLst>
                  <a:path w="98" h="18">
                    <a:moveTo>
                      <a:pt x="0" y="18"/>
                    </a:moveTo>
                    <a:lnTo>
                      <a:pt x="0" y="0"/>
                    </a:lnTo>
                    <a:lnTo>
                      <a:pt x="98" y="0"/>
                    </a:lnTo>
                    <a:lnTo>
                      <a:pt x="98" y="18"/>
                    </a:lnTo>
                    <a:lnTo>
                      <a:pt x="0" y="18"/>
                    </a:lnTo>
                    <a:lnTo>
                      <a:pt x="0" y="1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0" name="Freeform 115">
                <a:extLst>
                  <a:ext uri="{FF2B5EF4-FFF2-40B4-BE49-F238E27FC236}">
                    <a16:creationId xmlns:a16="http://schemas.microsoft.com/office/drawing/2014/main" id="{CAABCB7D-5286-451C-BA9A-2B8068B2D23F}"/>
                  </a:ext>
                </a:extLst>
              </p:cNvPr>
              <p:cNvSpPr>
                <a:spLocks/>
              </p:cNvSpPr>
              <p:nvPr/>
            </p:nvSpPr>
            <p:spPr bwMode="auto">
              <a:xfrm>
                <a:off x="9340068" y="2558366"/>
                <a:ext cx="283268" cy="156631"/>
              </a:xfrm>
              <a:custGeom>
                <a:avLst/>
                <a:gdLst>
                  <a:gd name="T0" fmla="*/ 0 w 170"/>
                  <a:gd name="T1" fmla="*/ 61 h 94"/>
                  <a:gd name="T2" fmla="*/ 61 w 170"/>
                  <a:gd name="T3" fmla="*/ 0 h 94"/>
                  <a:gd name="T4" fmla="*/ 116 w 170"/>
                  <a:gd name="T5" fmla="*/ 52 h 94"/>
                  <a:gd name="T6" fmla="*/ 170 w 170"/>
                  <a:gd name="T7" fmla="*/ 33 h 94"/>
                  <a:gd name="T8" fmla="*/ 114 w 170"/>
                  <a:gd name="T9" fmla="*/ 94 h 94"/>
                  <a:gd name="T10" fmla="*/ 58 w 170"/>
                  <a:gd name="T11" fmla="*/ 42 h 94"/>
                  <a:gd name="T12" fmla="*/ 0 w 170"/>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170" h="94">
                    <a:moveTo>
                      <a:pt x="0" y="61"/>
                    </a:moveTo>
                    <a:lnTo>
                      <a:pt x="61" y="0"/>
                    </a:lnTo>
                    <a:lnTo>
                      <a:pt x="116" y="52"/>
                    </a:lnTo>
                    <a:lnTo>
                      <a:pt x="170" y="33"/>
                    </a:lnTo>
                    <a:lnTo>
                      <a:pt x="114" y="94"/>
                    </a:lnTo>
                    <a:lnTo>
                      <a:pt x="58" y="42"/>
                    </a:lnTo>
                    <a:lnTo>
                      <a:pt x="0"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1" name="Freeform 159">
                <a:extLst>
                  <a:ext uri="{FF2B5EF4-FFF2-40B4-BE49-F238E27FC236}">
                    <a16:creationId xmlns:a16="http://schemas.microsoft.com/office/drawing/2014/main" id="{1728B512-7342-4BF7-97A1-269593838B95}"/>
                  </a:ext>
                </a:extLst>
              </p:cNvPr>
              <p:cNvSpPr>
                <a:spLocks/>
              </p:cNvSpPr>
              <p:nvPr/>
            </p:nvSpPr>
            <p:spPr bwMode="auto">
              <a:xfrm>
                <a:off x="8873508" y="1993496"/>
                <a:ext cx="1218055" cy="1174731"/>
              </a:xfrm>
              <a:custGeom>
                <a:avLst/>
                <a:gdLst>
                  <a:gd name="T0" fmla="*/ 641 w 730"/>
                  <a:gd name="T1" fmla="*/ 400 h 704"/>
                  <a:gd name="T2" fmla="*/ 700 w 730"/>
                  <a:gd name="T3" fmla="*/ 356 h 704"/>
                  <a:gd name="T4" fmla="*/ 637 w 730"/>
                  <a:gd name="T5" fmla="*/ 283 h 704"/>
                  <a:gd name="T6" fmla="*/ 670 w 730"/>
                  <a:gd name="T7" fmla="*/ 226 h 704"/>
                  <a:gd name="T8" fmla="*/ 582 w 730"/>
                  <a:gd name="T9" fmla="*/ 205 h 704"/>
                  <a:gd name="T10" fmla="*/ 595 w 730"/>
                  <a:gd name="T11" fmla="*/ 122 h 704"/>
                  <a:gd name="T12" fmla="*/ 501 w 730"/>
                  <a:gd name="T13" fmla="*/ 101 h 704"/>
                  <a:gd name="T14" fmla="*/ 486 w 730"/>
                  <a:gd name="T15" fmla="*/ 53 h 704"/>
                  <a:gd name="T16" fmla="*/ 400 w 730"/>
                  <a:gd name="T17" fmla="*/ 90 h 704"/>
                  <a:gd name="T18" fmla="*/ 355 w 730"/>
                  <a:gd name="T19" fmla="*/ 31 h 704"/>
                  <a:gd name="T20" fmla="*/ 283 w 730"/>
                  <a:gd name="T21" fmla="*/ 94 h 704"/>
                  <a:gd name="T22" fmla="*/ 226 w 730"/>
                  <a:gd name="T23" fmla="*/ 61 h 704"/>
                  <a:gd name="T24" fmla="*/ 205 w 730"/>
                  <a:gd name="T25" fmla="*/ 148 h 704"/>
                  <a:gd name="T26" fmla="*/ 122 w 730"/>
                  <a:gd name="T27" fmla="*/ 136 h 704"/>
                  <a:gd name="T28" fmla="*/ 101 w 730"/>
                  <a:gd name="T29" fmla="*/ 229 h 704"/>
                  <a:gd name="T30" fmla="*/ 53 w 730"/>
                  <a:gd name="T31" fmla="*/ 244 h 704"/>
                  <a:gd name="T32" fmla="*/ 89 w 730"/>
                  <a:gd name="T33" fmla="*/ 331 h 704"/>
                  <a:gd name="T34" fmla="*/ 30 w 730"/>
                  <a:gd name="T35" fmla="*/ 375 h 704"/>
                  <a:gd name="T36" fmla="*/ 93 w 730"/>
                  <a:gd name="T37" fmla="*/ 448 h 704"/>
                  <a:gd name="T38" fmla="*/ 60 w 730"/>
                  <a:gd name="T39" fmla="*/ 504 h 704"/>
                  <a:gd name="T40" fmla="*/ 148 w 730"/>
                  <a:gd name="T41" fmla="*/ 526 h 704"/>
                  <a:gd name="T42" fmla="*/ 135 w 730"/>
                  <a:gd name="T43" fmla="*/ 609 h 704"/>
                  <a:gd name="T44" fmla="*/ 229 w 730"/>
                  <a:gd name="T45" fmla="*/ 629 h 704"/>
                  <a:gd name="T46" fmla="*/ 244 w 730"/>
                  <a:gd name="T47" fmla="*/ 677 h 704"/>
                  <a:gd name="T48" fmla="*/ 248 w 730"/>
                  <a:gd name="T49" fmla="*/ 642 h 704"/>
                  <a:gd name="T50" fmla="*/ 205 w 730"/>
                  <a:gd name="T51" fmla="*/ 562 h 704"/>
                  <a:gd name="T52" fmla="*/ 149 w 730"/>
                  <a:gd name="T53" fmla="*/ 491 h 704"/>
                  <a:gd name="T54" fmla="*/ 109 w 730"/>
                  <a:gd name="T55" fmla="*/ 460 h 704"/>
                  <a:gd name="T56" fmla="*/ 64 w 730"/>
                  <a:gd name="T57" fmla="*/ 365 h 704"/>
                  <a:gd name="T58" fmla="*/ 109 w 730"/>
                  <a:gd name="T59" fmla="*/ 270 h 704"/>
                  <a:gd name="T60" fmla="*/ 149 w 730"/>
                  <a:gd name="T61" fmla="*/ 240 h 704"/>
                  <a:gd name="T62" fmla="*/ 205 w 730"/>
                  <a:gd name="T63" fmla="*/ 168 h 704"/>
                  <a:gd name="T64" fmla="*/ 248 w 730"/>
                  <a:gd name="T65" fmla="*/ 89 h 704"/>
                  <a:gd name="T66" fmla="*/ 347 w 730"/>
                  <a:gd name="T67" fmla="*/ 101 h 704"/>
                  <a:gd name="T68" fmla="*/ 422 w 730"/>
                  <a:gd name="T69" fmla="*/ 126 h 704"/>
                  <a:gd name="T70" fmla="*/ 481 w 730"/>
                  <a:gd name="T71" fmla="*/ 101 h 704"/>
                  <a:gd name="T72" fmla="*/ 577 w 730"/>
                  <a:gd name="T73" fmla="*/ 154 h 704"/>
                  <a:gd name="T74" fmla="*/ 629 w 730"/>
                  <a:gd name="T75" fmla="*/ 249 h 704"/>
                  <a:gd name="T76" fmla="*/ 605 w 730"/>
                  <a:gd name="T77" fmla="*/ 308 h 704"/>
                  <a:gd name="T78" fmla="*/ 629 w 730"/>
                  <a:gd name="T79" fmla="*/ 383 h 704"/>
                  <a:gd name="T80" fmla="*/ 641 w 730"/>
                  <a:gd name="T81" fmla="*/ 482 h 704"/>
                  <a:gd name="T82" fmla="*/ 562 w 730"/>
                  <a:gd name="T83" fmla="*/ 526 h 704"/>
                  <a:gd name="T84" fmla="*/ 491 w 730"/>
                  <a:gd name="T85" fmla="*/ 581 h 704"/>
                  <a:gd name="T86" fmla="*/ 477 w 730"/>
                  <a:gd name="T87" fmla="*/ 637 h 704"/>
                  <a:gd name="T88" fmla="*/ 508 w 730"/>
                  <a:gd name="T89" fmla="*/ 704 h 704"/>
                  <a:gd name="T90" fmla="*/ 508 w 730"/>
                  <a:gd name="T91" fmla="*/ 591 h 704"/>
                  <a:gd name="T92" fmla="*/ 625 w 730"/>
                  <a:gd name="T93" fmla="*/ 625 h 704"/>
                  <a:gd name="T94" fmla="*/ 591 w 730"/>
                  <a:gd name="T95" fmla="*/ 508 h 704"/>
                  <a:gd name="T96" fmla="*/ 703 w 730"/>
                  <a:gd name="T97" fmla="*/ 50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0" h="704">
                    <a:moveTo>
                      <a:pt x="637" y="448"/>
                    </a:moveTo>
                    <a:cubicBezTo>
                      <a:pt x="628" y="437"/>
                      <a:pt x="625" y="428"/>
                      <a:pt x="625" y="422"/>
                    </a:cubicBezTo>
                    <a:cubicBezTo>
                      <a:pt x="625" y="415"/>
                      <a:pt x="628" y="409"/>
                      <a:pt x="641" y="400"/>
                    </a:cubicBezTo>
                    <a:cubicBezTo>
                      <a:pt x="653" y="392"/>
                      <a:pt x="673" y="383"/>
                      <a:pt x="700" y="375"/>
                    </a:cubicBezTo>
                    <a:cubicBezTo>
                      <a:pt x="730" y="365"/>
                      <a:pt x="730" y="365"/>
                      <a:pt x="730" y="365"/>
                    </a:cubicBezTo>
                    <a:cubicBezTo>
                      <a:pt x="700" y="356"/>
                      <a:pt x="700" y="356"/>
                      <a:pt x="700" y="356"/>
                    </a:cubicBezTo>
                    <a:cubicBezTo>
                      <a:pt x="673" y="347"/>
                      <a:pt x="653" y="339"/>
                      <a:pt x="641" y="331"/>
                    </a:cubicBezTo>
                    <a:cubicBezTo>
                      <a:pt x="628" y="322"/>
                      <a:pt x="625" y="315"/>
                      <a:pt x="625" y="308"/>
                    </a:cubicBezTo>
                    <a:cubicBezTo>
                      <a:pt x="625" y="303"/>
                      <a:pt x="628" y="294"/>
                      <a:pt x="637" y="283"/>
                    </a:cubicBezTo>
                    <a:cubicBezTo>
                      <a:pt x="645" y="272"/>
                      <a:pt x="659" y="259"/>
                      <a:pt x="677" y="244"/>
                    </a:cubicBezTo>
                    <a:cubicBezTo>
                      <a:pt x="703" y="222"/>
                      <a:pt x="703" y="222"/>
                      <a:pt x="703" y="222"/>
                    </a:cubicBezTo>
                    <a:cubicBezTo>
                      <a:pt x="670" y="226"/>
                      <a:pt x="670" y="226"/>
                      <a:pt x="670" y="226"/>
                    </a:cubicBezTo>
                    <a:cubicBezTo>
                      <a:pt x="654" y="228"/>
                      <a:pt x="640" y="229"/>
                      <a:pt x="629" y="229"/>
                    </a:cubicBezTo>
                    <a:cubicBezTo>
                      <a:pt x="610" y="229"/>
                      <a:pt x="598" y="226"/>
                      <a:pt x="591" y="222"/>
                    </a:cubicBezTo>
                    <a:cubicBezTo>
                      <a:pt x="585" y="218"/>
                      <a:pt x="582" y="215"/>
                      <a:pt x="582" y="205"/>
                    </a:cubicBezTo>
                    <a:cubicBezTo>
                      <a:pt x="582" y="192"/>
                      <a:pt x="591" y="168"/>
                      <a:pt x="608" y="136"/>
                    </a:cubicBezTo>
                    <a:cubicBezTo>
                      <a:pt x="625" y="105"/>
                      <a:pt x="625" y="105"/>
                      <a:pt x="625" y="105"/>
                    </a:cubicBezTo>
                    <a:cubicBezTo>
                      <a:pt x="595" y="122"/>
                      <a:pt x="595" y="122"/>
                      <a:pt x="595" y="122"/>
                    </a:cubicBezTo>
                    <a:cubicBezTo>
                      <a:pt x="563" y="140"/>
                      <a:pt x="539" y="148"/>
                      <a:pt x="525" y="148"/>
                    </a:cubicBezTo>
                    <a:cubicBezTo>
                      <a:pt x="516" y="148"/>
                      <a:pt x="512" y="146"/>
                      <a:pt x="508" y="139"/>
                    </a:cubicBezTo>
                    <a:cubicBezTo>
                      <a:pt x="504" y="133"/>
                      <a:pt x="501" y="120"/>
                      <a:pt x="501" y="101"/>
                    </a:cubicBezTo>
                    <a:cubicBezTo>
                      <a:pt x="501" y="90"/>
                      <a:pt x="502" y="76"/>
                      <a:pt x="504" y="61"/>
                    </a:cubicBezTo>
                    <a:cubicBezTo>
                      <a:pt x="508" y="27"/>
                      <a:pt x="508" y="27"/>
                      <a:pt x="508" y="27"/>
                    </a:cubicBezTo>
                    <a:cubicBezTo>
                      <a:pt x="486" y="53"/>
                      <a:pt x="486" y="53"/>
                      <a:pt x="486" y="53"/>
                    </a:cubicBezTo>
                    <a:cubicBezTo>
                      <a:pt x="471" y="72"/>
                      <a:pt x="458" y="85"/>
                      <a:pt x="447" y="94"/>
                    </a:cubicBezTo>
                    <a:cubicBezTo>
                      <a:pt x="436" y="102"/>
                      <a:pt x="428" y="106"/>
                      <a:pt x="422" y="106"/>
                    </a:cubicBezTo>
                    <a:cubicBezTo>
                      <a:pt x="415" y="106"/>
                      <a:pt x="408" y="102"/>
                      <a:pt x="400" y="90"/>
                    </a:cubicBezTo>
                    <a:cubicBezTo>
                      <a:pt x="391" y="77"/>
                      <a:pt x="383" y="58"/>
                      <a:pt x="375" y="31"/>
                    </a:cubicBezTo>
                    <a:cubicBezTo>
                      <a:pt x="365" y="0"/>
                      <a:pt x="365" y="0"/>
                      <a:pt x="365" y="0"/>
                    </a:cubicBezTo>
                    <a:cubicBezTo>
                      <a:pt x="355" y="31"/>
                      <a:pt x="355" y="31"/>
                      <a:pt x="355" y="31"/>
                    </a:cubicBezTo>
                    <a:cubicBezTo>
                      <a:pt x="347" y="58"/>
                      <a:pt x="339" y="77"/>
                      <a:pt x="330" y="90"/>
                    </a:cubicBezTo>
                    <a:cubicBezTo>
                      <a:pt x="322" y="102"/>
                      <a:pt x="315" y="106"/>
                      <a:pt x="308" y="106"/>
                    </a:cubicBezTo>
                    <a:cubicBezTo>
                      <a:pt x="302" y="106"/>
                      <a:pt x="294" y="102"/>
                      <a:pt x="283" y="94"/>
                    </a:cubicBezTo>
                    <a:cubicBezTo>
                      <a:pt x="272" y="85"/>
                      <a:pt x="259" y="72"/>
                      <a:pt x="244" y="53"/>
                    </a:cubicBezTo>
                    <a:cubicBezTo>
                      <a:pt x="222" y="27"/>
                      <a:pt x="222" y="27"/>
                      <a:pt x="222" y="27"/>
                    </a:cubicBezTo>
                    <a:cubicBezTo>
                      <a:pt x="226" y="61"/>
                      <a:pt x="226" y="61"/>
                      <a:pt x="226" y="61"/>
                    </a:cubicBezTo>
                    <a:cubicBezTo>
                      <a:pt x="228" y="76"/>
                      <a:pt x="229" y="90"/>
                      <a:pt x="229" y="101"/>
                    </a:cubicBezTo>
                    <a:cubicBezTo>
                      <a:pt x="229" y="120"/>
                      <a:pt x="226" y="133"/>
                      <a:pt x="222" y="139"/>
                    </a:cubicBezTo>
                    <a:cubicBezTo>
                      <a:pt x="218" y="146"/>
                      <a:pt x="214" y="148"/>
                      <a:pt x="205" y="148"/>
                    </a:cubicBezTo>
                    <a:cubicBezTo>
                      <a:pt x="191" y="148"/>
                      <a:pt x="167" y="140"/>
                      <a:pt x="135" y="122"/>
                    </a:cubicBezTo>
                    <a:cubicBezTo>
                      <a:pt x="105" y="105"/>
                      <a:pt x="105" y="105"/>
                      <a:pt x="105" y="105"/>
                    </a:cubicBezTo>
                    <a:cubicBezTo>
                      <a:pt x="122" y="136"/>
                      <a:pt x="122" y="136"/>
                      <a:pt x="122" y="136"/>
                    </a:cubicBezTo>
                    <a:cubicBezTo>
                      <a:pt x="139" y="168"/>
                      <a:pt x="148" y="192"/>
                      <a:pt x="148" y="205"/>
                    </a:cubicBezTo>
                    <a:cubicBezTo>
                      <a:pt x="148" y="215"/>
                      <a:pt x="145" y="218"/>
                      <a:pt x="139" y="222"/>
                    </a:cubicBezTo>
                    <a:cubicBezTo>
                      <a:pt x="132" y="226"/>
                      <a:pt x="120" y="229"/>
                      <a:pt x="101" y="229"/>
                    </a:cubicBezTo>
                    <a:cubicBezTo>
                      <a:pt x="90" y="229"/>
                      <a:pt x="76" y="228"/>
                      <a:pt x="60" y="226"/>
                    </a:cubicBezTo>
                    <a:cubicBezTo>
                      <a:pt x="27" y="222"/>
                      <a:pt x="27" y="222"/>
                      <a:pt x="27" y="222"/>
                    </a:cubicBezTo>
                    <a:cubicBezTo>
                      <a:pt x="53" y="244"/>
                      <a:pt x="53" y="244"/>
                      <a:pt x="53" y="244"/>
                    </a:cubicBezTo>
                    <a:cubicBezTo>
                      <a:pt x="71" y="259"/>
                      <a:pt x="85" y="272"/>
                      <a:pt x="93" y="283"/>
                    </a:cubicBezTo>
                    <a:cubicBezTo>
                      <a:pt x="102" y="294"/>
                      <a:pt x="105" y="302"/>
                      <a:pt x="105" y="308"/>
                    </a:cubicBezTo>
                    <a:cubicBezTo>
                      <a:pt x="105" y="315"/>
                      <a:pt x="102" y="322"/>
                      <a:pt x="89" y="331"/>
                    </a:cubicBezTo>
                    <a:cubicBezTo>
                      <a:pt x="77" y="339"/>
                      <a:pt x="57" y="347"/>
                      <a:pt x="30" y="356"/>
                    </a:cubicBezTo>
                    <a:cubicBezTo>
                      <a:pt x="0" y="365"/>
                      <a:pt x="0" y="365"/>
                      <a:pt x="0" y="365"/>
                    </a:cubicBezTo>
                    <a:cubicBezTo>
                      <a:pt x="30" y="375"/>
                      <a:pt x="30" y="375"/>
                      <a:pt x="30" y="375"/>
                    </a:cubicBezTo>
                    <a:cubicBezTo>
                      <a:pt x="57" y="383"/>
                      <a:pt x="77" y="392"/>
                      <a:pt x="89" y="400"/>
                    </a:cubicBezTo>
                    <a:cubicBezTo>
                      <a:pt x="102" y="409"/>
                      <a:pt x="105" y="415"/>
                      <a:pt x="105" y="422"/>
                    </a:cubicBezTo>
                    <a:cubicBezTo>
                      <a:pt x="105" y="428"/>
                      <a:pt x="102" y="437"/>
                      <a:pt x="93" y="448"/>
                    </a:cubicBezTo>
                    <a:cubicBezTo>
                      <a:pt x="85" y="459"/>
                      <a:pt x="71" y="472"/>
                      <a:pt x="53" y="487"/>
                    </a:cubicBezTo>
                    <a:cubicBezTo>
                      <a:pt x="27" y="508"/>
                      <a:pt x="27" y="508"/>
                      <a:pt x="27" y="508"/>
                    </a:cubicBezTo>
                    <a:cubicBezTo>
                      <a:pt x="60" y="504"/>
                      <a:pt x="60" y="504"/>
                      <a:pt x="60" y="504"/>
                    </a:cubicBezTo>
                    <a:cubicBezTo>
                      <a:pt x="76" y="503"/>
                      <a:pt x="90" y="502"/>
                      <a:pt x="101" y="502"/>
                    </a:cubicBezTo>
                    <a:cubicBezTo>
                      <a:pt x="120" y="502"/>
                      <a:pt x="132" y="504"/>
                      <a:pt x="139" y="508"/>
                    </a:cubicBezTo>
                    <a:cubicBezTo>
                      <a:pt x="145" y="512"/>
                      <a:pt x="148" y="516"/>
                      <a:pt x="148" y="526"/>
                    </a:cubicBezTo>
                    <a:cubicBezTo>
                      <a:pt x="148" y="539"/>
                      <a:pt x="139" y="563"/>
                      <a:pt x="122" y="595"/>
                    </a:cubicBezTo>
                    <a:cubicBezTo>
                      <a:pt x="105" y="625"/>
                      <a:pt x="105" y="625"/>
                      <a:pt x="105" y="625"/>
                    </a:cubicBezTo>
                    <a:cubicBezTo>
                      <a:pt x="135" y="609"/>
                      <a:pt x="135" y="609"/>
                      <a:pt x="135" y="609"/>
                    </a:cubicBezTo>
                    <a:cubicBezTo>
                      <a:pt x="167" y="591"/>
                      <a:pt x="191" y="582"/>
                      <a:pt x="205" y="582"/>
                    </a:cubicBezTo>
                    <a:cubicBezTo>
                      <a:pt x="214" y="583"/>
                      <a:pt x="218" y="585"/>
                      <a:pt x="222" y="591"/>
                    </a:cubicBezTo>
                    <a:cubicBezTo>
                      <a:pt x="226" y="598"/>
                      <a:pt x="229" y="611"/>
                      <a:pt x="229" y="629"/>
                    </a:cubicBezTo>
                    <a:cubicBezTo>
                      <a:pt x="229" y="641"/>
                      <a:pt x="228" y="654"/>
                      <a:pt x="226" y="670"/>
                    </a:cubicBezTo>
                    <a:cubicBezTo>
                      <a:pt x="222" y="704"/>
                      <a:pt x="222" y="704"/>
                      <a:pt x="222" y="704"/>
                    </a:cubicBezTo>
                    <a:cubicBezTo>
                      <a:pt x="244" y="677"/>
                      <a:pt x="244" y="677"/>
                      <a:pt x="244" y="677"/>
                    </a:cubicBezTo>
                    <a:cubicBezTo>
                      <a:pt x="247" y="673"/>
                      <a:pt x="250" y="670"/>
                      <a:pt x="253" y="666"/>
                    </a:cubicBezTo>
                    <a:cubicBezTo>
                      <a:pt x="253" y="637"/>
                      <a:pt x="253" y="637"/>
                      <a:pt x="253" y="637"/>
                    </a:cubicBezTo>
                    <a:cubicBezTo>
                      <a:pt x="251" y="638"/>
                      <a:pt x="250" y="640"/>
                      <a:pt x="248" y="642"/>
                    </a:cubicBezTo>
                    <a:cubicBezTo>
                      <a:pt x="248" y="637"/>
                      <a:pt x="249" y="633"/>
                      <a:pt x="249" y="629"/>
                    </a:cubicBezTo>
                    <a:cubicBezTo>
                      <a:pt x="249" y="609"/>
                      <a:pt x="246" y="593"/>
                      <a:pt x="239" y="581"/>
                    </a:cubicBezTo>
                    <a:cubicBezTo>
                      <a:pt x="232" y="569"/>
                      <a:pt x="219" y="562"/>
                      <a:pt x="205" y="562"/>
                    </a:cubicBezTo>
                    <a:cubicBezTo>
                      <a:pt x="190" y="563"/>
                      <a:pt x="173" y="568"/>
                      <a:pt x="153" y="577"/>
                    </a:cubicBezTo>
                    <a:cubicBezTo>
                      <a:pt x="163" y="557"/>
                      <a:pt x="168" y="540"/>
                      <a:pt x="168" y="526"/>
                    </a:cubicBezTo>
                    <a:cubicBezTo>
                      <a:pt x="168" y="511"/>
                      <a:pt x="161" y="498"/>
                      <a:pt x="149" y="491"/>
                    </a:cubicBezTo>
                    <a:cubicBezTo>
                      <a:pt x="137" y="484"/>
                      <a:pt x="121" y="482"/>
                      <a:pt x="101" y="482"/>
                    </a:cubicBezTo>
                    <a:cubicBezTo>
                      <a:pt x="97" y="482"/>
                      <a:pt x="93" y="482"/>
                      <a:pt x="89" y="482"/>
                    </a:cubicBezTo>
                    <a:cubicBezTo>
                      <a:pt x="97" y="474"/>
                      <a:pt x="104" y="467"/>
                      <a:pt x="109" y="460"/>
                    </a:cubicBezTo>
                    <a:cubicBezTo>
                      <a:pt x="119" y="447"/>
                      <a:pt x="125" y="435"/>
                      <a:pt x="125" y="422"/>
                    </a:cubicBezTo>
                    <a:cubicBezTo>
                      <a:pt x="125" y="406"/>
                      <a:pt x="115" y="393"/>
                      <a:pt x="101" y="383"/>
                    </a:cubicBezTo>
                    <a:cubicBezTo>
                      <a:pt x="91" y="377"/>
                      <a:pt x="79" y="371"/>
                      <a:pt x="64" y="365"/>
                    </a:cubicBezTo>
                    <a:cubicBezTo>
                      <a:pt x="79" y="360"/>
                      <a:pt x="91" y="354"/>
                      <a:pt x="101" y="347"/>
                    </a:cubicBezTo>
                    <a:cubicBezTo>
                      <a:pt x="115" y="337"/>
                      <a:pt x="125" y="324"/>
                      <a:pt x="125" y="308"/>
                    </a:cubicBezTo>
                    <a:cubicBezTo>
                      <a:pt x="125" y="296"/>
                      <a:pt x="119" y="283"/>
                      <a:pt x="109" y="270"/>
                    </a:cubicBezTo>
                    <a:cubicBezTo>
                      <a:pt x="104" y="263"/>
                      <a:pt x="97" y="256"/>
                      <a:pt x="89" y="249"/>
                    </a:cubicBezTo>
                    <a:cubicBezTo>
                      <a:pt x="93" y="249"/>
                      <a:pt x="97" y="249"/>
                      <a:pt x="101" y="249"/>
                    </a:cubicBezTo>
                    <a:cubicBezTo>
                      <a:pt x="121" y="249"/>
                      <a:pt x="137" y="247"/>
                      <a:pt x="149" y="240"/>
                    </a:cubicBezTo>
                    <a:cubicBezTo>
                      <a:pt x="161" y="233"/>
                      <a:pt x="168" y="219"/>
                      <a:pt x="168" y="205"/>
                    </a:cubicBezTo>
                    <a:cubicBezTo>
                      <a:pt x="168" y="190"/>
                      <a:pt x="163" y="174"/>
                      <a:pt x="153" y="154"/>
                    </a:cubicBezTo>
                    <a:cubicBezTo>
                      <a:pt x="173" y="163"/>
                      <a:pt x="190" y="168"/>
                      <a:pt x="205" y="168"/>
                    </a:cubicBezTo>
                    <a:cubicBezTo>
                      <a:pt x="219" y="169"/>
                      <a:pt x="232" y="162"/>
                      <a:pt x="239" y="149"/>
                    </a:cubicBezTo>
                    <a:cubicBezTo>
                      <a:pt x="246" y="137"/>
                      <a:pt x="249" y="122"/>
                      <a:pt x="249" y="101"/>
                    </a:cubicBezTo>
                    <a:cubicBezTo>
                      <a:pt x="249" y="97"/>
                      <a:pt x="248" y="93"/>
                      <a:pt x="248" y="89"/>
                    </a:cubicBezTo>
                    <a:cubicBezTo>
                      <a:pt x="256" y="97"/>
                      <a:pt x="263" y="104"/>
                      <a:pt x="270" y="109"/>
                    </a:cubicBezTo>
                    <a:cubicBezTo>
                      <a:pt x="283" y="119"/>
                      <a:pt x="295" y="126"/>
                      <a:pt x="308" y="126"/>
                    </a:cubicBezTo>
                    <a:cubicBezTo>
                      <a:pt x="324" y="126"/>
                      <a:pt x="337" y="116"/>
                      <a:pt x="347" y="101"/>
                    </a:cubicBezTo>
                    <a:cubicBezTo>
                      <a:pt x="353" y="91"/>
                      <a:pt x="359" y="79"/>
                      <a:pt x="365" y="64"/>
                    </a:cubicBezTo>
                    <a:cubicBezTo>
                      <a:pt x="371" y="79"/>
                      <a:pt x="377" y="91"/>
                      <a:pt x="383" y="101"/>
                    </a:cubicBezTo>
                    <a:cubicBezTo>
                      <a:pt x="393" y="116"/>
                      <a:pt x="406" y="126"/>
                      <a:pt x="422" y="126"/>
                    </a:cubicBezTo>
                    <a:cubicBezTo>
                      <a:pt x="435" y="126"/>
                      <a:pt x="447" y="119"/>
                      <a:pt x="460" y="109"/>
                    </a:cubicBezTo>
                    <a:cubicBezTo>
                      <a:pt x="467" y="104"/>
                      <a:pt x="474" y="97"/>
                      <a:pt x="482" y="89"/>
                    </a:cubicBezTo>
                    <a:cubicBezTo>
                      <a:pt x="482" y="93"/>
                      <a:pt x="481" y="97"/>
                      <a:pt x="481" y="101"/>
                    </a:cubicBezTo>
                    <a:cubicBezTo>
                      <a:pt x="481" y="122"/>
                      <a:pt x="484" y="137"/>
                      <a:pt x="491" y="149"/>
                    </a:cubicBezTo>
                    <a:cubicBezTo>
                      <a:pt x="498" y="162"/>
                      <a:pt x="511" y="169"/>
                      <a:pt x="525" y="168"/>
                    </a:cubicBezTo>
                    <a:cubicBezTo>
                      <a:pt x="540" y="168"/>
                      <a:pt x="556" y="163"/>
                      <a:pt x="577" y="154"/>
                    </a:cubicBezTo>
                    <a:cubicBezTo>
                      <a:pt x="567" y="174"/>
                      <a:pt x="562" y="190"/>
                      <a:pt x="562" y="205"/>
                    </a:cubicBezTo>
                    <a:cubicBezTo>
                      <a:pt x="562" y="219"/>
                      <a:pt x="569" y="233"/>
                      <a:pt x="581" y="240"/>
                    </a:cubicBezTo>
                    <a:cubicBezTo>
                      <a:pt x="593" y="247"/>
                      <a:pt x="609" y="249"/>
                      <a:pt x="629" y="249"/>
                    </a:cubicBezTo>
                    <a:cubicBezTo>
                      <a:pt x="633" y="249"/>
                      <a:pt x="637" y="249"/>
                      <a:pt x="641" y="249"/>
                    </a:cubicBezTo>
                    <a:cubicBezTo>
                      <a:pt x="633" y="256"/>
                      <a:pt x="626" y="264"/>
                      <a:pt x="621" y="270"/>
                    </a:cubicBezTo>
                    <a:cubicBezTo>
                      <a:pt x="611" y="283"/>
                      <a:pt x="605" y="296"/>
                      <a:pt x="605" y="308"/>
                    </a:cubicBezTo>
                    <a:cubicBezTo>
                      <a:pt x="605" y="324"/>
                      <a:pt x="614" y="337"/>
                      <a:pt x="629" y="347"/>
                    </a:cubicBezTo>
                    <a:cubicBezTo>
                      <a:pt x="639" y="354"/>
                      <a:pt x="651" y="360"/>
                      <a:pt x="666" y="365"/>
                    </a:cubicBezTo>
                    <a:cubicBezTo>
                      <a:pt x="651" y="371"/>
                      <a:pt x="639" y="377"/>
                      <a:pt x="629" y="383"/>
                    </a:cubicBezTo>
                    <a:cubicBezTo>
                      <a:pt x="615" y="393"/>
                      <a:pt x="605" y="406"/>
                      <a:pt x="605" y="422"/>
                    </a:cubicBezTo>
                    <a:cubicBezTo>
                      <a:pt x="605" y="435"/>
                      <a:pt x="611" y="447"/>
                      <a:pt x="621" y="460"/>
                    </a:cubicBezTo>
                    <a:cubicBezTo>
                      <a:pt x="626" y="467"/>
                      <a:pt x="633" y="474"/>
                      <a:pt x="641" y="482"/>
                    </a:cubicBezTo>
                    <a:cubicBezTo>
                      <a:pt x="637" y="482"/>
                      <a:pt x="633" y="482"/>
                      <a:pt x="629" y="482"/>
                    </a:cubicBezTo>
                    <a:cubicBezTo>
                      <a:pt x="609" y="482"/>
                      <a:pt x="593" y="484"/>
                      <a:pt x="581" y="491"/>
                    </a:cubicBezTo>
                    <a:cubicBezTo>
                      <a:pt x="569" y="498"/>
                      <a:pt x="562" y="511"/>
                      <a:pt x="562" y="526"/>
                    </a:cubicBezTo>
                    <a:cubicBezTo>
                      <a:pt x="562" y="540"/>
                      <a:pt x="567" y="557"/>
                      <a:pt x="577" y="577"/>
                    </a:cubicBezTo>
                    <a:cubicBezTo>
                      <a:pt x="556" y="568"/>
                      <a:pt x="540" y="563"/>
                      <a:pt x="525" y="562"/>
                    </a:cubicBezTo>
                    <a:cubicBezTo>
                      <a:pt x="511" y="562"/>
                      <a:pt x="498" y="569"/>
                      <a:pt x="491" y="581"/>
                    </a:cubicBezTo>
                    <a:cubicBezTo>
                      <a:pt x="484" y="593"/>
                      <a:pt x="481" y="609"/>
                      <a:pt x="481" y="629"/>
                    </a:cubicBezTo>
                    <a:cubicBezTo>
                      <a:pt x="481" y="633"/>
                      <a:pt x="481" y="637"/>
                      <a:pt x="482" y="642"/>
                    </a:cubicBezTo>
                    <a:cubicBezTo>
                      <a:pt x="480" y="640"/>
                      <a:pt x="479" y="638"/>
                      <a:pt x="477" y="637"/>
                    </a:cubicBezTo>
                    <a:cubicBezTo>
                      <a:pt x="477" y="666"/>
                      <a:pt x="477" y="666"/>
                      <a:pt x="477" y="666"/>
                    </a:cubicBezTo>
                    <a:cubicBezTo>
                      <a:pt x="480" y="670"/>
                      <a:pt x="483" y="673"/>
                      <a:pt x="486" y="677"/>
                    </a:cubicBezTo>
                    <a:cubicBezTo>
                      <a:pt x="508" y="704"/>
                      <a:pt x="508" y="704"/>
                      <a:pt x="508" y="704"/>
                    </a:cubicBezTo>
                    <a:cubicBezTo>
                      <a:pt x="504" y="670"/>
                      <a:pt x="504" y="670"/>
                      <a:pt x="504" y="670"/>
                    </a:cubicBezTo>
                    <a:cubicBezTo>
                      <a:pt x="502" y="654"/>
                      <a:pt x="501" y="641"/>
                      <a:pt x="501" y="629"/>
                    </a:cubicBezTo>
                    <a:cubicBezTo>
                      <a:pt x="501" y="611"/>
                      <a:pt x="504" y="598"/>
                      <a:pt x="508" y="591"/>
                    </a:cubicBezTo>
                    <a:cubicBezTo>
                      <a:pt x="512" y="585"/>
                      <a:pt x="516" y="583"/>
                      <a:pt x="525" y="582"/>
                    </a:cubicBezTo>
                    <a:cubicBezTo>
                      <a:pt x="539" y="582"/>
                      <a:pt x="563" y="591"/>
                      <a:pt x="595" y="609"/>
                    </a:cubicBezTo>
                    <a:cubicBezTo>
                      <a:pt x="625" y="625"/>
                      <a:pt x="625" y="625"/>
                      <a:pt x="625" y="625"/>
                    </a:cubicBezTo>
                    <a:cubicBezTo>
                      <a:pt x="608" y="595"/>
                      <a:pt x="608" y="595"/>
                      <a:pt x="608" y="595"/>
                    </a:cubicBezTo>
                    <a:cubicBezTo>
                      <a:pt x="591" y="563"/>
                      <a:pt x="582" y="539"/>
                      <a:pt x="582" y="526"/>
                    </a:cubicBezTo>
                    <a:cubicBezTo>
                      <a:pt x="582" y="516"/>
                      <a:pt x="585" y="512"/>
                      <a:pt x="591" y="508"/>
                    </a:cubicBezTo>
                    <a:cubicBezTo>
                      <a:pt x="598" y="504"/>
                      <a:pt x="610" y="502"/>
                      <a:pt x="629" y="502"/>
                    </a:cubicBezTo>
                    <a:cubicBezTo>
                      <a:pt x="640" y="502"/>
                      <a:pt x="654" y="503"/>
                      <a:pt x="670" y="504"/>
                    </a:cubicBezTo>
                    <a:cubicBezTo>
                      <a:pt x="703" y="508"/>
                      <a:pt x="703" y="508"/>
                      <a:pt x="703" y="508"/>
                    </a:cubicBezTo>
                    <a:cubicBezTo>
                      <a:pt x="677" y="487"/>
                      <a:pt x="677" y="487"/>
                      <a:pt x="677" y="487"/>
                    </a:cubicBezTo>
                    <a:cubicBezTo>
                      <a:pt x="659" y="472"/>
                      <a:pt x="645" y="459"/>
                      <a:pt x="637" y="44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266" name="任意多边形 163">
              <a:extLst>
                <a:ext uri="{FF2B5EF4-FFF2-40B4-BE49-F238E27FC236}">
                  <a16:creationId xmlns:a16="http://schemas.microsoft.com/office/drawing/2014/main" id="{5F52503C-252F-434E-9879-5371DB745FC8}"/>
                </a:ext>
              </a:extLst>
            </p:cNvPr>
            <p:cNvSpPr>
              <a:spLocks/>
            </p:cNvSpPr>
            <p:nvPr/>
          </p:nvSpPr>
          <p:spPr bwMode="auto">
            <a:xfrm>
              <a:off x="4329830" y="2392691"/>
              <a:ext cx="2679788" cy="2676117"/>
            </a:xfrm>
            <a:custGeom>
              <a:avLst/>
              <a:gdLst>
                <a:gd name="connsiteX0" fmla="*/ 58243 w 719657"/>
                <a:gd name="connsiteY0" fmla="*/ 494580 h 718671"/>
                <a:gd name="connsiteX1" fmla="*/ 194475 w 719657"/>
                <a:gd name="connsiteY1" fmla="*/ 557760 h 718671"/>
                <a:gd name="connsiteX2" fmla="*/ 160821 w 719657"/>
                <a:gd name="connsiteY2" fmla="*/ 581838 h 718671"/>
                <a:gd name="connsiteX3" fmla="*/ 188161 w 719657"/>
                <a:gd name="connsiteY3" fmla="*/ 605212 h 718671"/>
                <a:gd name="connsiteX4" fmla="*/ 360189 w 719657"/>
                <a:gd name="connsiteY4" fmla="*/ 660338 h 718671"/>
                <a:gd name="connsiteX5" fmla="*/ 430226 w 719657"/>
                <a:gd name="connsiteY5" fmla="*/ 651004 h 718671"/>
                <a:gd name="connsiteX6" fmla="*/ 444233 w 719657"/>
                <a:gd name="connsiteY6" fmla="*/ 709338 h 718671"/>
                <a:gd name="connsiteX7" fmla="*/ 360189 w 719657"/>
                <a:gd name="connsiteY7" fmla="*/ 718671 h 718671"/>
                <a:gd name="connsiteX8" fmla="*/ 154346 w 719657"/>
                <a:gd name="connsiteY8" fmla="*/ 653702 h 718671"/>
                <a:gd name="connsiteX9" fmla="*/ 112401 w 719657"/>
                <a:gd name="connsiteY9" fmla="*/ 616480 h 718671"/>
                <a:gd name="connsiteX10" fmla="*/ 73051 w 719657"/>
                <a:gd name="connsiteY10" fmla="*/ 644632 h 718671"/>
                <a:gd name="connsiteX11" fmla="*/ 710324 w 719657"/>
                <a:gd name="connsiteY11" fmla="*/ 277400 h 718671"/>
                <a:gd name="connsiteX12" fmla="*/ 719657 w 719657"/>
                <a:gd name="connsiteY12" fmla="*/ 359110 h 718671"/>
                <a:gd name="connsiteX13" fmla="*/ 653704 w 719657"/>
                <a:gd name="connsiteY13" fmla="*/ 567251 h 718671"/>
                <a:gd name="connsiteX14" fmla="*/ 617756 w 719657"/>
                <a:gd name="connsiteY14" fmla="*/ 608610 h 718671"/>
                <a:gd name="connsiteX15" fmla="*/ 644632 w 719657"/>
                <a:gd name="connsiteY15" fmla="*/ 646608 h 718671"/>
                <a:gd name="connsiteX16" fmla="*/ 495567 w 719657"/>
                <a:gd name="connsiteY16" fmla="*/ 660428 h 718671"/>
                <a:gd name="connsiteX17" fmla="*/ 558747 w 719657"/>
                <a:gd name="connsiteY17" fmla="*/ 525183 h 718671"/>
                <a:gd name="connsiteX18" fmla="*/ 582681 w 719657"/>
                <a:gd name="connsiteY18" fmla="*/ 559021 h 718671"/>
                <a:gd name="connsiteX19" fmla="*/ 605833 w 719657"/>
                <a:gd name="connsiteY19" fmla="*/ 532451 h 718671"/>
                <a:gd name="connsiteX20" fmla="*/ 658990 w 719657"/>
                <a:gd name="connsiteY20" fmla="*/ 359110 h 718671"/>
                <a:gd name="connsiteX21" fmla="*/ 651990 w 719657"/>
                <a:gd name="connsiteY21" fmla="*/ 291408 h 718671"/>
                <a:gd name="connsiteX22" fmla="*/ 224091 w 719657"/>
                <a:gd name="connsiteY22" fmla="*/ 60219 h 718671"/>
                <a:gd name="connsiteX23" fmla="*/ 161898 w 719657"/>
                <a:gd name="connsiteY23" fmla="*/ 195464 h 718671"/>
                <a:gd name="connsiteX24" fmla="*/ 138797 w 719657"/>
                <a:gd name="connsiteY24" fmla="*/ 162650 h 718671"/>
                <a:gd name="connsiteX25" fmla="*/ 116258 w 719657"/>
                <a:gd name="connsiteY25" fmla="*/ 188160 h 718671"/>
                <a:gd name="connsiteX26" fmla="*/ 60911 w 719657"/>
                <a:gd name="connsiteY26" fmla="*/ 359203 h 718671"/>
                <a:gd name="connsiteX27" fmla="*/ 67939 w 719657"/>
                <a:gd name="connsiteY27" fmla="*/ 429240 h 718671"/>
                <a:gd name="connsiteX28" fmla="*/ 9371 w 719657"/>
                <a:gd name="connsiteY28" fmla="*/ 443247 h 718671"/>
                <a:gd name="connsiteX29" fmla="*/ 0 w 719657"/>
                <a:gd name="connsiteY29" fmla="*/ 359203 h 718671"/>
                <a:gd name="connsiteX30" fmla="*/ 66219 w 719657"/>
                <a:gd name="connsiteY30" fmla="*/ 153361 h 718671"/>
                <a:gd name="connsiteX31" fmla="*/ 102781 w 719657"/>
                <a:gd name="connsiteY31" fmla="*/ 111490 h 718671"/>
                <a:gd name="connsiteX32" fmla="*/ 75026 w 719657"/>
                <a:gd name="connsiteY32" fmla="*/ 72065 h 718671"/>
                <a:gd name="connsiteX33" fmla="*/ 360232 w 719657"/>
                <a:gd name="connsiteY33" fmla="*/ 0 h 718671"/>
                <a:gd name="connsiteX34" fmla="*/ 566952 w 719657"/>
                <a:gd name="connsiteY34" fmla="*/ 65802 h 718671"/>
                <a:gd name="connsiteX35" fmla="*/ 610140 w 719657"/>
                <a:gd name="connsiteY35" fmla="*/ 102408 h 718671"/>
                <a:gd name="connsiteX36" fmla="*/ 646606 w 719657"/>
                <a:gd name="connsiteY36" fmla="*/ 77001 h 718671"/>
                <a:gd name="connsiteX37" fmla="*/ 661414 w 719657"/>
                <a:gd name="connsiteY37" fmla="*/ 224092 h 718671"/>
                <a:gd name="connsiteX38" fmla="*/ 526169 w 719657"/>
                <a:gd name="connsiteY38" fmla="*/ 160912 h 718671"/>
                <a:gd name="connsiteX39" fmla="*/ 558992 w 719657"/>
                <a:gd name="connsiteY39" fmla="*/ 138044 h 718671"/>
                <a:gd name="connsiteX40" fmla="*/ 533155 w 719657"/>
                <a:gd name="connsiteY40" fmla="*/ 115527 h 718671"/>
                <a:gd name="connsiteX41" fmla="*/ 360232 w 719657"/>
                <a:gd name="connsiteY41" fmla="*/ 60527 h 718671"/>
                <a:gd name="connsiteX42" fmla="*/ 301899 w 719657"/>
                <a:gd name="connsiteY42" fmla="*/ 65183 h 718671"/>
                <a:gd name="connsiteX43" fmla="*/ 290232 w 719657"/>
                <a:gd name="connsiteY43" fmla="*/ 6984 h 718671"/>
                <a:gd name="connsiteX44" fmla="*/ 360232 w 719657"/>
                <a:gd name="connsiteY44" fmla="*/ 0 h 71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19657" h="718671">
                  <a:moveTo>
                    <a:pt x="58243" y="494580"/>
                  </a:moveTo>
                  <a:lnTo>
                    <a:pt x="194475" y="557760"/>
                  </a:lnTo>
                  <a:lnTo>
                    <a:pt x="160821" y="581838"/>
                  </a:lnTo>
                  <a:lnTo>
                    <a:pt x="188161" y="605212"/>
                  </a:lnTo>
                  <a:cubicBezTo>
                    <a:pt x="238938" y="640650"/>
                    <a:pt x="298907" y="660338"/>
                    <a:pt x="360189" y="660338"/>
                  </a:cubicBezTo>
                  <a:cubicBezTo>
                    <a:pt x="383535" y="660338"/>
                    <a:pt x="406880" y="655671"/>
                    <a:pt x="430226" y="651004"/>
                  </a:cubicBezTo>
                  <a:cubicBezTo>
                    <a:pt x="430226" y="651004"/>
                    <a:pt x="430226" y="651004"/>
                    <a:pt x="444233" y="709338"/>
                  </a:cubicBezTo>
                  <a:cubicBezTo>
                    <a:pt x="416218" y="716338"/>
                    <a:pt x="388204" y="718671"/>
                    <a:pt x="360189" y="718671"/>
                  </a:cubicBezTo>
                  <a:cubicBezTo>
                    <a:pt x="286650" y="718671"/>
                    <a:pt x="214425" y="696359"/>
                    <a:pt x="154346" y="653702"/>
                  </a:cubicBezTo>
                  <a:lnTo>
                    <a:pt x="112401" y="616480"/>
                  </a:lnTo>
                  <a:lnTo>
                    <a:pt x="73051" y="644632"/>
                  </a:lnTo>
                  <a:close/>
                  <a:moveTo>
                    <a:pt x="710324" y="277400"/>
                  </a:moveTo>
                  <a:cubicBezTo>
                    <a:pt x="717324" y="305415"/>
                    <a:pt x="719657" y="333430"/>
                    <a:pt x="719657" y="359110"/>
                  </a:cubicBezTo>
                  <a:cubicBezTo>
                    <a:pt x="719657" y="434400"/>
                    <a:pt x="696032" y="507063"/>
                    <a:pt x="653704" y="567251"/>
                  </a:cubicBezTo>
                  <a:lnTo>
                    <a:pt x="617756" y="608610"/>
                  </a:lnTo>
                  <a:lnTo>
                    <a:pt x="644632" y="646608"/>
                  </a:lnTo>
                  <a:lnTo>
                    <a:pt x="495567" y="660428"/>
                  </a:lnTo>
                  <a:lnTo>
                    <a:pt x="558747" y="525183"/>
                  </a:lnTo>
                  <a:lnTo>
                    <a:pt x="582681" y="559021"/>
                  </a:lnTo>
                  <a:lnTo>
                    <a:pt x="605833" y="532451"/>
                  </a:lnTo>
                  <a:cubicBezTo>
                    <a:pt x="640615" y="482550"/>
                    <a:pt x="658990" y="422143"/>
                    <a:pt x="658990" y="359110"/>
                  </a:cubicBezTo>
                  <a:cubicBezTo>
                    <a:pt x="658990" y="338099"/>
                    <a:pt x="656657" y="314753"/>
                    <a:pt x="651990" y="291408"/>
                  </a:cubicBezTo>
                  <a:close/>
                  <a:moveTo>
                    <a:pt x="224091" y="60219"/>
                  </a:moveTo>
                  <a:lnTo>
                    <a:pt x="161898" y="195464"/>
                  </a:lnTo>
                  <a:lnTo>
                    <a:pt x="138797" y="162650"/>
                  </a:lnTo>
                  <a:lnTo>
                    <a:pt x="116258" y="188160"/>
                  </a:lnTo>
                  <a:cubicBezTo>
                    <a:pt x="80678" y="237952"/>
                    <a:pt x="60911" y="297921"/>
                    <a:pt x="60911" y="359203"/>
                  </a:cubicBezTo>
                  <a:cubicBezTo>
                    <a:pt x="60911" y="382549"/>
                    <a:pt x="63254" y="405894"/>
                    <a:pt x="67939" y="429240"/>
                  </a:cubicBezTo>
                  <a:lnTo>
                    <a:pt x="9371" y="443247"/>
                  </a:lnTo>
                  <a:cubicBezTo>
                    <a:pt x="4686" y="415233"/>
                    <a:pt x="0" y="387218"/>
                    <a:pt x="0" y="359203"/>
                  </a:cubicBezTo>
                  <a:cubicBezTo>
                    <a:pt x="0" y="285664"/>
                    <a:pt x="23720" y="213439"/>
                    <a:pt x="66219" y="153361"/>
                  </a:cubicBezTo>
                  <a:lnTo>
                    <a:pt x="102781" y="111490"/>
                  </a:lnTo>
                  <a:lnTo>
                    <a:pt x="75026" y="72065"/>
                  </a:lnTo>
                  <a:close/>
                  <a:moveTo>
                    <a:pt x="360232" y="0"/>
                  </a:moveTo>
                  <a:cubicBezTo>
                    <a:pt x="433733" y="0"/>
                    <a:pt x="505921" y="23570"/>
                    <a:pt x="566952" y="65802"/>
                  </a:cubicBezTo>
                  <a:lnTo>
                    <a:pt x="610140" y="102408"/>
                  </a:lnTo>
                  <a:lnTo>
                    <a:pt x="646606" y="77001"/>
                  </a:lnTo>
                  <a:lnTo>
                    <a:pt x="661414" y="224092"/>
                  </a:lnTo>
                  <a:lnTo>
                    <a:pt x="526169" y="160912"/>
                  </a:lnTo>
                  <a:lnTo>
                    <a:pt x="558992" y="138044"/>
                  </a:lnTo>
                  <a:lnTo>
                    <a:pt x="533155" y="115527"/>
                  </a:lnTo>
                  <a:cubicBezTo>
                    <a:pt x="482733" y="80170"/>
                    <a:pt x="421483" y="60527"/>
                    <a:pt x="360232" y="60527"/>
                  </a:cubicBezTo>
                  <a:cubicBezTo>
                    <a:pt x="341566" y="60527"/>
                    <a:pt x="322899" y="62855"/>
                    <a:pt x="301899" y="65183"/>
                  </a:cubicBezTo>
                  <a:lnTo>
                    <a:pt x="290232" y="6984"/>
                  </a:lnTo>
                  <a:cubicBezTo>
                    <a:pt x="313566" y="2328"/>
                    <a:pt x="336899" y="0"/>
                    <a:pt x="360232" y="0"/>
                  </a:cubicBezTo>
                  <a:close/>
                </a:path>
              </a:pathLst>
            </a:custGeom>
            <a:solidFill>
              <a:srgbClr val="D8E8ED"/>
            </a:solidFill>
            <a:ln>
              <a:noFill/>
            </a:ln>
          </p:spPr>
          <p:txBody>
            <a:bodyPr vert="horz" wrap="square" lIns="91440" tIns="45720" rIns="91440" bIns="45720" numCol="1" anchor="t" anchorCtr="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Tree>
    <p:extLst>
      <p:ext uri="{BB962C8B-B14F-4D97-AF65-F5344CB8AC3E}">
        <p14:creationId xmlns:p14="http://schemas.microsoft.com/office/powerpoint/2010/main" val="192076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817BDCD5-429C-44B4-B9D0-FF92310318F9}"/>
              </a:ext>
            </a:extLst>
          </p:cNvPr>
          <p:cNvSpPr txBox="1"/>
          <p:nvPr/>
        </p:nvSpPr>
        <p:spPr>
          <a:xfrm>
            <a:off x="494919" y="1054174"/>
            <a:ext cx="11557173" cy="1156855"/>
          </a:xfrm>
          <a:prstGeom prst="rect">
            <a:avLst/>
          </a:prstGeom>
          <a:noFill/>
        </p:spPr>
        <p:txBody>
          <a:bodyPr wrap="square" rtlCol="0">
            <a:spAutoFit/>
          </a:bodyPr>
          <a:lstStyle/>
          <a:p>
            <a:pPr>
              <a:lnSpc>
                <a:spcPct val="150000"/>
              </a:lnSpc>
            </a:pPr>
            <a:r>
              <a:rPr lang="zh-CN" altLang="en-US" sz="1600" dirty="0">
                <a:cs typeface="+mn-ea"/>
                <a:sym typeface="+mn-lt"/>
              </a:rPr>
              <a:t>    统计分析是对行车过程中，司机不规范动作手势、司机出现疲劳驾驶现象等数据进行分析统计，主要以图表形式展现，包括直方图、趋势图、饼图等。</a:t>
            </a:r>
            <a:endParaRPr lang="en-US" altLang="zh-CN" sz="1600" dirty="0">
              <a:cs typeface="+mn-ea"/>
              <a:sym typeface="+mn-lt"/>
            </a:endParaRPr>
          </a:p>
          <a:p>
            <a:pPr>
              <a:lnSpc>
                <a:spcPct val="150000"/>
              </a:lnSpc>
            </a:pPr>
            <a:r>
              <a:rPr lang="en-US" altLang="zh-CN" sz="1600" dirty="0">
                <a:cs typeface="+mn-ea"/>
                <a:sym typeface="+mn-lt"/>
              </a:rPr>
              <a:t>    </a:t>
            </a:r>
            <a:r>
              <a:rPr lang="zh-CN" altLang="en-US" sz="1600" dirty="0">
                <a:cs typeface="+mn-ea"/>
                <a:sym typeface="+mn-lt"/>
              </a:rPr>
              <a:t>以下以模拟数据的形式展现几种数据显示效果。</a:t>
            </a:r>
          </a:p>
        </p:txBody>
      </p:sp>
      <p:graphicFrame>
        <p:nvGraphicFramePr>
          <p:cNvPr id="7" name="图表 6">
            <a:extLst>
              <a:ext uri="{FF2B5EF4-FFF2-40B4-BE49-F238E27FC236}">
                <a16:creationId xmlns:a16="http://schemas.microsoft.com/office/drawing/2014/main" id="{5A017CFA-BCF9-4DB8-9C30-A9FCC79694BC}"/>
              </a:ext>
            </a:extLst>
          </p:cNvPr>
          <p:cNvGraphicFramePr/>
          <p:nvPr>
            <p:extLst>
              <p:ext uri="{D42A27DB-BD31-4B8C-83A1-F6EECF244321}">
                <p14:modId xmlns:p14="http://schemas.microsoft.com/office/powerpoint/2010/main" val="2622970066"/>
              </p:ext>
            </p:extLst>
          </p:nvPr>
        </p:nvGraphicFramePr>
        <p:xfrm>
          <a:off x="4587950" y="2362183"/>
          <a:ext cx="4300348" cy="37088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a:extLst>
              <a:ext uri="{FF2B5EF4-FFF2-40B4-BE49-F238E27FC236}">
                <a16:creationId xmlns:a16="http://schemas.microsoft.com/office/drawing/2014/main" id="{10EBE07F-7856-40CE-A664-FDF516E058C7}"/>
              </a:ext>
            </a:extLst>
          </p:cNvPr>
          <p:cNvGraphicFramePr/>
          <p:nvPr>
            <p:extLst>
              <p:ext uri="{D42A27DB-BD31-4B8C-83A1-F6EECF244321}">
                <p14:modId xmlns:p14="http://schemas.microsoft.com/office/powerpoint/2010/main" val="741790311"/>
              </p:ext>
            </p:extLst>
          </p:nvPr>
        </p:nvGraphicFramePr>
        <p:xfrm>
          <a:off x="202313" y="2347193"/>
          <a:ext cx="4556957" cy="37238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图表 8">
            <a:extLst>
              <a:ext uri="{FF2B5EF4-FFF2-40B4-BE49-F238E27FC236}">
                <a16:creationId xmlns:a16="http://schemas.microsoft.com/office/drawing/2014/main" id="{20B56AB5-048E-4CDA-8D48-845BD41F3FBD}"/>
              </a:ext>
            </a:extLst>
          </p:cNvPr>
          <p:cNvGraphicFramePr/>
          <p:nvPr>
            <p:extLst>
              <p:ext uri="{D42A27DB-BD31-4B8C-83A1-F6EECF244321}">
                <p14:modId xmlns:p14="http://schemas.microsoft.com/office/powerpoint/2010/main" val="609627256"/>
              </p:ext>
            </p:extLst>
          </p:nvPr>
        </p:nvGraphicFramePr>
        <p:xfrm>
          <a:off x="8504421" y="2362183"/>
          <a:ext cx="3547671" cy="3843744"/>
        </p:xfrm>
        <a:graphic>
          <a:graphicData uri="http://schemas.openxmlformats.org/drawingml/2006/chart">
            <c:chart xmlns:c="http://schemas.openxmlformats.org/drawingml/2006/chart" xmlns:r="http://schemas.openxmlformats.org/officeDocument/2006/relationships" r:id="rId6"/>
          </a:graphicData>
        </a:graphic>
      </p:graphicFrame>
      <p:sp>
        <p:nvSpPr>
          <p:cNvPr id="11" name="文本框 14">
            <a:extLst>
              <a:ext uri="{FF2B5EF4-FFF2-40B4-BE49-F238E27FC236}">
                <a16:creationId xmlns:a16="http://schemas.microsoft.com/office/drawing/2014/main" id="{3A2C5455-4775-4ABD-8B79-3025A657AFB0}"/>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应用</a:t>
            </a:r>
            <a:r>
              <a:rPr kumimoji="1" lang="en-US" altLang="zh-CN" sz="2400" b="1" dirty="0">
                <a:solidFill>
                  <a:srgbClr val="9BBB59">
                    <a:lumMod val="50000"/>
                  </a:srgbClr>
                </a:solidFill>
                <a:cs typeface="+mn-ea"/>
                <a:sym typeface="+mn-lt"/>
              </a:rPr>
              <a:t>——</a:t>
            </a:r>
            <a:r>
              <a:rPr kumimoji="1" lang="zh-CN" altLang="en-US" sz="2400" b="1" dirty="0">
                <a:solidFill>
                  <a:srgbClr val="9BBB59">
                    <a:lumMod val="50000"/>
                  </a:srgbClr>
                </a:solidFill>
                <a:cs typeface="+mn-ea"/>
                <a:sym typeface="+mn-lt"/>
              </a:rPr>
              <a:t>统计分析</a:t>
            </a:r>
          </a:p>
        </p:txBody>
      </p:sp>
    </p:spTree>
    <p:extLst>
      <p:ext uri="{BB962C8B-B14F-4D97-AF65-F5344CB8AC3E}">
        <p14:creationId xmlns:p14="http://schemas.microsoft.com/office/powerpoint/2010/main" val="336356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4">
            <a:extLst>
              <a:ext uri="{FF2B5EF4-FFF2-40B4-BE49-F238E27FC236}">
                <a16:creationId xmlns:a16="http://schemas.microsoft.com/office/drawing/2014/main" id="{D4EA49F6-DBE7-495D-8658-171CA6C71964}"/>
              </a:ext>
            </a:extLst>
          </p:cNvPr>
          <p:cNvSpPr txBox="1"/>
          <p:nvPr/>
        </p:nvSpPr>
        <p:spPr>
          <a:xfrm>
            <a:off x="494919" y="198732"/>
            <a:ext cx="4821000" cy="461610"/>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应用</a:t>
            </a:r>
            <a:r>
              <a:rPr kumimoji="1" lang="en-US" altLang="zh-CN" sz="2400" b="1" dirty="0">
                <a:solidFill>
                  <a:srgbClr val="9BBB59">
                    <a:lumMod val="50000"/>
                  </a:srgbClr>
                </a:solidFill>
                <a:cs typeface="+mn-ea"/>
                <a:sym typeface="+mn-lt"/>
              </a:rPr>
              <a:t>——</a:t>
            </a:r>
            <a:r>
              <a:rPr kumimoji="1" lang="zh-CN" altLang="en-US" sz="2400" b="1" dirty="0">
                <a:solidFill>
                  <a:srgbClr val="9BBB59">
                    <a:lumMod val="50000"/>
                  </a:srgbClr>
                </a:solidFill>
                <a:cs typeface="+mn-ea"/>
                <a:sym typeface="+mn-lt"/>
              </a:rPr>
              <a:t>视频回放</a:t>
            </a:r>
          </a:p>
        </p:txBody>
      </p:sp>
      <p:grpSp>
        <p:nvGrpSpPr>
          <p:cNvPr id="31" name="组合 30">
            <a:extLst>
              <a:ext uri="{FF2B5EF4-FFF2-40B4-BE49-F238E27FC236}">
                <a16:creationId xmlns:a16="http://schemas.microsoft.com/office/drawing/2014/main" id="{8F09CBB9-2265-45D8-AEA6-70FD859A42E0}"/>
              </a:ext>
            </a:extLst>
          </p:cNvPr>
          <p:cNvGrpSpPr/>
          <p:nvPr/>
        </p:nvGrpSpPr>
        <p:grpSpPr>
          <a:xfrm>
            <a:off x="6925339" y="2248401"/>
            <a:ext cx="3875055" cy="3550438"/>
            <a:chOff x="7530450" y="2541754"/>
            <a:chExt cx="2624348" cy="2404504"/>
          </a:xfrm>
        </p:grpSpPr>
        <p:grpSp>
          <p:nvGrpSpPr>
            <p:cNvPr id="32" name="组合 31">
              <a:extLst>
                <a:ext uri="{FF2B5EF4-FFF2-40B4-BE49-F238E27FC236}">
                  <a16:creationId xmlns:a16="http://schemas.microsoft.com/office/drawing/2014/main" id="{BCFB3F4E-3122-4352-9900-28C9D1939AF0}"/>
                </a:ext>
              </a:extLst>
            </p:cNvPr>
            <p:cNvGrpSpPr/>
            <p:nvPr/>
          </p:nvGrpSpPr>
          <p:grpSpPr>
            <a:xfrm>
              <a:off x="7530450" y="2541754"/>
              <a:ext cx="2624348" cy="2404504"/>
              <a:chOff x="4348163" y="157163"/>
              <a:chExt cx="2359025" cy="1931988"/>
            </a:xfrm>
          </p:grpSpPr>
          <p:sp>
            <p:nvSpPr>
              <p:cNvPr id="34" name="Freeform 401">
                <a:extLst>
                  <a:ext uri="{FF2B5EF4-FFF2-40B4-BE49-F238E27FC236}">
                    <a16:creationId xmlns:a16="http://schemas.microsoft.com/office/drawing/2014/main" id="{D38F31F6-41A0-43FE-B57D-A676ADE14DCA}"/>
                  </a:ext>
                </a:extLst>
              </p:cNvPr>
              <p:cNvSpPr>
                <a:spLocks/>
              </p:cNvSpPr>
              <p:nvPr/>
            </p:nvSpPr>
            <p:spPr bwMode="auto">
              <a:xfrm>
                <a:off x="4348163" y="1520825"/>
                <a:ext cx="2359025" cy="201613"/>
              </a:xfrm>
              <a:custGeom>
                <a:avLst/>
                <a:gdLst>
                  <a:gd name="T0" fmla="*/ 0 w 688"/>
                  <a:gd name="T1" fmla="*/ 34 h 59"/>
                  <a:gd name="T2" fmla="*/ 25 w 688"/>
                  <a:gd name="T3" fmla="*/ 59 h 59"/>
                  <a:gd name="T4" fmla="*/ 663 w 688"/>
                  <a:gd name="T5" fmla="*/ 59 h 59"/>
                  <a:gd name="T6" fmla="*/ 688 w 688"/>
                  <a:gd name="T7" fmla="*/ 34 h 59"/>
                  <a:gd name="T8" fmla="*/ 688 w 688"/>
                  <a:gd name="T9" fmla="*/ 0 h 59"/>
                  <a:gd name="T10" fmla="*/ 0 w 688"/>
                  <a:gd name="T11" fmla="*/ 0 h 59"/>
                  <a:gd name="T12" fmla="*/ 0 w 688"/>
                  <a:gd name="T13" fmla="*/ 34 h 59"/>
                </a:gdLst>
                <a:ahLst/>
                <a:cxnLst>
                  <a:cxn ang="0">
                    <a:pos x="T0" y="T1"/>
                  </a:cxn>
                  <a:cxn ang="0">
                    <a:pos x="T2" y="T3"/>
                  </a:cxn>
                  <a:cxn ang="0">
                    <a:pos x="T4" y="T5"/>
                  </a:cxn>
                  <a:cxn ang="0">
                    <a:pos x="T6" y="T7"/>
                  </a:cxn>
                  <a:cxn ang="0">
                    <a:pos x="T8" y="T9"/>
                  </a:cxn>
                  <a:cxn ang="0">
                    <a:pos x="T10" y="T11"/>
                  </a:cxn>
                  <a:cxn ang="0">
                    <a:pos x="T12" y="T13"/>
                  </a:cxn>
                </a:cxnLst>
                <a:rect l="0" t="0" r="r" b="b"/>
                <a:pathLst>
                  <a:path w="688" h="59">
                    <a:moveTo>
                      <a:pt x="0" y="34"/>
                    </a:moveTo>
                    <a:cubicBezTo>
                      <a:pt x="0" y="47"/>
                      <a:pt x="11" y="59"/>
                      <a:pt x="25" y="59"/>
                    </a:cubicBezTo>
                    <a:cubicBezTo>
                      <a:pt x="663" y="59"/>
                      <a:pt x="663" y="59"/>
                      <a:pt x="663" y="59"/>
                    </a:cubicBezTo>
                    <a:cubicBezTo>
                      <a:pt x="677" y="59"/>
                      <a:pt x="688" y="47"/>
                      <a:pt x="688" y="34"/>
                    </a:cubicBezTo>
                    <a:cubicBezTo>
                      <a:pt x="688" y="0"/>
                      <a:pt x="688" y="0"/>
                      <a:pt x="688" y="0"/>
                    </a:cubicBezTo>
                    <a:cubicBezTo>
                      <a:pt x="0" y="0"/>
                      <a:pt x="0" y="0"/>
                      <a:pt x="0" y="0"/>
                    </a:cubicBezTo>
                    <a:cubicBezTo>
                      <a:pt x="0" y="34"/>
                      <a:pt x="0" y="34"/>
                      <a:pt x="0" y="34"/>
                    </a:cubicBezTo>
                  </a:path>
                </a:pathLst>
              </a:custGeom>
              <a:solidFill>
                <a:srgbClr val="657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5" name="Freeform 402">
                <a:extLst>
                  <a:ext uri="{FF2B5EF4-FFF2-40B4-BE49-F238E27FC236}">
                    <a16:creationId xmlns:a16="http://schemas.microsoft.com/office/drawing/2014/main" id="{EC1920D3-4DB1-4C39-B35B-7C368297D265}"/>
                  </a:ext>
                </a:extLst>
              </p:cNvPr>
              <p:cNvSpPr>
                <a:spLocks/>
              </p:cNvSpPr>
              <p:nvPr/>
            </p:nvSpPr>
            <p:spPr bwMode="auto">
              <a:xfrm>
                <a:off x="5246688" y="1722438"/>
                <a:ext cx="561975" cy="331788"/>
              </a:xfrm>
              <a:custGeom>
                <a:avLst/>
                <a:gdLst>
                  <a:gd name="T0" fmla="*/ 354 w 354"/>
                  <a:gd name="T1" fmla="*/ 209 h 209"/>
                  <a:gd name="T2" fmla="*/ 0 w 354"/>
                  <a:gd name="T3" fmla="*/ 209 h 209"/>
                  <a:gd name="T4" fmla="*/ 24 w 354"/>
                  <a:gd name="T5" fmla="*/ 0 h 209"/>
                  <a:gd name="T6" fmla="*/ 328 w 354"/>
                  <a:gd name="T7" fmla="*/ 0 h 209"/>
                  <a:gd name="T8" fmla="*/ 354 w 354"/>
                  <a:gd name="T9" fmla="*/ 209 h 209"/>
                </a:gdLst>
                <a:ahLst/>
                <a:cxnLst>
                  <a:cxn ang="0">
                    <a:pos x="T0" y="T1"/>
                  </a:cxn>
                  <a:cxn ang="0">
                    <a:pos x="T2" y="T3"/>
                  </a:cxn>
                  <a:cxn ang="0">
                    <a:pos x="T4" y="T5"/>
                  </a:cxn>
                  <a:cxn ang="0">
                    <a:pos x="T6" y="T7"/>
                  </a:cxn>
                  <a:cxn ang="0">
                    <a:pos x="T8" y="T9"/>
                  </a:cxn>
                </a:cxnLst>
                <a:rect l="0" t="0" r="r" b="b"/>
                <a:pathLst>
                  <a:path w="354" h="209">
                    <a:moveTo>
                      <a:pt x="354" y="209"/>
                    </a:moveTo>
                    <a:lnTo>
                      <a:pt x="0" y="209"/>
                    </a:lnTo>
                    <a:lnTo>
                      <a:pt x="24" y="0"/>
                    </a:lnTo>
                    <a:lnTo>
                      <a:pt x="328" y="0"/>
                    </a:lnTo>
                    <a:lnTo>
                      <a:pt x="354" y="209"/>
                    </a:lnTo>
                    <a:close/>
                  </a:path>
                </a:pathLst>
              </a:custGeom>
              <a:solidFill>
                <a:srgbClr val="485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6" name="Freeform 403">
                <a:extLst>
                  <a:ext uri="{FF2B5EF4-FFF2-40B4-BE49-F238E27FC236}">
                    <a16:creationId xmlns:a16="http://schemas.microsoft.com/office/drawing/2014/main" id="{0123D373-DAC2-423E-9373-827D0A44A7C0}"/>
                  </a:ext>
                </a:extLst>
              </p:cNvPr>
              <p:cNvSpPr>
                <a:spLocks/>
              </p:cNvSpPr>
              <p:nvPr/>
            </p:nvSpPr>
            <p:spPr bwMode="auto">
              <a:xfrm>
                <a:off x="5246688" y="1722438"/>
                <a:ext cx="561975" cy="331788"/>
              </a:xfrm>
              <a:custGeom>
                <a:avLst/>
                <a:gdLst>
                  <a:gd name="T0" fmla="*/ 354 w 354"/>
                  <a:gd name="T1" fmla="*/ 209 h 209"/>
                  <a:gd name="T2" fmla="*/ 0 w 354"/>
                  <a:gd name="T3" fmla="*/ 209 h 209"/>
                  <a:gd name="T4" fmla="*/ 24 w 354"/>
                  <a:gd name="T5" fmla="*/ 0 h 209"/>
                  <a:gd name="T6" fmla="*/ 328 w 354"/>
                  <a:gd name="T7" fmla="*/ 0 h 209"/>
                  <a:gd name="T8" fmla="*/ 354 w 354"/>
                  <a:gd name="T9" fmla="*/ 209 h 209"/>
                </a:gdLst>
                <a:ahLst/>
                <a:cxnLst>
                  <a:cxn ang="0">
                    <a:pos x="T0" y="T1"/>
                  </a:cxn>
                  <a:cxn ang="0">
                    <a:pos x="T2" y="T3"/>
                  </a:cxn>
                  <a:cxn ang="0">
                    <a:pos x="T4" y="T5"/>
                  </a:cxn>
                  <a:cxn ang="0">
                    <a:pos x="T6" y="T7"/>
                  </a:cxn>
                  <a:cxn ang="0">
                    <a:pos x="T8" y="T9"/>
                  </a:cxn>
                </a:cxnLst>
                <a:rect l="0" t="0" r="r" b="b"/>
                <a:pathLst>
                  <a:path w="354" h="209">
                    <a:moveTo>
                      <a:pt x="354" y="209"/>
                    </a:moveTo>
                    <a:lnTo>
                      <a:pt x="0" y="209"/>
                    </a:lnTo>
                    <a:lnTo>
                      <a:pt x="24" y="0"/>
                    </a:lnTo>
                    <a:lnTo>
                      <a:pt x="328" y="0"/>
                    </a:lnTo>
                    <a:lnTo>
                      <a:pt x="354"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7" name="Rectangle 404">
                <a:extLst>
                  <a:ext uri="{FF2B5EF4-FFF2-40B4-BE49-F238E27FC236}">
                    <a16:creationId xmlns:a16="http://schemas.microsoft.com/office/drawing/2014/main" id="{91A6E2C1-302F-4750-9DA8-75E8D12838A8}"/>
                  </a:ext>
                </a:extLst>
              </p:cNvPr>
              <p:cNvSpPr>
                <a:spLocks noChangeArrowheads="1"/>
              </p:cNvSpPr>
              <p:nvPr/>
            </p:nvSpPr>
            <p:spPr bwMode="auto">
              <a:xfrm>
                <a:off x="5280026" y="1722438"/>
                <a:ext cx="493713" cy="4762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8" name="Freeform 405">
                <a:extLst>
                  <a:ext uri="{FF2B5EF4-FFF2-40B4-BE49-F238E27FC236}">
                    <a16:creationId xmlns:a16="http://schemas.microsoft.com/office/drawing/2014/main" id="{3C20392D-DB70-4D9A-BBAE-FDBEAD180808}"/>
                  </a:ext>
                </a:extLst>
              </p:cNvPr>
              <p:cNvSpPr>
                <a:spLocks/>
              </p:cNvSpPr>
              <p:nvPr/>
            </p:nvSpPr>
            <p:spPr bwMode="auto">
              <a:xfrm>
                <a:off x="5280026" y="1722438"/>
                <a:ext cx="493713" cy="47625"/>
              </a:xfrm>
              <a:custGeom>
                <a:avLst/>
                <a:gdLst>
                  <a:gd name="T0" fmla="*/ 307 w 311"/>
                  <a:gd name="T1" fmla="*/ 0 h 30"/>
                  <a:gd name="T2" fmla="*/ 3 w 311"/>
                  <a:gd name="T3" fmla="*/ 0 h 30"/>
                  <a:gd name="T4" fmla="*/ 0 w 311"/>
                  <a:gd name="T5" fmla="*/ 30 h 30"/>
                  <a:gd name="T6" fmla="*/ 311 w 311"/>
                  <a:gd name="T7" fmla="*/ 30 h 30"/>
                  <a:gd name="T8" fmla="*/ 307 w 311"/>
                  <a:gd name="T9" fmla="*/ 0 h 30"/>
                </a:gdLst>
                <a:ahLst/>
                <a:cxnLst>
                  <a:cxn ang="0">
                    <a:pos x="T0" y="T1"/>
                  </a:cxn>
                  <a:cxn ang="0">
                    <a:pos x="T2" y="T3"/>
                  </a:cxn>
                  <a:cxn ang="0">
                    <a:pos x="T4" y="T5"/>
                  </a:cxn>
                  <a:cxn ang="0">
                    <a:pos x="T6" y="T7"/>
                  </a:cxn>
                  <a:cxn ang="0">
                    <a:pos x="T8" y="T9"/>
                  </a:cxn>
                </a:cxnLst>
                <a:rect l="0" t="0" r="r" b="b"/>
                <a:pathLst>
                  <a:path w="311" h="30">
                    <a:moveTo>
                      <a:pt x="307" y="0"/>
                    </a:moveTo>
                    <a:lnTo>
                      <a:pt x="3" y="0"/>
                    </a:lnTo>
                    <a:lnTo>
                      <a:pt x="0" y="30"/>
                    </a:lnTo>
                    <a:lnTo>
                      <a:pt x="311" y="30"/>
                    </a:lnTo>
                    <a:lnTo>
                      <a:pt x="307" y="0"/>
                    </a:lnTo>
                    <a:close/>
                  </a:path>
                </a:pathLst>
              </a:custGeom>
              <a:solidFill>
                <a:srgbClr val="3B4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9" name="Freeform 407">
                <a:extLst>
                  <a:ext uri="{FF2B5EF4-FFF2-40B4-BE49-F238E27FC236}">
                    <a16:creationId xmlns:a16="http://schemas.microsoft.com/office/drawing/2014/main" id="{C4B41ABE-ECC6-4BE5-84A8-ECFA5E9B9D85}"/>
                  </a:ext>
                </a:extLst>
              </p:cNvPr>
              <p:cNvSpPr>
                <a:spLocks/>
              </p:cNvSpPr>
              <p:nvPr/>
            </p:nvSpPr>
            <p:spPr bwMode="auto">
              <a:xfrm>
                <a:off x="5280026" y="1722438"/>
                <a:ext cx="493713" cy="47625"/>
              </a:xfrm>
              <a:custGeom>
                <a:avLst/>
                <a:gdLst>
                  <a:gd name="T0" fmla="*/ 307 w 311"/>
                  <a:gd name="T1" fmla="*/ 0 h 30"/>
                  <a:gd name="T2" fmla="*/ 3 w 311"/>
                  <a:gd name="T3" fmla="*/ 0 h 30"/>
                  <a:gd name="T4" fmla="*/ 0 w 311"/>
                  <a:gd name="T5" fmla="*/ 30 h 30"/>
                  <a:gd name="T6" fmla="*/ 311 w 311"/>
                  <a:gd name="T7" fmla="*/ 30 h 30"/>
                  <a:gd name="T8" fmla="*/ 307 w 311"/>
                  <a:gd name="T9" fmla="*/ 0 h 30"/>
                </a:gdLst>
                <a:ahLst/>
                <a:cxnLst>
                  <a:cxn ang="0">
                    <a:pos x="T0" y="T1"/>
                  </a:cxn>
                  <a:cxn ang="0">
                    <a:pos x="T2" y="T3"/>
                  </a:cxn>
                  <a:cxn ang="0">
                    <a:pos x="T4" y="T5"/>
                  </a:cxn>
                  <a:cxn ang="0">
                    <a:pos x="T6" y="T7"/>
                  </a:cxn>
                  <a:cxn ang="0">
                    <a:pos x="T8" y="T9"/>
                  </a:cxn>
                </a:cxnLst>
                <a:rect l="0" t="0" r="r" b="b"/>
                <a:pathLst>
                  <a:path w="311" h="30">
                    <a:moveTo>
                      <a:pt x="307" y="0"/>
                    </a:moveTo>
                    <a:lnTo>
                      <a:pt x="3" y="0"/>
                    </a:lnTo>
                    <a:lnTo>
                      <a:pt x="0" y="30"/>
                    </a:lnTo>
                    <a:lnTo>
                      <a:pt x="311" y="30"/>
                    </a:lnTo>
                    <a:lnTo>
                      <a:pt x="3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0" name="Freeform 408">
                <a:extLst>
                  <a:ext uri="{FF2B5EF4-FFF2-40B4-BE49-F238E27FC236}">
                    <a16:creationId xmlns:a16="http://schemas.microsoft.com/office/drawing/2014/main" id="{C98EF177-2188-4F9D-810D-BC08A3214588}"/>
                  </a:ext>
                </a:extLst>
              </p:cNvPr>
              <p:cNvSpPr>
                <a:spLocks/>
              </p:cNvSpPr>
              <p:nvPr/>
            </p:nvSpPr>
            <p:spPr bwMode="auto">
              <a:xfrm>
                <a:off x="5407026" y="1601788"/>
                <a:ext cx="241300" cy="52388"/>
              </a:xfrm>
              <a:custGeom>
                <a:avLst/>
                <a:gdLst>
                  <a:gd name="T0" fmla="*/ 63 w 70"/>
                  <a:gd name="T1" fmla="*/ 15 h 15"/>
                  <a:gd name="T2" fmla="*/ 7 w 70"/>
                  <a:gd name="T3" fmla="*/ 15 h 15"/>
                  <a:gd name="T4" fmla="*/ 0 w 70"/>
                  <a:gd name="T5" fmla="*/ 8 h 15"/>
                  <a:gd name="T6" fmla="*/ 7 w 70"/>
                  <a:gd name="T7" fmla="*/ 0 h 15"/>
                  <a:gd name="T8" fmla="*/ 63 w 70"/>
                  <a:gd name="T9" fmla="*/ 0 h 15"/>
                  <a:gd name="T10" fmla="*/ 70 w 70"/>
                  <a:gd name="T11" fmla="*/ 8 h 15"/>
                  <a:gd name="T12" fmla="*/ 63 w 70"/>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70" h="15">
                    <a:moveTo>
                      <a:pt x="63" y="15"/>
                    </a:moveTo>
                    <a:cubicBezTo>
                      <a:pt x="7" y="15"/>
                      <a:pt x="7" y="15"/>
                      <a:pt x="7" y="15"/>
                    </a:cubicBezTo>
                    <a:cubicBezTo>
                      <a:pt x="3" y="15"/>
                      <a:pt x="0" y="12"/>
                      <a:pt x="0" y="8"/>
                    </a:cubicBezTo>
                    <a:cubicBezTo>
                      <a:pt x="0" y="4"/>
                      <a:pt x="3" y="0"/>
                      <a:pt x="7" y="0"/>
                    </a:cubicBezTo>
                    <a:cubicBezTo>
                      <a:pt x="63" y="0"/>
                      <a:pt x="63" y="0"/>
                      <a:pt x="63" y="0"/>
                    </a:cubicBezTo>
                    <a:cubicBezTo>
                      <a:pt x="67" y="0"/>
                      <a:pt x="70" y="4"/>
                      <a:pt x="70" y="8"/>
                    </a:cubicBezTo>
                    <a:cubicBezTo>
                      <a:pt x="70" y="12"/>
                      <a:pt x="67" y="15"/>
                      <a:pt x="63" y="15"/>
                    </a:cubicBezTo>
                    <a:close/>
                  </a:path>
                </a:pathLst>
              </a:custGeom>
              <a:solidFill>
                <a:srgbClr val="485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1" name="Freeform 409">
                <a:extLst>
                  <a:ext uri="{FF2B5EF4-FFF2-40B4-BE49-F238E27FC236}">
                    <a16:creationId xmlns:a16="http://schemas.microsoft.com/office/drawing/2014/main" id="{D47C0C95-D90A-47CC-886E-A5A507700C95}"/>
                  </a:ext>
                </a:extLst>
              </p:cNvPr>
              <p:cNvSpPr>
                <a:spLocks/>
              </p:cNvSpPr>
              <p:nvPr/>
            </p:nvSpPr>
            <p:spPr bwMode="auto">
              <a:xfrm>
                <a:off x="5178426" y="2041526"/>
                <a:ext cx="698500" cy="47625"/>
              </a:xfrm>
              <a:custGeom>
                <a:avLst/>
                <a:gdLst>
                  <a:gd name="T0" fmla="*/ 199 w 204"/>
                  <a:gd name="T1" fmla="*/ 14 h 14"/>
                  <a:gd name="T2" fmla="*/ 4 w 204"/>
                  <a:gd name="T3" fmla="*/ 14 h 14"/>
                  <a:gd name="T4" fmla="*/ 0 w 204"/>
                  <a:gd name="T5" fmla="*/ 7 h 14"/>
                  <a:gd name="T6" fmla="*/ 4 w 204"/>
                  <a:gd name="T7" fmla="*/ 0 h 14"/>
                  <a:gd name="T8" fmla="*/ 199 w 204"/>
                  <a:gd name="T9" fmla="*/ 0 h 14"/>
                  <a:gd name="T10" fmla="*/ 204 w 204"/>
                  <a:gd name="T11" fmla="*/ 7 h 14"/>
                  <a:gd name="T12" fmla="*/ 199 w 20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4" h="14">
                    <a:moveTo>
                      <a:pt x="199" y="14"/>
                    </a:moveTo>
                    <a:cubicBezTo>
                      <a:pt x="4" y="14"/>
                      <a:pt x="4" y="14"/>
                      <a:pt x="4" y="14"/>
                    </a:cubicBezTo>
                    <a:cubicBezTo>
                      <a:pt x="2" y="14"/>
                      <a:pt x="0" y="11"/>
                      <a:pt x="0" y="7"/>
                    </a:cubicBezTo>
                    <a:cubicBezTo>
                      <a:pt x="0" y="3"/>
                      <a:pt x="2" y="0"/>
                      <a:pt x="4" y="0"/>
                    </a:cubicBezTo>
                    <a:cubicBezTo>
                      <a:pt x="199" y="0"/>
                      <a:pt x="199" y="0"/>
                      <a:pt x="199" y="0"/>
                    </a:cubicBezTo>
                    <a:cubicBezTo>
                      <a:pt x="202" y="0"/>
                      <a:pt x="204" y="3"/>
                      <a:pt x="204" y="7"/>
                    </a:cubicBezTo>
                    <a:cubicBezTo>
                      <a:pt x="204" y="11"/>
                      <a:pt x="202" y="14"/>
                      <a:pt x="199" y="14"/>
                    </a:cubicBezTo>
                    <a:close/>
                  </a:path>
                </a:pathLst>
              </a:custGeom>
              <a:solidFill>
                <a:srgbClr val="657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2" name="Freeform 410">
                <a:extLst>
                  <a:ext uri="{FF2B5EF4-FFF2-40B4-BE49-F238E27FC236}">
                    <a16:creationId xmlns:a16="http://schemas.microsoft.com/office/drawing/2014/main" id="{AF585F91-E0A6-4493-9C73-952E2F56FBD8}"/>
                  </a:ext>
                </a:extLst>
              </p:cNvPr>
              <p:cNvSpPr>
                <a:spLocks/>
              </p:cNvSpPr>
              <p:nvPr/>
            </p:nvSpPr>
            <p:spPr bwMode="auto">
              <a:xfrm>
                <a:off x="4348163" y="157163"/>
                <a:ext cx="2359025" cy="1390650"/>
              </a:xfrm>
              <a:custGeom>
                <a:avLst/>
                <a:gdLst>
                  <a:gd name="T0" fmla="*/ 663 w 688"/>
                  <a:gd name="T1" fmla="*/ 0 h 406"/>
                  <a:gd name="T2" fmla="*/ 25 w 688"/>
                  <a:gd name="T3" fmla="*/ 0 h 406"/>
                  <a:gd name="T4" fmla="*/ 0 w 688"/>
                  <a:gd name="T5" fmla="*/ 25 h 406"/>
                  <a:gd name="T6" fmla="*/ 0 w 688"/>
                  <a:gd name="T7" fmla="*/ 406 h 406"/>
                  <a:gd name="T8" fmla="*/ 688 w 688"/>
                  <a:gd name="T9" fmla="*/ 406 h 406"/>
                  <a:gd name="T10" fmla="*/ 688 w 688"/>
                  <a:gd name="T11" fmla="*/ 25 h 406"/>
                  <a:gd name="T12" fmla="*/ 663 w 688"/>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88" h="406">
                    <a:moveTo>
                      <a:pt x="663" y="0"/>
                    </a:moveTo>
                    <a:cubicBezTo>
                      <a:pt x="25" y="0"/>
                      <a:pt x="25" y="0"/>
                      <a:pt x="25" y="0"/>
                    </a:cubicBezTo>
                    <a:cubicBezTo>
                      <a:pt x="11" y="0"/>
                      <a:pt x="0" y="11"/>
                      <a:pt x="0" y="25"/>
                    </a:cubicBezTo>
                    <a:cubicBezTo>
                      <a:pt x="0" y="406"/>
                      <a:pt x="0" y="406"/>
                      <a:pt x="0" y="406"/>
                    </a:cubicBezTo>
                    <a:cubicBezTo>
                      <a:pt x="688" y="406"/>
                      <a:pt x="688" y="406"/>
                      <a:pt x="688" y="406"/>
                    </a:cubicBezTo>
                    <a:cubicBezTo>
                      <a:pt x="688" y="25"/>
                      <a:pt x="688" y="25"/>
                      <a:pt x="688" y="25"/>
                    </a:cubicBezTo>
                    <a:cubicBezTo>
                      <a:pt x="688" y="11"/>
                      <a:pt x="677" y="0"/>
                      <a:pt x="663" y="0"/>
                    </a:cubicBezTo>
                  </a:path>
                </a:pathLst>
              </a:custGeom>
              <a:solidFill>
                <a:srgbClr val="485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3" name="Freeform 411">
                <a:extLst>
                  <a:ext uri="{FF2B5EF4-FFF2-40B4-BE49-F238E27FC236}">
                    <a16:creationId xmlns:a16="http://schemas.microsoft.com/office/drawing/2014/main" id="{F6C14FD2-F2EB-4103-9D56-5CF02DB9C8B7}"/>
                  </a:ext>
                </a:extLst>
              </p:cNvPr>
              <p:cNvSpPr>
                <a:spLocks/>
              </p:cNvSpPr>
              <p:nvPr/>
            </p:nvSpPr>
            <p:spPr bwMode="auto">
              <a:xfrm>
                <a:off x="4433888" y="242888"/>
                <a:ext cx="2187575" cy="1219200"/>
              </a:xfrm>
              <a:custGeom>
                <a:avLst/>
                <a:gdLst>
                  <a:gd name="T0" fmla="*/ 0 w 1378"/>
                  <a:gd name="T1" fmla="*/ 768 h 768"/>
                  <a:gd name="T2" fmla="*/ 0 w 1378"/>
                  <a:gd name="T3" fmla="*/ 345 h 768"/>
                  <a:gd name="T4" fmla="*/ 0 w 1378"/>
                  <a:gd name="T5" fmla="*/ 0 h 768"/>
                  <a:gd name="T6" fmla="*/ 689 w 1378"/>
                  <a:gd name="T7" fmla="*/ 0 h 768"/>
                  <a:gd name="T8" fmla="*/ 1378 w 1378"/>
                  <a:gd name="T9" fmla="*/ 0 h 768"/>
                  <a:gd name="T10" fmla="*/ 1378 w 1378"/>
                  <a:gd name="T11" fmla="*/ 345 h 768"/>
                  <a:gd name="T12" fmla="*/ 1378 w 1378"/>
                  <a:gd name="T13" fmla="*/ 768 h 768"/>
                  <a:gd name="T14" fmla="*/ 689 w 1378"/>
                  <a:gd name="T15" fmla="*/ 768 h 768"/>
                  <a:gd name="T16" fmla="*/ 0 w 1378"/>
                  <a:gd name="T17"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768">
                    <a:moveTo>
                      <a:pt x="0" y="768"/>
                    </a:moveTo>
                    <a:lnTo>
                      <a:pt x="0" y="345"/>
                    </a:lnTo>
                    <a:lnTo>
                      <a:pt x="0" y="0"/>
                    </a:lnTo>
                    <a:lnTo>
                      <a:pt x="689" y="0"/>
                    </a:lnTo>
                    <a:lnTo>
                      <a:pt x="1378" y="0"/>
                    </a:lnTo>
                    <a:lnTo>
                      <a:pt x="1378" y="345"/>
                    </a:lnTo>
                    <a:lnTo>
                      <a:pt x="1378" y="768"/>
                    </a:lnTo>
                    <a:lnTo>
                      <a:pt x="689" y="768"/>
                    </a:lnTo>
                    <a:lnTo>
                      <a:pt x="0" y="768"/>
                    </a:lnTo>
                    <a:close/>
                  </a:path>
                </a:pathLst>
              </a:custGeom>
              <a:solidFill>
                <a:srgbClr val="4AD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4" name="Freeform 412">
                <a:extLst>
                  <a:ext uri="{FF2B5EF4-FFF2-40B4-BE49-F238E27FC236}">
                    <a16:creationId xmlns:a16="http://schemas.microsoft.com/office/drawing/2014/main" id="{A88BF8E0-EE2A-4500-BC93-426D47FFF12D}"/>
                  </a:ext>
                </a:extLst>
              </p:cNvPr>
              <p:cNvSpPr>
                <a:spLocks/>
              </p:cNvSpPr>
              <p:nvPr/>
            </p:nvSpPr>
            <p:spPr bwMode="auto">
              <a:xfrm>
                <a:off x="4433888" y="242888"/>
                <a:ext cx="2187575" cy="1219200"/>
              </a:xfrm>
              <a:custGeom>
                <a:avLst/>
                <a:gdLst>
                  <a:gd name="T0" fmla="*/ 0 w 1378"/>
                  <a:gd name="T1" fmla="*/ 768 h 768"/>
                  <a:gd name="T2" fmla="*/ 0 w 1378"/>
                  <a:gd name="T3" fmla="*/ 345 h 768"/>
                  <a:gd name="T4" fmla="*/ 0 w 1378"/>
                  <a:gd name="T5" fmla="*/ 0 h 768"/>
                  <a:gd name="T6" fmla="*/ 689 w 1378"/>
                  <a:gd name="T7" fmla="*/ 0 h 768"/>
                  <a:gd name="T8" fmla="*/ 1378 w 1378"/>
                  <a:gd name="T9" fmla="*/ 0 h 768"/>
                  <a:gd name="T10" fmla="*/ 1378 w 1378"/>
                  <a:gd name="T11" fmla="*/ 345 h 768"/>
                  <a:gd name="T12" fmla="*/ 1378 w 1378"/>
                  <a:gd name="T13" fmla="*/ 768 h 768"/>
                  <a:gd name="T14" fmla="*/ 689 w 1378"/>
                  <a:gd name="T15" fmla="*/ 768 h 768"/>
                  <a:gd name="T16" fmla="*/ 0 w 1378"/>
                  <a:gd name="T17"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768">
                    <a:moveTo>
                      <a:pt x="0" y="768"/>
                    </a:moveTo>
                    <a:lnTo>
                      <a:pt x="0" y="345"/>
                    </a:lnTo>
                    <a:lnTo>
                      <a:pt x="0" y="0"/>
                    </a:lnTo>
                    <a:lnTo>
                      <a:pt x="689" y="0"/>
                    </a:lnTo>
                    <a:lnTo>
                      <a:pt x="1378" y="0"/>
                    </a:lnTo>
                    <a:lnTo>
                      <a:pt x="1378" y="345"/>
                    </a:lnTo>
                    <a:lnTo>
                      <a:pt x="1378" y="768"/>
                    </a:lnTo>
                    <a:lnTo>
                      <a:pt x="689" y="768"/>
                    </a:lnTo>
                    <a:lnTo>
                      <a:pt x="0"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5" name="Freeform 413">
                <a:extLst>
                  <a:ext uri="{FF2B5EF4-FFF2-40B4-BE49-F238E27FC236}">
                    <a16:creationId xmlns:a16="http://schemas.microsoft.com/office/drawing/2014/main" id="{A40D180F-16A6-43DF-8132-9A4613279BC6}"/>
                  </a:ext>
                </a:extLst>
              </p:cNvPr>
              <p:cNvSpPr>
                <a:spLocks/>
              </p:cNvSpPr>
              <p:nvPr/>
            </p:nvSpPr>
            <p:spPr bwMode="auto">
              <a:xfrm>
                <a:off x="4433888" y="242888"/>
                <a:ext cx="2187575" cy="1219200"/>
              </a:xfrm>
              <a:custGeom>
                <a:avLst/>
                <a:gdLst>
                  <a:gd name="T0" fmla="*/ 1378 w 1378"/>
                  <a:gd name="T1" fmla="*/ 0 h 768"/>
                  <a:gd name="T2" fmla="*/ 689 w 1378"/>
                  <a:gd name="T3" fmla="*/ 0 h 768"/>
                  <a:gd name="T4" fmla="*/ 0 w 1378"/>
                  <a:gd name="T5" fmla="*/ 0 h 768"/>
                  <a:gd name="T6" fmla="*/ 0 w 1378"/>
                  <a:gd name="T7" fmla="*/ 345 h 768"/>
                  <a:gd name="T8" fmla="*/ 0 w 1378"/>
                  <a:gd name="T9" fmla="*/ 768 h 768"/>
                  <a:gd name="T10" fmla="*/ 48 w 1378"/>
                  <a:gd name="T11" fmla="*/ 768 h 768"/>
                  <a:gd name="T12" fmla="*/ 48 w 1378"/>
                  <a:gd name="T13" fmla="*/ 395 h 768"/>
                  <a:gd name="T14" fmla="*/ 48 w 1378"/>
                  <a:gd name="T15" fmla="*/ 47 h 768"/>
                  <a:gd name="T16" fmla="*/ 739 w 1378"/>
                  <a:gd name="T17" fmla="*/ 47 h 768"/>
                  <a:gd name="T18" fmla="*/ 1378 w 1378"/>
                  <a:gd name="T19" fmla="*/ 47 h 768"/>
                  <a:gd name="T20" fmla="*/ 1378 w 1378"/>
                  <a:gd name="T2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8" h="768">
                    <a:moveTo>
                      <a:pt x="1378" y="0"/>
                    </a:moveTo>
                    <a:lnTo>
                      <a:pt x="689" y="0"/>
                    </a:lnTo>
                    <a:lnTo>
                      <a:pt x="0" y="0"/>
                    </a:lnTo>
                    <a:lnTo>
                      <a:pt x="0" y="345"/>
                    </a:lnTo>
                    <a:lnTo>
                      <a:pt x="0" y="768"/>
                    </a:lnTo>
                    <a:lnTo>
                      <a:pt x="48" y="768"/>
                    </a:lnTo>
                    <a:lnTo>
                      <a:pt x="48" y="395"/>
                    </a:lnTo>
                    <a:lnTo>
                      <a:pt x="48" y="47"/>
                    </a:lnTo>
                    <a:lnTo>
                      <a:pt x="739" y="47"/>
                    </a:lnTo>
                    <a:lnTo>
                      <a:pt x="1378" y="47"/>
                    </a:lnTo>
                    <a:lnTo>
                      <a:pt x="1378" y="0"/>
                    </a:lnTo>
                    <a:close/>
                  </a:path>
                </a:pathLst>
              </a:custGeom>
              <a:solidFill>
                <a:srgbClr val="3DB1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6" name="Freeform 414">
                <a:extLst>
                  <a:ext uri="{FF2B5EF4-FFF2-40B4-BE49-F238E27FC236}">
                    <a16:creationId xmlns:a16="http://schemas.microsoft.com/office/drawing/2014/main" id="{83700F5D-F89D-49A5-9993-4D2E54B685B1}"/>
                  </a:ext>
                </a:extLst>
              </p:cNvPr>
              <p:cNvSpPr>
                <a:spLocks/>
              </p:cNvSpPr>
              <p:nvPr/>
            </p:nvSpPr>
            <p:spPr bwMode="auto">
              <a:xfrm>
                <a:off x="4433888" y="242888"/>
                <a:ext cx="2187575" cy="1219200"/>
              </a:xfrm>
              <a:custGeom>
                <a:avLst/>
                <a:gdLst>
                  <a:gd name="T0" fmla="*/ 1378 w 1378"/>
                  <a:gd name="T1" fmla="*/ 0 h 768"/>
                  <a:gd name="T2" fmla="*/ 689 w 1378"/>
                  <a:gd name="T3" fmla="*/ 0 h 768"/>
                  <a:gd name="T4" fmla="*/ 0 w 1378"/>
                  <a:gd name="T5" fmla="*/ 0 h 768"/>
                  <a:gd name="T6" fmla="*/ 0 w 1378"/>
                  <a:gd name="T7" fmla="*/ 345 h 768"/>
                  <a:gd name="T8" fmla="*/ 0 w 1378"/>
                  <a:gd name="T9" fmla="*/ 768 h 768"/>
                  <a:gd name="T10" fmla="*/ 48 w 1378"/>
                  <a:gd name="T11" fmla="*/ 768 h 768"/>
                  <a:gd name="T12" fmla="*/ 48 w 1378"/>
                  <a:gd name="T13" fmla="*/ 395 h 768"/>
                  <a:gd name="T14" fmla="*/ 48 w 1378"/>
                  <a:gd name="T15" fmla="*/ 47 h 768"/>
                  <a:gd name="T16" fmla="*/ 739 w 1378"/>
                  <a:gd name="T17" fmla="*/ 47 h 768"/>
                  <a:gd name="T18" fmla="*/ 1378 w 1378"/>
                  <a:gd name="T19" fmla="*/ 47 h 768"/>
                  <a:gd name="T20" fmla="*/ 1378 w 1378"/>
                  <a:gd name="T2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8" h="768">
                    <a:moveTo>
                      <a:pt x="1378" y="0"/>
                    </a:moveTo>
                    <a:lnTo>
                      <a:pt x="689" y="0"/>
                    </a:lnTo>
                    <a:lnTo>
                      <a:pt x="0" y="0"/>
                    </a:lnTo>
                    <a:lnTo>
                      <a:pt x="0" y="345"/>
                    </a:lnTo>
                    <a:lnTo>
                      <a:pt x="0" y="768"/>
                    </a:lnTo>
                    <a:lnTo>
                      <a:pt x="48" y="768"/>
                    </a:lnTo>
                    <a:lnTo>
                      <a:pt x="48" y="395"/>
                    </a:lnTo>
                    <a:lnTo>
                      <a:pt x="48" y="47"/>
                    </a:lnTo>
                    <a:lnTo>
                      <a:pt x="739" y="47"/>
                    </a:lnTo>
                    <a:lnTo>
                      <a:pt x="1378" y="47"/>
                    </a:lnTo>
                    <a:lnTo>
                      <a:pt x="1378" y="0"/>
                    </a:lnTo>
                  </a:path>
                </a:pathLst>
              </a:custGeom>
              <a:solidFill>
                <a:srgbClr val="A9D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pic>
          <p:nvPicPr>
            <p:cNvPr id="33" name="图片 32">
              <a:extLst>
                <a:ext uri="{FF2B5EF4-FFF2-40B4-BE49-F238E27FC236}">
                  <a16:creationId xmlns:a16="http://schemas.microsoft.com/office/drawing/2014/main" id="{007BB21E-5B54-4855-B224-27CEED0F11FE}"/>
                </a:ext>
              </a:extLst>
            </p:cNvPr>
            <p:cNvPicPr>
              <a:picLocks noChangeAspect="1"/>
            </p:cNvPicPr>
            <p:nvPr/>
          </p:nvPicPr>
          <p:blipFill>
            <a:blip r:embed="rId4"/>
            <a:stretch>
              <a:fillRect/>
            </a:stretch>
          </p:blipFill>
          <p:spPr>
            <a:xfrm>
              <a:off x="7625817" y="2620477"/>
              <a:ext cx="2433615" cy="1547022"/>
            </a:xfrm>
            <a:prstGeom prst="rect">
              <a:avLst/>
            </a:prstGeom>
          </p:spPr>
        </p:pic>
      </p:grpSp>
      <p:sp>
        <p:nvSpPr>
          <p:cNvPr id="66" name="文本框 65">
            <a:extLst>
              <a:ext uri="{FF2B5EF4-FFF2-40B4-BE49-F238E27FC236}">
                <a16:creationId xmlns:a16="http://schemas.microsoft.com/office/drawing/2014/main" id="{5086EE14-D797-4A06-84EE-E5143E4E3913}"/>
              </a:ext>
            </a:extLst>
          </p:cNvPr>
          <p:cNvSpPr txBox="1"/>
          <p:nvPr/>
        </p:nvSpPr>
        <p:spPr>
          <a:xfrm>
            <a:off x="607498" y="1232024"/>
            <a:ext cx="10973827" cy="418191"/>
          </a:xfrm>
          <a:prstGeom prst="rect">
            <a:avLst/>
          </a:prstGeom>
          <a:noFill/>
        </p:spPr>
        <p:txBody>
          <a:bodyPr wrap="square" rtlCol="0">
            <a:spAutoFit/>
          </a:bodyPr>
          <a:lstStyle/>
          <a:p>
            <a:pPr>
              <a:lnSpc>
                <a:spcPct val="150000"/>
              </a:lnSpc>
            </a:pPr>
            <a:r>
              <a:rPr lang="en-US" altLang="zh-CN" sz="1600" dirty="0">
                <a:cs typeface="+mn-ea"/>
                <a:sym typeface="+mn-lt"/>
              </a:rPr>
              <a:t>    </a:t>
            </a:r>
            <a:r>
              <a:rPr lang="zh-CN" altLang="en-US" sz="1600" dirty="0">
                <a:cs typeface="+mn-ea"/>
                <a:sym typeface="+mn-lt"/>
              </a:rPr>
              <a:t>对于系统中记录存储的有不规范动作事件，用户可通过应用端界面回看相关视频。</a:t>
            </a:r>
            <a:endParaRPr lang="en-US" altLang="zh-CN" sz="1600" dirty="0">
              <a:cs typeface="+mn-ea"/>
              <a:sym typeface="+mn-lt"/>
            </a:endParaRPr>
          </a:p>
        </p:txBody>
      </p:sp>
      <p:sp>
        <p:nvSpPr>
          <p:cNvPr id="3" name="矩形 2">
            <a:extLst>
              <a:ext uri="{FF2B5EF4-FFF2-40B4-BE49-F238E27FC236}">
                <a16:creationId xmlns:a16="http://schemas.microsoft.com/office/drawing/2014/main" id="{F4375038-F8EB-48E3-B2CC-634766C7F9F5}"/>
              </a:ext>
            </a:extLst>
          </p:cNvPr>
          <p:cNvSpPr/>
          <p:nvPr/>
        </p:nvSpPr>
        <p:spPr>
          <a:xfrm>
            <a:off x="1725969" y="2077108"/>
            <a:ext cx="1179450" cy="778759"/>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不规范动作视频</a:t>
            </a:r>
          </a:p>
        </p:txBody>
      </p:sp>
      <p:sp>
        <p:nvSpPr>
          <p:cNvPr id="67" name="矩形 66">
            <a:extLst>
              <a:ext uri="{FF2B5EF4-FFF2-40B4-BE49-F238E27FC236}">
                <a16:creationId xmlns:a16="http://schemas.microsoft.com/office/drawing/2014/main" id="{7DAA497C-C1A5-4515-86FF-D9F5B73DF74C}"/>
              </a:ext>
            </a:extLst>
          </p:cNvPr>
          <p:cNvSpPr/>
          <p:nvPr/>
        </p:nvSpPr>
        <p:spPr>
          <a:xfrm>
            <a:off x="1725969" y="3450582"/>
            <a:ext cx="1179450" cy="778759"/>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记录存储到服务器</a:t>
            </a:r>
          </a:p>
        </p:txBody>
      </p:sp>
      <p:sp>
        <p:nvSpPr>
          <p:cNvPr id="68" name="矩形 67">
            <a:extLst>
              <a:ext uri="{FF2B5EF4-FFF2-40B4-BE49-F238E27FC236}">
                <a16:creationId xmlns:a16="http://schemas.microsoft.com/office/drawing/2014/main" id="{7E263BD7-AE08-49B2-9B5F-6F49CEDE90A8}"/>
              </a:ext>
            </a:extLst>
          </p:cNvPr>
          <p:cNvSpPr/>
          <p:nvPr/>
        </p:nvSpPr>
        <p:spPr>
          <a:xfrm>
            <a:off x="1725969" y="4847217"/>
            <a:ext cx="1179450" cy="778759"/>
          </a:xfrm>
          <a:prstGeom prst="rect">
            <a:avLst/>
          </a:prstGeom>
          <a:solidFill>
            <a:srgbClr val="FFB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视频记录</a:t>
            </a:r>
          </a:p>
        </p:txBody>
      </p:sp>
      <p:sp>
        <p:nvSpPr>
          <p:cNvPr id="4" name="箭头: 下 3">
            <a:extLst>
              <a:ext uri="{FF2B5EF4-FFF2-40B4-BE49-F238E27FC236}">
                <a16:creationId xmlns:a16="http://schemas.microsoft.com/office/drawing/2014/main" id="{FFEC98A9-91B4-45AF-90FE-65439BA233E1}"/>
              </a:ext>
            </a:extLst>
          </p:cNvPr>
          <p:cNvSpPr/>
          <p:nvPr/>
        </p:nvSpPr>
        <p:spPr>
          <a:xfrm>
            <a:off x="2052021" y="2933131"/>
            <a:ext cx="527345" cy="470035"/>
          </a:xfrm>
          <a:prstGeom prst="down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箭头: 下 68">
            <a:extLst>
              <a:ext uri="{FF2B5EF4-FFF2-40B4-BE49-F238E27FC236}">
                <a16:creationId xmlns:a16="http://schemas.microsoft.com/office/drawing/2014/main" id="{1F81D1CA-DD9D-449B-B7AC-32D7692DFB46}"/>
              </a:ext>
            </a:extLst>
          </p:cNvPr>
          <p:cNvSpPr/>
          <p:nvPr/>
        </p:nvSpPr>
        <p:spPr>
          <a:xfrm>
            <a:off x="2052021" y="4337426"/>
            <a:ext cx="527345" cy="470035"/>
          </a:xfrm>
          <a:prstGeom prst="downArrow">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a:extLst>
              <a:ext uri="{FF2B5EF4-FFF2-40B4-BE49-F238E27FC236}">
                <a16:creationId xmlns:a16="http://schemas.microsoft.com/office/drawing/2014/main" id="{BD2723F0-0AB0-4896-8DF9-815AAC24DC99}"/>
              </a:ext>
            </a:extLst>
          </p:cNvPr>
          <p:cNvGrpSpPr/>
          <p:nvPr/>
        </p:nvGrpSpPr>
        <p:grpSpPr>
          <a:xfrm>
            <a:off x="4225215" y="3936247"/>
            <a:ext cx="1921565" cy="2006850"/>
            <a:chOff x="3896139" y="4049393"/>
            <a:chExt cx="1921565" cy="2006850"/>
          </a:xfrm>
        </p:grpSpPr>
        <p:sp>
          <p:nvSpPr>
            <p:cNvPr id="8" name="矩形 7">
              <a:extLst>
                <a:ext uri="{FF2B5EF4-FFF2-40B4-BE49-F238E27FC236}">
                  <a16:creationId xmlns:a16="http://schemas.microsoft.com/office/drawing/2014/main" id="{66DC2374-8E3E-4267-8A4D-FE57975701CF}"/>
                </a:ext>
              </a:extLst>
            </p:cNvPr>
            <p:cNvSpPr/>
            <p:nvPr/>
          </p:nvSpPr>
          <p:spPr>
            <a:xfrm>
              <a:off x="4276894" y="4470788"/>
              <a:ext cx="1179450" cy="418191"/>
            </a:xfrm>
            <a:prstGeom prst="rect">
              <a:avLst/>
            </a:prstGeom>
            <a:solidFill>
              <a:srgbClr val="6BD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司机</a:t>
              </a:r>
            </a:p>
          </p:txBody>
        </p:sp>
        <p:sp>
          <p:nvSpPr>
            <p:cNvPr id="70" name="矩形 69">
              <a:extLst>
                <a:ext uri="{FF2B5EF4-FFF2-40B4-BE49-F238E27FC236}">
                  <a16:creationId xmlns:a16="http://schemas.microsoft.com/office/drawing/2014/main" id="{762FF0E2-E538-4F4A-AC97-F14A3E7E6079}"/>
                </a:ext>
              </a:extLst>
            </p:cNvPr>
            <p:cNvSpPr/>
            <p:nvPr/>
          </p:nvSpPr>
          <p:spPr>
            <a:xfrm>
              <a:off x="4276894" y="5238403"/>
              <a:ext cx="1179450" cy="418191"/>
            </a:xfrm>
            <a:prstGeom prst="rect">
              <a:avLst/>
            </a:prstGeom>
            <a:solidFill>
              <a:srgbClr val="6BD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管理者</a:t>
              </a:r>
            </a:p>
          </p:txBody>
        </p:sp>
        <p:sp>
          <p:nvSpPr>
            <p:cNvPr id="9" name="矩形 8">
              <a:extLst>
                <a:ext uri="{FF2B5EF4-FFF2-40B4-BE49-F238E27FC236}">
                  <a16:creationId xmlns:a16="http://schemas.microsoft.com/office/drawing/2014/main" id="{1240C396-D034-472A-96EB-FE1B29C44BA0}"/>
                </a:ext>
              </a:extLst>
            </p:cNvPr>
            <p:cNvSpPr/>
            <p:nvPr/>
          </p:nvSpPr>
          <p:spPr>
            <a:xfrm>
              <a:off x="3896139" y="4049393"/>
              <a:ext cx="1921565" cy="2006850"/>
            </a:xfrm>
            <a:prstGeom prst="rect">
              <a:avLst/>
            </a:prstGeom>
            <a:noFill/>
            <a:ln>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箭头: 左 10">
            <a:extLst>
              <a:ext uri="{FF2B5EF4-FFF2-40B4-BE49-F238E27FC236}">
                <a16:creationId xmlns:a16="http://schemas.microsoft.com/office/drawing/2014/main" id="{53A90ACD-2AA7-44F9-B513-1D76F16CA2FC}"/>
              </a:ext>
            </a:extLst>
          </p:cNvPr>
          <p:cNvSpPr/>
          <p:nvPr/>
        </p:nvSpPr>
        <p:spPr>
          <a:xfrm>
            <a:off x="3036344" y="5000160"/>
            <a:ext cx="954365" cy="418191"/>
          </a:xfrm>
          <a:prstGeom prst="leftArrow">
            <a:avLst/>
          </a:prstGeom>
          <a:solidFill>
            <a:srgbClr val="6BD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观看</a:t>
            </a:r>
          </a:p>
        </p:txBody>
      </p:sp>
    </p:spTree>
    <p:extLst>
      <p:ext uri="{BB962C8B-B14F-4D97-AF65-F5344CB8AC3E}">
        <p14:creationId xmlns:p14="http://schemas.microsoft.com/office/powerpoint/2010/main" val="56095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reeform 47"/>
          <p:cNvSpPr/>
          <p:nvPr/>
        </p:nvSpPr>
        <p:spPr bwMode="auto">
          <a:xfrm>
            <a:off x="0" y="-16312"/>
            <a:ext cx="12217269" cy="6916394"/>
          </a:xfrm>
          <a:prstGeom prst="rect">
            <a:avLst/>
          </a:prstGeom>
          <a:blipFill dpi="0" rotWithShape="1">
            <a:blip r:embed="rId4"/>
            <a:srcRect/>
            <a:stretch>
              <a:fillRect b="-7517"/>
            </a:stretch>
          </a:blipFill>
          <a:ln>
            <a:noFill/>
          </a:ln>
          <a:effectLst>
            <a:outerShdw blurRad="50800" dist="88900" dir="7440000" algn="t" rotWithShape="0">
              <a:prstClr val="black">
                <a:alpha val="40000"/>
              </a:prstClr>
            </a:outerShdw>
          </a:effectLst>
        </p:spPr>
        <p:txBody>
          <a:bodyPr lIns="121999" tIns="61000" rIns="121999" bIns="61000"/>
          <a:lstStyle/>
          <a:p>
            <a:pPr>
              <a:buFontTx/>
              <a:buNone/>
              <a:defRPr/>
            </a:pPr>
            <a:endParaRPr lang="zh-CN" altLang="en-US" dirty="0">
              <a:cs typeface="+mn-ea"/>
              <a:sym typeface="+mn-lt"/>
            </a:endParaRPr>
          </a:p>
        </p:txBody>
      </p:sp>
      <p:sp>
        <p:nvSpPr>
          <p:cNvPr id="77" name="圆角矩形 100"/>
          <p:cNvSpPr/>
          <p:nvPr/>
        </p:nvSpPr>
        <p:spPr>
          <a:xfrm>
            <a:off x="18834" y="1264708"/>
            <a:ext cx="12198435" cy="4470465"/>
          </a:xfrm>
          <a:prstGeom prst="roundRect">
            <a:avLst>
              <a:gd name="adj" fmla="val 7029"/>
            </a:avLst>
          </a:prstGeom>
          <a:solidFill>
            <a:schemeClr val="bg1">
              <a:alpha val="92000"/>
            </a:scheme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5" name="椭圆 44">
            <a:extLst>
              <a:ext uri="{FF2B5EF4-FFF2-40B4-BE49-F238E27FC236}">
                <a16:creationId xmlns:a16="http://schemas.microsoft.com/office/drawing/2014/main" id="{721AB75E-9AB5-44C7-BC80-06CF513391F4}"/>
              </a:ext>
            </a:extLst>
          </p:cNvPr>
          <p:cNvSpPr/>
          <p:nvPr/>
        </p:nvSpPr>
        <p:spPr>
          <a:xfrm>
            <a:off x="10328524" y="5441686"/>
            <a:ext cx="65240" cy="6498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4" name="组合 3">
            <a:extLst>
              <a:ext uri="{FF2B5EF4-FFF2-40B4-BE49-F238E27FC236}">
                <a16:creationId xmlns:a16="http://schemas.microsoft.com/office/drawing/2014/main" id="{3245303D-7E9F-440C-BE7B-9C266243912B}"/>
              </a:ext>
            </a:extLst>
          </p:cNvPr>
          <p:cNvGrpSpPr/>
          <p:nvPr/>
        </p:nvGrpSpPr>
        <p:grpSpPr>
          <a:xfrm>
            <a:off x="3658991" y="1254479"/>
            <a:ext cx="3511410" cy="1705284"/>
            <a:chOff x="8239685" y="4718384"/>
            <a:chExt cx="3511410" cy="1705284"/>
          </a:xfrm>
        </p:grpSpPr>
        <p:sp>
          <p:nvSpPr>
            <p:cNvPr id="73" name="椭圆 72">
              <a:extLst>
                <a:ext uri="{FF2B5EF4-FFF2-40B4-BE49-F238E27FC236}">
                  <a16:creationId xmlns:a16="http://schemas.microsoft.com/office/drawing/2014/main" id="{FD50DD55-244F-4AD3-A43C-8D71B562C0FD}"/>
                </a:ext>
              </a:extLst>
            </p:cNvPr>
            <p:cNvSpPr/>
            <p:nvPr/>
          </p:nvSpPr>
          <p:spPr>
            <a:xfrm flipV="1">
              <a:off x="9202841" y="5000293"/>
              <a:ext cx="211755" cy="211754"/>
            </a:xfrm>
            <a:prstGeom prst="ellipse">
              <a:avLst/>
            </a:prstGeom>
            <a:solidFill>
              <a:schemeClr val="accent1"/>
            </a:solid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8735C5A3-3CDB-4DFC-B4B3-CB0A02F3A369}"/>
                </a:ext>
              </a:extLst>
            </p:cNvPr>
            <p:cNvGrpSpPr/>
            <p:nvPr/>
          </p:nvGrpSpPr>
          <p:grpSpPr>
            <a:xfrm>
              <a:off x="8239685" y="4718384"/>
              <a:ext cx="3511410" cy="1705284"/>
              <a:chOff x="8239685" y="4718384"/>
              <a:chExt cx="3511410" cy="1705284"/>
            </a:xfrm>
          </p:grpSpPr>
          <p:sp>
            <p:nvSpPr>
              <p:cNvPr id="41" name="椭圆 40">
                <a:extLst>
                  <a:ext uri="{FF2B5EF4-FFF2-40B4-BE49-F238E27FC236}">
                    <a16:creationId xmlns:a16="http://schemas.microsoft.com/office/drawing/2014/main" id="{EE1492BE-E710-4F26-8F98-FCE4AD64C27A}"/>
                  </a:ext>
                </a:extLst>
              </p:cNvPr>
              <p:cNvSpPr/>
              <p:nvPr/>
            </p:nvSpPr>
            <p:spPr>
              <a:xfrm>
                <a:off x="11330679" y="6003252"/>
                <a:ext cx="420416" cy="420416"/>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2" name="椭圆 41">
                <a:extLst>
                  <a:ext uri="{FF2B5EF4-FFF2-40B4-BE49-F238E27FC236}">
                    <a16:creationId xmlns:a16="http://schemas.microsoft.com/office/drawing/2014/main" id="{243563F8-F60F-427A-BC50-2411EEDA19A2}"/>
                  </a:ext>
                </a:extLst>
              </p:cNvPr>
              <p:cNvSpPr/>
              <p:nvPr/>
            </p:nvSpPr>
            <p:spPr>
              <a:xfrm>
                <a:off x="8239685" y="4883156"/>
                <a:ext cx="163509" cy="163509"/>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3" name="椭圆 42">
                <a:extLst>
                  <a:ext uri="{FF2B5EF4-FFF2-40B4-BE49-F238E27FC236}">
                    <a16:creationId xmlns:a16="http://schemas.microsoft.com/office/drawing/2014/main" id="{9ACDB314-47C6-41EB-B94C-30D8BA35485D}"/>
                  </a:ext>
                </a:extLst>
              </p:cNvPr>
              <p:cNvSpPr/>
              <p:nvPr/>
            </p:nvSpPr>
            <p:spPr>
              <a:xfrm>
                <a:off x="9548137" y="5892827"/>
                <a:ext cx="340401" cy="33904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4" name="椭圆 43">
                <a:extLst>
                  <a:ext uri="{FF2B5EF4-FFF2-40B4-BE49-F238E27FC236}">
                    <a16:creationId xmlns:a16="http://schemas.microsoft.com/office/drawing/2014/main" id="{D7A833C6-1522-43C3-884C-1EC357FEB335}"/>
                  </a:ext>
                </a:extLst>
              </p:cNvPr>
              <p:cNvSpPr/>
              <p:nvPr/>
            </p:nvSpPr>
            <p:spPr>
              <a:xfrm>
                <a:off x="11536990" y="5043794"/>
                <a:ext cx="153007" cy="15239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6" name="椭圆 45">
                <a:extLst>
                  <a:ext uri="{FF2B5EF4-FFF2-40B4-BE49-F238E27FC236}">
                    <a16:creationId xmlns:a16="http://schemas.microsoft.com/office/drawing/2014/main" id="{8443BCF6-1C9C-44EA-8976-59617655791B}"/>
                  </a:ext>
                </a:extLst>
              </p:cNvPr>
              <p:cNvSpPr/>
              <p:nvPr/>
            </p:nvSpPr>
            <p:spPr>
              <a:xfrm>
                <a:off x="9090491" y="5338830"/>
                <a:ext cx="281485" cy="2814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70" name="组合 69">
                <a:extLst>
                  <a:ext uri="{FF2B5EF4-FFF2-40B4-BE49-F238E27FC236}">
                    <a16:creationId xmlns:a16="http://schemas.microsoft.com/office/drawing/2014/main" id="{8DFB1E85-1A1A-431D-BEE1-E4B8C7F043D9}"/>
                  </a:ext>
                </a:extLst>
              </p:cNvPr>
              <p:cNvGrpSpPr/>
              <p:nvPr/>
            </p:nvGrpSpPr>
            <p:grpSpPr>
              <a:xfrm>
                <a:off x="9480493" y="4718384"/>
                <a:ext cx="1763624" cy="1171143"/>
                <a:chOff x="7539947" y="4447224"/>
                <a:chExt cx="1763624" cy="1171143"/>
              </a:xfrm>
            </p:grpSpPr>
            <p:sp>
              <p:nvSpPr>
                <p:cNvPr id="71" name="TextBox 25">
                  <a:extLst>
                    <a:ext uri="{FF2B5EF4-FFF2-40B4-BE49-F238E27FC236}">
                      <a16:creationId xmlns:a16="http://schemas.microsoft.com/office/drawing/2014/main" id="{57B8E0F7-EB89-4548-85CB-3F038F176EAE}"/>
                    </a:ext>
                  </a:extLst>
                </p:cNvPr>
                <p:cNvSpPr txBox="1"/>
                <p:nvPr/>
              </p:nvSpPr>
              <p:spPr>
                <a:xfrm>
                  <a:off x="7539947" y="4447224"/>
                  <a:ext cx="1261884" cy="738664"/>
                </a:xfrm>
                <a:prstGeom prst="rect">
                  <a:avLst/>
                </a:prstGeom>
                <a:noFill/>
              </p:spPr>
              <p:txBody>
                <a:bodyPr wrap="none" rtlCol="0">
                  <a:spAutoFit/>
                </a:bodyPr>
                <a:lstStyle/>
                <a:p>
                  <a:r>
                    <a:rPr lang="zh-CN" altLang="en-US" sz="4200" b="1" dirty="0">
                      <a:solidFill>
                        <a:srgbClr val="00B0F0"/>
                      </a:solidFill>
                      <a:cs typeface="+mn-ea"/>
                      <a:sym typeface="+mn-lt"/>
                    </a:rPr>
                    <a:t>目录</a:t>
                  </a:r>
                  <a:endParaRPr lang="en-US" altLang="zh-CN" sz="4200" b="1" dirty="0">
                    <a:solidFill>
                      <a:srgbClr val="00B0F0"/>
                    </a:solidFill>
                    <a:cs typeface="+mn-ea"/>
                    <a:sym typeface="+mn-lt"/>
                  </a:endParaRPr>
                </a:p>
              </p:txBody>
            </p:sp>
            <p:sp>
              <p:nvSpPr>
                <p:cNvPr id="72" name="TextBox 26">
                  <a:extLst>
                    <a:ext uri="{FF2B5EF4-FFF2-40B4-BE49-F238E27FC236}">
                      <a16:creationId xmlns:a16="http://schemas.microsoft.com/office/drawing/2014/main" id="{67EE2B5B-B63A-47B8-B4B2-9A62FAFFE15E}"/>
                    </a:ext>
                  </a:extLst>
                </p:cNvPr>
                <p:cNvSpPr txBox="1"/>
                <p:nvPr/>
              </p:nvSpPr>
              <p:spPr>
                <a:xfrm>
                  <a:off x="7539947" y="5095147"/>
                  <a:ext cx="1763624" cy="523220"/>
                </a:xfrm>
                <a:prstGeom prst="rect">
                  <a:avLst/>
                </a:prstGeom>
                <a:noFill/>
              </p:spPr>
              <p:txBody>
                <a:bodyPr wrap="none" rtlCol="0">
                  <a:spAutoFit/>
                </a:bodyPr>
                <a:lstStyle/>
                <a:p>
                  <a:r>
                    <a:rPr lang="en-US" altLang="zh-CN" sz="2800" b="1" dirty="0">
                      <a:solidFill>
                        <a:srgbClr val="00B0F0"/>
                      </a:solidFill>
                      <a:cs typeface="+mn-ea"/>
                      <a:sym typeface="+mn-lt"/>
                    </a:rPr>
                    <a:t>Directory</a:t>
                  </a:r>
                  <a:endParaRPr lang="zh-CN" altLang="en-US" sz="2800" b="1" dirty="0">
                    <a:solidFill>
                      <a:srgbClr val="00B0F0"/>
                    </a:solidFill>
                    <a:cs typeface="+mn-ea"/>
                    <a:sym typeface="+mn-lt"/>
                  </a:endParaRPr>
                </a:p>
              </p:txBody>
            </p:sp>
          </p:grpSp>
          <p:sp>
            <p:nvSpPr>
              <p:cNvPr id="74" name="椭圆 73">
                <a:extLst>
                  <a:ext uri="{FF2B5EF4-FFF2-40B4-BE49-F238E27FC236}">
                    <a16:creationId xmlns:a16="http://schemas.microsoft.com/office/drawing/2014/main" id="{0AA3FDBD-82E2-4C9D-825B-9CBDE9E0BDBA}"/>
                  </a:ext>
                </a:extLst>
              </p:cNvPr>
              <p:cNvSpPr/>
              <p:nvPr/>
            </p:nvSpPr>
            <p:spPr>
              <a:xfrm flipV="1">
                <a:off x="9117991" y="4915444"/>
                <a:ext cx="381452" cy="381452"/>
              </a:xfrm>
              <a:prstGeom prst="ellipse">
                <a:avLst/>
              </a:prstGeom>
              <a:no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grpSp>
      </p:grpSp>
      <p:grpSp>
        <p:nvGrpSpPr>
          <p:cNvPr id="11" name="组合 10">
            <a:extLst>
              <a:ext uri="{FF2B5EF4-FFF2-40B4-BE49-F238E27FC236}">
                <a16:creationId xmlns:a16="http://schemas.microsoft.com/office/drawing/2014/main" id="{912C7632-97A6-4648-AD56-3EF4F00F0AAB}"/>
              </a:ext>
            </a:extLst>
          </p:cNvPr>
          <p:cNvGrpSpPr/>
          <p:nvPr/>
        </p:nvGrpSpPr>
        <p:grpSpPr>
          <a:xfrm>
            <a:off x="2701579" y="3301760"/>
            <a:ext cx="6832943" cy="2201639"/>
            <a:chOff x="2685707" y="2394744"/>
            <a:chExt cx="6832943" cy="2201639"/>
          </a:xfrm>
        </p:grpSpPr>
        <p:grpSp>
          <p:nvGrpSpPr>
            <p:cNvPr id="82" name="组合 81">
              <a:extLst>
                <a:ext uri="{FF2B5EF4-FFF2-40B4-BE49-F238E27FC236}">
                  <a16:creationId xmlns:a16="http://schemas.microsoft.com/office/drawing/2014/main" id="{045F66B6-F1D5-4AB3-B77E-37FE447F85AE}"/>
                </a:ext>
              </a:extLst>
            </p:cNvPr>
            <p:cNvGrpSpPr>
              <a:grpSpLocks/>
            </p:cNvGrpSpPr>
            <p:nvPr/>
          </p:nvGrpSpPr>
          <p:grpSpPr bwMode="auto">
            <a:xfrm>
              <a:off x="2685707" y="3605983"/>
              <a:ext cx="1624013" cy="990400"/>
              <a:chOff x="1203148" y="3953350"/>
              <a:chExt cx="1623167" cy="991549"/>
            </a:xfrm>
          </p:grpSpPr>
          <p:grpSp>
            <p:nvGrpSpPr>
              <p:cNvPr id="133" name="组合 132">
                <a:extLst>
                  <a:ext uri="{FF2B5EF4-FFF2-40B4-BE49-F238E27FC236}">
                    <a16:creationId xmlns:a16="http://schemas.microsoft.com/office/drawing/2014/main" id="{FD9EC5D5-ECD7-4EE3-90BB-18242F8CC502}"/>
                  </a:ext>
                </a:extLst>
              </p:cNvPr>
              <p:cNvGrpSpPr>
                <a:grpSpLocks/>
              </p:cNvGrpSpPr>
              <p:nvPr/>
            </p:nvGrpSpPr>
            <p:grpSpPr bwMode="auto">
              <a:xfrm>
                <a:off x="1203148" y="4288047"/>
                <a:ext cx="1623167" cy="656852"/>
                <a:chOff x="3682694" y="2004244"/>
                <a:chExt cx="2164221" cy="875806"/>
              </a:xfrm>
            </p:grpSpPr>
            <p:sp>
              <p:nvSpPr>
                <p:cNvPr id="142" name="文本框 32">
                  <a:extLst>
                    <a:ext uri="{FF2B5EF4-FFF2-40B4-BE49-F238E27FC236}">
                      <a16:creationId xmlns:a16="http://schemas.microsoft.com/office/drawing/2014/main" id="{A3F1959D-0FA7-4D97-8B1F-CF09F82DF245}"/>
                    </a:ext>
                  </a:extLst>
                </p:cNvPr>
                <p:cNvSpPr txBox="1">
                  <a:spLocks noChangeArrowheads="1"/>
                </p:cNvSpPr>
                <p:nvPr/>
              </p:nvSpPr>
              <p:spPr bwMode="auto">
                <a:xfrm>
                  <a:off x="3776602" y="2004244"/>
                  <a:ext cx="1923127" cy="53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dirty="0">
                      <a:solidFill>
                        <a:srgbClr val="0070C0"/>
                      </a:solidFill>
                      <a:latin typeface="+mn-lt"/>
                      <a:ea typeface="+mn-ea"/>
                      <a:cs typeface="+mn-ea"/>
                      <a:sym typeface="+mn-lt"/>
                    </a:rPr>
                    <a:t>需求分析</a:t>
                  </a:r>
                </a:p>
              </p:txBody>
            </p:sp>
            <p:sp>
              <p:nvSpPr>
                <p:cNvPr id="143" name="文本框 33">
                  <a:extLst>
                    <a:ext uri="{FF2B5EF4-FFF2-40B4-BE49-F238E27FC236}">
                      <a16:creationId xmlns:a16="http://schemas.microsoft.com/office/drawing/2014/main" id="{AA70C744-CDAF-45F7-BF06-9C08BAD3BC08}"/>
                    </a:ext>
                  </a:extLst>
                </p:cNvPr>
                <p:cNvSpPr txBox="1"/>
                <p:nvPr/>
              </p:nvSpPr>
              <p:spPr>
                <a:xfrm>
                  <a:off x="3682694" y="2551373"/>
                  <a:ext cx="2164221" cy="328677"/>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en-US" altLang="zh-CN" sz="1000" dirty="0">
                      <a:solidFill>
                        <a:schemeClr val="bg2">
                          <a:lumMod val="50000"/>
                        </a:schemeClr>
                      </a:solidFill>
                      <a:latin typeface="+mn-lt"/>
                      <a:ea typeface="+mn-ea"/>
                      <a:cs typeface="+mn-ea"/>
                      <a:sym typeface="+mn-lt"/>
                    </a:rPr>
                    <a:t>REQUIPMENT</a:t>
                  </a:r>
                  <a:endParaRPr lang="zh-CN" altLang="en-US" sz="1000" dirty="0">
                    <a:solidFill>
                      <a:schemeClr val="bg2">
                        <a:lumMod val="50000"/>
                      </a:schemeClr>
                    </a:solidFill>
                    <a:latin typeface="+mn-lt"/>
                    <a:ea typeface="+mn-ea"/>
                    <a:cs typeface="+mn-ea"/>
                    <a:sym typeface="+mn-lt"/>
                  </a:endParaRPr>
                </a:p>
              </p:txBody>
            </p:sp>
          </p:grpSp>
          <p:grpSp>
            <p:nvGrpSpPr>
              <p:cNvPr id="134" name="Group 4">
                <a:extLst>
                  <a:ext uri="{FF2B5EF4-FFF2-40B4-BE49-F238E27FC236}">
                    <a16:creationId xmlns:a16="http://schemas.microsoft.com/office/drawing/2014/main" id="{C3E2F7A5-0CB0-4C2D-B8BD-1B0D8AF2C20A}"/>
                  </a:ext>
                </a:extLst>
              </p:cNvPr>
              <p:cNvGrpSpPr>
                <a:grpSpLocks noChangeAspect="1"/>
              </p:cNvGrpSpPr>
              <p:nvPr/>
            </p:nvGrpSpPr>
            <p:grpSpPr bwMode="auto">
              <a:xfrm>
                <a:off x="1828180" y="3953350"/>
                <a:ext cx="215450" cy="252481"/>
                <a:chOff x="1776" y="1776"/>
                <a:chExt cx="64" cy="75"/>
              </a:xfrm>
              <a:solidFill>
                <a:srgbClr val="0070C0"/>
              </a:solidFill>
              <a:effectLst/>
            </p:grpSpPr>
            <p:sp>
              <p:nvSpPr>
                <p:cNvPr id="138" name="Freeform 5">
                  <a:extLst>
                    <a:ext uri="{FF2B5EF4-FFF2-40B4-BE49-F238E27FC236}">
                      <a16:creationId xmlns:a16="http://schemas.microsoft.com/office/drawing/2014/main" id="{D7EBBBC0-453C-4BE1-B241-69D6608137CA}"/>
                    </a:ext>
                  </a:extLst>
                </p:cNvPr>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39" name="Freeform 6">
                  <a:extLst>
                    <a:ext uri="{FF2B5EF4-FFF2-40B4-BE49-F238E27FC236}">
                      <a16:creationId xmlns:a16="http://schemas.microsoft.com/office/drawing/2014/main" id="{598C3C43-267B-45E0-9071-5A54082F2009}"/>
                    </a:ext>
                  </a:extLst>
                </p:cNvPr>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40" name="Freeform 7">
                  <a:extLst>
                    <a:ext uri="{FF2B5EF4-FFF2-40B4-BE49-F238E27FC236}">
                      <a16:creationId xmlns:a16="http://schemas.microsoft.com/office/drawing/2014/main" id="{83C34738-2D02-48A6-BF69-70369C3DFFC8}"/>
                    </a:ext>
                  </a:extLst>
                </p:cNvPr>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41" name="Freeform 8">
                  <a:extLst>
                    <a:ext uri="{FF2B5EF4-FFF2-40B4-BE49-F238E27FC236}">
                      <a16:creationId xmlns:a16="http://schemas.microsoft.com/office/drawing/2014/main" id="{E13D0896-9F3D-43CB-88D2-4DC4059BA43B}"/>
                    </a:ext>
                  </a:extLst>
                </p:cNvPr>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grpSp>
        </p:grpSp>
        <p:grpSp>
          <p:nvGrpSpPr>
            <p:cNvPr id="83" name="组合 82">
              <a:extLst>
                <a:ext uri="{FF2B5EF4-FFF2-40B4-BE49-F238E27FC236}">
                  <a16:creationId xmlns:a16="http://schemas.microsoft.com/office/drawing/2014/main" id="{9B7865B8-9007-4C0E-A5BE-87257C2B0698}"/>
                </a:ext>
              </a:extLst>
            </p:cNvPr>
            <p:cNvGrpSpPr>
              <a:grpSpLocks/>
            </p:cNvGrpSpPr>
            <p:nvPr/>
          </p:nvGrpSpPr>
          <p:grpSpPr bwMode="auto">
            <a:xfrm>
              <a:off x="3022600" y="2394744"/>
              <a:ext cx="873125" cy="873125"/>
              <a:chOff x="1540140" y="2130621"/>
              <a:chExt cx="873177" cy="873177"/>
            </a:xfrm>
          </p:grpSpPr>
          <p:sp>
            <p:nvSpPr>
              <p:cNvPr id="130" name="椭圆 129">
                <a:extLst>
                  <a:ext uri="{FF2B5EF4-FFF2-40B4-BE49-F238E27FC236}">
                    <a16:creationId xmlns:a16="http://schemas.microsoft.com/office/drawing/2014/main" id="{759F8152-3582-486B-887C-1FEB31483C71}"/>
                  </a:ext>
                </a:extLst>
              </p:cNvPr>
              <p:cNvSpPr/>
              <p:nvPr/>
            </p:nvSpPr>
            <p:spPr>
              <a:xfrm>
                <a:off x="1540140" y="2130621"/>
                <a:ext cx="873177" cy="873177"/>
              </a:xfrm>
              <a:prstGeom prst="ellipse">
                <a:avLst/>
              </a:prstGeom>
              <a:solidFill>
                <a:srgbClr val="0070C0"/>
              </a:soli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2">
                  <a:solidFill>
                    <a:prstClr val="white"/>
                  </a:solidFill>
                  <a:cs typeface="+mn-ea"/>
                  <a:sym typeface="+mn-lt"/>
                </a:endParaRPr>
              </a:p>
            </p:txBody>
          </p:sp>
          <p:sp>
            <p:nvSpPr>
              <p:cNvPr id="132" name="TextBox 4">
                <a:extLst>
                  <a:ext uri="{FF2B5EF4-FFF2-40B4-BE49-F238E27FC236}">
                    <a16:creationId xmlns:a16="http://schemas.microsoft.com/office/drawing/2014/main" id="{A34AC763-CFBC-4567-BC6B-54EB2D9B580B}"/>
                  </a:ext>
                </a:extLst>
              </p:cNvPr>
              <p:cNvSpPr txBox="1">
                <a:spLocks noChangeArrowheads="1"/>
              </p:cNvSpPr>
              <p:nvPr/>
            </p:nvSpPr>
            <p:spPr bwMode="auto">
              <a:xfrm>
                <a:off x="1741713" y="2218607"/>
                <a:ext cx="470028" cy="6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35100" anchor="ct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4000">
                    <a:solidFill>
                      <a:schemeClr val="bg1"/>
                    </a:solidFill>
                    <a:latin typeface="+mn-lt"/>
                    <a:ea typeface="+mn-ea"/>
                    <a:cs typeface="+mn-ea"/>
                    <a:sym typeface="+mn-lt"/>
                  </a:rPr>
                  <a:t>1</a:t>
                </a:r>
                <a:endParaRPr lang="zh-CN" altLang="en-US" sz="4000">
                  <a:solidFill>
                    <a:schemeClr val="bg1"/>
                  </a:solidFill>
                  <a:latin typeface="+mn-lt"/>
                  <a:ea typeface="+mn-ea"/>
                  <a:cs typeface="+mn-ea"/>
                  <a:sym typeface="+mn-lt"/>
                </a:endParaRPr>
              </a:p>
            </p:txBody>
          </p:sp>
        </p:grpSp>
        <p:grpSp>
          <p:nvGrpSpPr>
            <p:cNvPr id="95" name="组合 94">
              <a:extLst>
                <a:ext uri="{FF2B5EF4-FFF2-40B4-BE49-F238E27FC236}">
                  <a16:creationId xmlns:a16="http://schemas.microsoft.com/office/drawing/2014/main" id="{498D21DF-8E01-4339-8C12-B25CB82E2050}"/>
                </a:ext>
              </a:extLst>
            </p:cNvPr>
            <p:cNvGrpSpPr>
              <a:grpSpLocks/>
            </p:cNvGrpSpPr>
            <p:nvPr/>
          </p:nvGrpSpPr>
          <p:grpSpPr bwMode="auto">
            <a:xfrm>
              <a:off x="4799013" y="2394744"/>
              <a:ext cx="873125" cy="873125"/>
              <a:chOff x="3316337" y="2130621"/>
              <a:chExt cx="873177" cy="873177"/>
            </a:xfrm>
          </p:grpSpPr>
          <p:sp>
            <p:nvSpPr>
              <p:cNvPr id="128" name="椭圆 127">
                <a:extLst>
                  <a:ext uri="{FF2B5EF4-FFF2-40B4-BE49-F238E27FC236}">
                    <a16:creationId xmlns:a16="http://schemas.microsoft.com/office/drawing/2014/main" id="{518F3370-7312-4722-922E-B2FB09E89203}"/>
                  </a:ext>
                </a:extLst>
              </p:cNvPr>
              <p:cNvSpPr/>
              <p:nvPr/>
            </p:nvSpPr>
            <p:spPr>
              <a:xfrm>
                <a:off x="3316337" y="2130621"/>
                <a:ext cx="873177" cy="873177"/>
              </a:xfrm>
              <a:prstGeom prst="ellipse">
                <a:avLst/>
              </a:prstGeom>
              <a:solidFill>
                <a:srgbClr val="00B0F0"/>
              </a:soli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2">
                  <a:solidFill>
                    <a:prstClr val="white"/>
                  </a:solidFill>
                  <a:cs typeface="+mn-ea"/>
                  <a:sym typeface="+mn-lt"/>
                </a:endParaRPr>
              </a:p>
            </p:txBody>
          </p:sp>
          <p:sp>
            <p:nvSpPr>
              <p:cNvPr id="129" name="TextBox 4">
                <a:extLst>
                  <a:ext uri="{FF2B5EF4-FFF2-40B4-BE49-F238E27FC236}">
                    <a16:creationId xmlns:a16="http://schemas.microsoft.com/office/drawing/2014/main" id="{3C206CA9-13E8-4DBF-AAA8-F8F184FE56D0}"/>
                  </a:ext>
                </a:extLst>
              </p:cNvPr>
              <p:cNvSpPr txBox="1">
                <a:spLocks noChangeArrowheads="1"/>
              </p:cNvSpPr>
              <p:nvPr/>
            </p:nvSpPr>
            <p:spPr bwMode="auto">
              <a:xfrm>
                <a:off x="3517910" y="2218607"/>
                <a:ext cx="470028" cy="6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35100" anchor="ct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4000" dirty="0">
                    <a:solidFill>
                      <a:schemeClr val="bg1"/>
                    </a:solidFill>
                    <a:latin typeface="+mn-lt"/>
                    <a:ea typeface="+mn-ea"/>
                    <a:cs typeface="+mn-ea"/>
                    <a:sym typeface="+mn-lt"/>
                  </a:rPr>
                  <a:t>2</a:t>
                </a:r>
                <a:endParaRPr lang="zh-CN" altLang="en-US" sz="4000" dirty="0">
                  <a:solidFill>
                    <a:schemeClr val="bg1"/>
                  </a:solidFill>
                  <a:latin typeface="+mn-lt"/>
                  <a:ea typeface="+mn-ea"/>
                  <a:cs typeface="+mn-ea"/>
                  <a:sym typeface="+mn-lt"/>
                </a:endParaRPr>
              </a:p>
            </p:txBody>
          </p:sp>
        </p:grpSp>
        <p:grpSp>
          <p:nvGrpSpPr>
            <p:cNvPr id="96" name="组合 95">
              <a:extLst>
                <a:ext uri="{FF2B5EF4-FFF2-40B4-BE49-F238E27FC236}">
                  <a16:creationId xmlns:a16="http://schemas.microsoft.com/office/drawing/2014/main" id="{CAE2EBFA-C927-4C64-B166-D97533E59A7C}"/>
                </a:ext>
              </a:extLst>
            </p:cNvPr>
            <p:cNvGrpSpPr>
              <a:grpSpLocks/>
            </p:cNvGrpSpPr>
            <p:nvPr/>
          </p:nvGrpSpPr>
          <p:grpSpPr bwMode="auto">
            <a:xfrm>
              <a:off x="6575425" y="2394744"/>
              <a:ext cx="873125" cy="873125"/>
              <a:chOff x="5092534" y="2130621"/>
              <a:chExt cx="873177" cy="873177"/>
            </a:xfrm>
          </p:grpSpPr>
          <p:sp>
            <p:nvSpPr>
              <p:cNvPr id="126" name="椭圆 125">
                <a:extLst>
                  <a:ext uri="{FF2B5EF4-FFF2-40B4-BE49-F238E27FC236}">
                    <a16:creationId xmlns:a16="http://schemas.microsoft.com/office/drawing/2014/main" id="{2ACD5D63-FA91-46D0-B0F6-9E6AD7CCFEB9}"/>
                  </a:ext>
                </a:extLst>
              </p:cNvPr>
              <p:cNvSpPr/>
              <p:nvPr/>
            </p:nvSpPr>
            <p:spPr>
              <a:xfrm>
                <a:off x="5092534" y="2130621"/>
                <a:ext cx="873177" cy="873177"/>
              </a:xfrm>
              <a:prstGeom prst="ellipse">
                <a:avLst/>
              </a:prstGeom>
              <a:solidFill>
                <a:srgbClr val="0070C0"/>
              </a:soli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2">
                  <a:solidFill>
                    <a:prstClr val="white"/>
                  </a:solidFill>
                  <a:cs typeface="+mn-ea"/>
                  <a:sym typeface="+mn-lt"/>
                </a:endParaRPr>
              </a:p>
            </p:txBody>
          </p:sp>
          <p:sp>
            <p:nvSpPr>
              <p:cNvPr id="127" name="TextBox 4">
                <a:extLst>
                  <a:ext uri="{FF2B5EF4-FFF2-40B4-BE49-F238E27FC236}">
                    <a16:creationId xmlns:a16="http://schemas.microsoft.com/office/drawing/2014/main" id="{9607667F-ED0C-4EA5-93CA-43EFF6E64A09}"/>
                  </a:ext>
                </a:extLst>
              </p:cNvPr>
              <p:cNvSpPr txBox="1">
                <a:spLocks noChangeArrowheads="1"/>
              </p:cNvSpPr>
              <p:nvPr/>
            </p:nvSpPr>
            <p:spPr bwMode="auto">
              <a:xfrm>
                <a:off x="5294107" y="2218607"/>
                <a:ext cx="470028" cy="6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35100" anchor="ct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4000">
                    <a:solidFill>
                      <a:schemeClr val="bg1"/>
                    </a:solidFill>
                    <a:latin typeface="+mn-lt"/>
                    <a:ea typeface="+mn-ea"/>
                    <a:cs typeface="+mn-ea"/>
                    <a:sym typeface="+mn-lt"/>
                  </a:rPr>
                  <a:t>3</a:t>
                </a:r>
                <a:endParaRPr lang="zh-CN" altLang="en-US" sz="4000">
                  <a:solidFill>
                    <a:schemeClr val="bg1"/>
                  </a:solidFill>
                  <a:latin typeface="+mn-lt"/>
                  <a:ea typeface="+mn-ea"/>
                  <a:cs typeface="+mn-ea"/>
                  <a:sym typeface="+mn-lt"/>
                </a:endParaRPr>
              </a:p>
            </p:txBody>
          </p:sp>
        </p:grpSp>
        <p:grpSp>
          <p:nvGrpSpPr>
            <p:cNvPr id="97" name="组合 96">
              <a:extLst>
                <a:ext uri="{FF2B5EF4-FFF2-40B4-BE49-F238E27FC236}">
                  <a16:creationId xmlns:a16="http://schemas.microsoft.com/office/drawing/2014/main" id="{8660C2A9-8165-44C1-91A2-AF894FB9C7C7}"/>
                </a:ext>
              </a:extLst>
            </p:cNvPr>
            <p:cNvGrpSpPr>
              <a:grpSpLocks/>
            </p:cNvGrpSpPr>
            <p:nvPr/>
          </p:nvGrpSpPr>
          <p:grpSpPr bwMode="auto">
            <a:xfrm>
              <a:off x="8351838" y="2394744"/>
              <a:ext cx="873125" cy="873125"/>
              <a:chOff x="6868732" y="2130621"/>
              <a:chExt cx="873177" cy="873177"/>
            </a:xfrm>
          </p:grpSpPr>
          <p:sp>
            <p:nvSpPr>
              <p:cNvPr id="124" name="椭圆 123">
                <a:extLst>
                  <a:ext uri="{FF2B5EF4-FFF2-40B4-BE49-F238E27FC236}">
                    <a16:creationId xmlns:a16="http://schemas.microsoft.com/office/drawing/2014/main" id="{22692FA5-D914-474F-9601-A8BC051E2EF1}"/>
                  </a:ext>
                </a:extLst>
              </p:cNvPr>
              <p:cNvSpPr/>
              <p:nvPr/>
            </p:nvSpPr>
            <p:spPr>
              <a:xfrm>
                <a:off x="6868732" y="2130621"/>
                <a:ext cx="873177" cy="873177"/>
              </a:xfrm>
              <a:prstGeom prst="ellipse">
                <a:avLst/>
              </a:prstGeom>
              <a:solidFill>
                <a:srgbClr val="00B0F0"/>
              </a:soli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2">
                  <a:solidFill>
                    <a:prstClr val="white"/>
                  </a:solidFill>
                  <a:cs typeface="+mn-ea"/>
                  <a:sym typeface="+mn-lt"/>
                </a:endParaRPr>
              </a:p>
            </p:txBody>
          </p:sp>
          <p:sp>
            <p:nvSpPr>
              <p:cNvPr id="125" name="TextBox 4">
                <a:extLst>
                  <a:ext uri="{FF2B5EF4-FFF2-40B4-BE49-F238E27FC236}">
                    <a16:creationId xmlns:a16="http://schemas.microsoft.com/office/drawing/2014/main" id="{A0A73AD8-6951-4EF7-84CC-88BDCCD87965}"/>
                  </a:ext>
                </a:extLst>
              </p:cNvPr>
              <p:cNvSpPr txBox="1">
                <a:spLocks noChangeArrowheads="1"/>
              </p:cNvSpPr>
              <p:nvPr/>
            </p:nvSpPr>
            <p:spPr bwMode="auto">
              <a:xfrm>
                <a:off x="7070305" y="2218607"/>
                <a:ext cx="470028" cy="6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35100" anchor="ct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en-US" altLang="zh-CN" sz="4000" dirty="0">
                    <a:solidFill>
                      <a:schemeClr val="bg1"/>
                    </a:solidFill>
                    <a:latin typeface="+mn-lt"/>
                    <a:ea typeface="+mn-ea"/>
                    <a:cs typeface="+mn-ea"/>
                    <a:sym typeface="+mn-lt"/>
                  </a:rPr>
                  <a:t>4</a:t>
                </a:r>
                <a:endParaRPr lang="zh-CN" altLang="en-US" sz="4000" dirty="0">
                  <a:solidFill>
                    <a:schemeClr val="bg1"/>
                  </a:solidFill>
                  <a:latin typeface="+mn-lt"/>
                  <a:ea typeface="+mn-ea"/>
                  <a:cs typeface="+mn-ea"/>
                  <a:sym typeface="+mn-lt"/>
                </a:endParaRPr>
              </a:p>
            </p:txBody>
          </p:sp>
        </p:grpSp>
        <p:grpSp>
          <p:nvGrpSpPr>
            <p:cNvPr id="98" name="组合 97">
              <a:extLst>
                <a:ext uri="{FF2B5EF4-FFF2-40B4-BE49-F238E27FC236}">
                  <a16:creationId xmlns:a16="http://schemas.microsoft.com/office/drawing/2014/main" id="{35DEA9FC-F621-4687-9BD9-4CD4E91C3188}"/>
                </a:ext>
              </a:extLst>
            </p:cNvPr>
            <p:cNvGrpSpPr>
              <a:grpSpLocks/>
            </p:cNvGrpSpPr>
            <p:nvPr/>
          </p:nvGrpSpPr>
          <p:grpSpPr bwMode="auto">
            <a:xfrm>
              <a:off x="4583194" y="3591725"/>
              <a:ext cx="1442164" cy="998221"/>
              <a:chOff x="3100590" y="3939902"/>
              <a:chExt cx="1442339" cy="998315"/>
            </a:xfrm>
          </p:grpSpPr>
          <p:grpSp>
            <p:nvGrpSpPr>
              <p:cNvPr id="116" name="组合 115">
                <a:extLst>
                  <a:ext uri="{FF2B5EF4-FFF2-40B4-BE49-F238E27FC236}">
                    <a16:creationId xmlns:a16="http://schemas.microsoft.com/office/drawing/2014/main" id="{DEE4FB0A-6B1F-4410-B79A-54CB39F258BE}"/>
                  </a:ext>
                </a:extLst>
              </p:cNvPr>
              <p:cNvGrpSpPr>
                <a:grpSpLocks/>
              </p:cNvGrpSpPr>
              <p:nvPr/>
            </p:nvGrpSpPr>
            <p:grpSpPr bwMode="auto">
              <a:xfrm>
                <a:off x="3100590" y="4287376"/>
                <a:ext cx="1442339" cy="650841"/>
                <a:chOff x="3637951" y="2003341"/>
                <a:chExt cx="1923121" cy="867781"/>
              </a:xfrm>
            </p:grpSpPr>
            <p:sp>
              <p:nvSpPr>
                <p:cNvPr id="122" name="文本框 39">
                  <a:extLst>
                    <a:ext uri="{FF2B5EF4-FFF2-40B4-BE49-F238E27FC236}">
                      <a16:creationId xmlns:a16="http://schemas.microsoft.com/office/drawing/2014/main" id="{1650FD16-7D35-43CB-8D31-2B69B2001A0D}"/>
                    </a:ext>
                  </a:extLst>
                </p:cNvPr>
                <p:cNvSpPr txBox="1">
                  <a:spLocks noChangeArrowheads="1"/>
                </p:cNvSpPr>
                <p:nvPr/>
              </p:nvSpPr>
              <p:spPr bwMode="auto">
                <a:xfrm>
                  <a:off x="3637951" y="2003341"/>
                  <a:ext cx="1923121" cy="53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dirty="0">
                      <a:solidFill>
                        <a:srgbClr val="00B0F0"/>
                      </a:solidFill>
                      <a:latin typeface="+mn-lt"/>
                      <a:ea typeface="+mn-ea"/>
                      <a:cs typeface="+mn-ea"/>
                      <a:sym typeface="+mn-lt"/>
                    </a:rPr>
                    <a:t>设计思路</a:t>
                  </a:r>
                </a:p>
              </p:txBody>
            </p:sp>
            <p:sp>
              <p:nvSpPr>
                <p:cNvPr id="123" name="文本框 40">
                  <a:extLst>
                    <a:ext uri="{FF2B5EF4-FFF2-40B4-BE49-F238E27FC236}">
                      <a16:creationId xmlns:a16="http://schemas.microsoft.com/office/drawing/2014/main" id="{D53263C6-F3F7-492C-BDB2-6D83346520C5}"/>
                    </a:ext>
                  </a:extLst>
                </p:cNvPr>
                <p:cNvSpPr txBox="1"/>
                <p:nvPr/>
              </p:nvSpPr>
              <p:spPr>
                <a:xfrm>
                  <a:off x="3726755" y="2542799"/>
                  <a:ext cx="1790919" cy="328323"/>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en-US" altLang="zh-CN" sz="1000" dirty="0">
                      <a:solidFill>
                        <a:prstClr val="black">
                          <a:lumMod val="50000"/>
                          <a:lumOff val="50000"/>
                        </a:prstClr>
                      </a:solidFill>
                      <a:latin typeface="+mn-lt"/>
                      <a:ea typeface="+mn-ea"/>
                      <a:cs typeface="+mn-ea"/>
                      <a:sym typeface="+mn-lt"/>
                    </a:rPr>
                    <a:t>DESIGN</a:t>
                  </a:r>
                  <a:endParaRPr lang="zh-CN" altLang="en-US" sz="1000" dirty="0">
                    <a:solidFill>
                      <a:prstClr val="black">
                        <a:lumMod val="50000"/>
                        <a:lumOff val="50000"/>
                      </a:prstClr>
                    </a:solidFill>
                    <a:latin typeface="+mn-lt"/>
                    <a:ea typeface="+mn-ea"/>
                    <a:cs typeface="+mn-ea"/>
                    <a:sym typeface="+mn-lt"/>
                  </a:endParaRPr>
                </a:p>
              </p:txBody>
            </p:sp>
          </p:grpSp>
          <p:grpSp>
            <p:nvGrpSpPr>
              <p:cNvPr id="117" name="组合 116">
                <a:extLst>
                  <a:ext uri="{FF2B5EF4-FFF2-40B4-BE49-F238E27FC236}">
                    <a16:creationId xmlns:a16="http://schemas.microsoft.com/office/drawing/2014/main" id="{7677DF74-FF19-4392-83B5-D282D8977897}"/>
                  </a:ext>
                </a:extLst>
              </p:cNvPr>
              <p:cNvGrpSpPr/>
              <p:nvPr/>
            </p:nvGrpSpPr>
            <p:grpSpPr>
              <a:xfrm>
                <a:off x="3648699" y="3939902"/>
                <a:ext cx="273200" cy="297297"/>
                <a:chOff x="4873620" y="1965325"/>
                <a:chExt cx="269882" cy="293688"/>
              </a:xfrm>
              <a:solidFill>
                <a:srgbClr val="00B0F0"/>
              </a:solidFill>
              <a:effectLst/>
            </p:grpSpPr>
            <p:sp>
              <p:nvSpPr>
                <p:cNvPr id="118" name="Freeform 502">
                  <a:extLst>
                    <a:ext uri="{FF2B5EF4-FFF2-40B4-BE49-F238E27FC236}">
                      <a16:creationId xmlns:a16="http://schemas.microsoft.com/office/drawing/2014/main" id="{E3BFCAA2-87CB-4206-8DA0-6B0648E6219A}"/>
                    </a:ext>
                  </a:extLst>
                </p:cNvPr>
                <p:cNvSpPr>
                  <a:spLocks/>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19" name="Freeform 503">
                  <a:extLst>
                    <a:ext uri="{FF2B5EF4-FFF2-40B4-BE49-F238E27FC236}">
                      <a16:creationId xmlns:a16="http://schemas.microsoft.com/office/drawing/2014/main" id="{34929D1C-2214-4ADD-961C-8512FFCF78CA}"/>
                    </a:ext>
                  </a:extLst>
                </p:cNvPr>
                <p:cNvSpPr>
                  <a:spLocks/>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20" name="Freeform 504">
                  <a:extLst>
                    <a:ext uri="{FF2B5EF4-FFF2-40B4-BE49-F238E27FC236}">
                      <a16:creationId xmlns:a16="http://schemas.microsoft.com/office/drawing/2014/main" id="{5F9A5A87-2233-4323-BAEB-D73599CFD5A4}"/>
                    </a:ext>
                  </a:extLst>
                </p:cNvPr>
                <p:cNvSpPr>
                  <a:spLocks/>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21" name="Freeform 505">
                  <a:extLst>
                    <a:ext uri="{FF2B5EF4-FFF2-40B4-BE49-F238E27FC236}">
                      <a16:creationId xmlns:a16="http://schemas.microsoft.com/office/drawing/2014/main" id="{05AFAA9D-E06F-4C8D-B656-B8A0851137DA}"/>
                    </a:ext>
                  </a:extLst>
                </p:cNvPr>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grpSp>
        </p:grpSp>
        <p:grpSp>
          <p:nvGrpSpPr>
            <p:cNvPr id="99" name="组合 98">
              <a:extLst>
                <a:ext uri="{FF2B5EF4-FFF2-40B4-BE49-F238E27FC236}">
                  <a16:creationId xmlns:a16="http://schemas.microsoft.com/office/drawing/2014/main" id="{8E711223-467A-4538-9B83-F29B4FB4F447}"/>
                </a:ext>
              </a:extLst>
            </p:cNvPr>
            <p:cNvGrpSpPr>
              <a:grpSpLocks/>
            </p:cNvGrpSpPr>
            <p:nvPr/>
          </p:nvGrpSpPr>
          <p:grpSpPr bwMode="auto">
            <a:xfrm>
              <a:off x="6372225" y="3615537"/>
              <a:ext cx="1443038" cy="974407"/>
              <a:chOff x="4890219" y="3962757"/>
              <a:chExt cx="1442340" cy="975601"/>
            </a:xfrm>
          </p:grpSpPr>
          <p:grpSp>
            <p:nvGrpSpPr>
              <p:cNvPr id="110" name="组合 109">
                <a:extLst>
                  <a:ext uri="{FF2B5EF4-FFF2-40B4-BE49-F238E27FC236}">
                    <a16:creationId xmlns:a16="http://schemas.microsoft.com/office/drawing/2014/main" id="{3924B64A-031D-46A4-8406-C33A7B666156}"/>
                  </a:ext>
                </a:extLst>
              </p:cNvPr>
              <p:cNvGrpSpPr>
                <a:grpSpLocks/>
              </p:cNvGrpSpPr>
              <p:nvPr/>
            </p:nvGrpSpPr>
            <p:grpSpPr bwMode="auto">
              <a:xfrm>
                <a:off x="4890219" y="4288047"/>
                <a:ext cx="1442340" cy="650311"/>
                <a:chOff x="3776606" y="2004244"/>
                <a:chExt cx="1923123" cy="867076"/>
              </a:xfrm>
            </p:grpSpPr>
            <p:sp>
              <p:nvSpPr>
                <p:cNvPr id="114" name="文本框 48">
                  <a:extLst>
                    <a:ext uri="{FF2B5EF4-FFF2-40B4-BE49-F238E27FC236}">
                      <a16:creationId xmlns:a16="http://schemas.microsoft.com/office/drawing/2014/main" id="{F5B8DCF0-8D31-4402-BD09-8A70D9887F04}"/>
                    </a:ext>
                  </a:extLst>
                </p:cNvPr>
                <p:cNvSpPr txBox="1">
                  <a:spLocks noChangeArrowheads="1"/>
                </p:cNvSpPr>
                <p:nvPr/>
              </p:nvSpPr>
              <p:spPr bwMode="auto">
                <a:xfrm>
                  <a:off x="3776606" y="2004244"/>
                  <a:ext cx="1923123" cy="53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dirty="0">
                      <a:solidFill>
                        <a:srgbClr val="0070C0"/>
                      </a:solidFill>
                      <a:latin typeface="+mn-lt"/>
                      <a:ea typeface="+mn-ea"/>
                      <a:cs typeface="+mn-ea"/>
                      <a:sym typeface="+mn-lt"/>
                    </a:rPr>
                    <a:t>解决方案</a:t>
                  </a:r>
                </a:p>
              </p:txBody>
            </p:sp>
            <p:sp>
              <p:nvSpPr>
                <p:cNvPr id="115" name="文本框 49">
                  <a:extLst>
                    <a:ext uri="{FF2B5EF4-FFF2-40B4-BE49-F238E27FC236}">
                      <a16:creationId xmlns:a16="http://schemas.microsoft.com/office/drawing/2014/main" id="{C2E1585D-E141-43A4-A706-3EB3D60FB117}"/>
                    </a:ext>
                  </a:extLst>
                </p:cNvPr>
                <p:cNvSpPr txBox="1"/>
                <p:nvPr/>
              </p:nvSpPr>
              <p:spPr>
                <a:xfrm>
                  <a:off x="4003137" y="2542625"/>
                  <a:ext cx="1409020" cy="328695"/>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en-US" altLang="zh-CN" sz="1000" dirty="0">
                      <a:solidFill>
                        <a:prstClr val="black">
                          <a:lumMod val="50000"/>
                          <a:lumOff val="50000"/>
                        </a:prstClr>
                      </a:solidFill>
                      <a:latin typeface="+mn-lt"/>
                      <a:ea typeface="+mn-ea"/>
                      <a:cs typeface="+mn-ea"/>
                      <a:sym typeface="+mn-lt"/>
                    </a:rPr>
                    <a:t>SOLUTION</a:t>
                  </a:r>
                  <a:endParaRPr lang="zh-CN" altLang="en-US" sz="1000" dirty="0">
                    <a:solidFill>
                      <a:prstClr val="black">
                        <a:lumMod val="50000"/>
                        <a:lumOff val="50000"/>
                      </a:prstClr>
                    </a:solidFill>
                    <a:latin typeface="+mn-lt"/>
                    <a:ea typeface="+mn-ea"/>
                    <a:cs typeface="+mn-ea"/>
                    <a:sym typeface="+mn-lt"/>
                  </a:endParaRPr>
                </a:p>
              </p:txBody>
            </p:sp>
          </p:grpSp>
          <p:grpSp>
            <p:nvGrpSpPr>
              <p:cNvPr id="111" name="Group 13">
                <a:extLst>
                  <a:ext uri="{FF2B5EF4-FFF2-40B4-BE49-F238E27FC236}">
                    <a16:creationId xmlns:a16="http://schemas.microsoft.com/office/drawing/2014/main" id="{4A411C24-6368-493A-91D9-793257A76A49}"/>
                  </a:ext>
                </a:extLst>
              </p:cNvPr>
              <p:cNvGrpSpPr>
                <a:grpSpLocks noChangeAspect="1"/>
              </p:cNvGrpSpPr>
              <p:nvPr/>
            </p:nvGrpSpPr>
            <p:grpSpPr bwMode="auto">
              <a:xfrm>
                <a:off x="5406346" y="3962757"/>
                <a:ext cx="262733" cy="265835"/>
                <a:chOff x="2426" y="2781"/>
                <a:chExt cx="593" cy="600"/>
              </a:xfrm>
              <a:solidFill>
                <a:srgbClr val="0070C0"/>
              </a:solidFill>
              <a:effectLst/>
            </p:grpSpPr>
            <p:sp>
              <p:nvSpPr>
                <p:cNvPr id="112" name="Freeform 14">
                  <a:extLst>
                    <a:ext uri="{FF2B5EF4-FFF2-40B4-BE49-F238E27FC236}">
                      <a16:creationId xmlns:a16="http://schemas.microsoft.com/office/drawing/2014/main" id="{1C070359-AD3E-4958-8710-A4CC40692D53}"/>
                    </a:ext>
                  </a:extLst>
                </p:cNvPr>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13" name="Freeform 15">
                  <a:extLst>
                    <a:ext uri="{FF2B5EF4-FFF2-40B4-BE49-F238E27FC236}">
                      <a16:creationId xmlns:a16="http://schemas.microsoft.com/office/drawing/2014/main" id="{7D50656A-05F8-40CE-BA56-7C10ED6F8DE9}"/>
                    </a:ext>
                  </a:extLst>
                </p:cNvPr>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grpSp>
        </p:grpSp>
        <p:grpSp>
          <p:nvGrpSpPr>
            <p:cNvPr id="100" name="组合 99">
              <a:extLst>
                <a:ext uri="{FF2B5EF4-FFF2-40B4-BE49-F238E27FC236}">
                  <a16:creationId xmlns:a16="http://schemas.microsoft.com/office/drawing/2014/main" id="{9802F504-AD98-433D-B079-599072347973}"/>
                </a:ext>
              </a:extLst>
            </p:cNvPr>
            <p:cNvGrpSpPr>
              <a:grpSpLocks/>
            </p:cNvGrpSpPr>
            <p:nvPr/>
          </p:nvGrpSpPr>
          <p:grpSpPr bwMode="auto">
            <a:xfrm>
              <a:off x="8220075" y="3623470"/>
              <a:ext cx="1298575" cy="960435"/>
              <a:chOff x="6737665" y="3970708"/>
              <a:chExt cx="1298324" cy="960643"/>
            </a:xfrm>
          </p:grpSpPr>
          <p:grpSp>
            <p:nvGrpSpPr>
              <p:cNvPr id="101" name="组合 100">
                <a:extLst>
                  <a:ext uri="{FF2B5EF4-FFF2-40B4-BE49-F238E27FC236}">
                    <a16:creationId xmlns:a16="http://schemas.microsoft.com/office/drawing/2014/main" id="{19EEA276-4AC4-45F3-8B8E-3F51430705F6}"/>
                  </a:ext>
                </a:extLst>
              </p:cNvPr>
              <p:cNvGrpSpPr>
                <a:grpSpLocks/>
              </p:cNvGrpSpPr>
              <p:nvPr/>
            </p:nvGrpSpPr>
            <p:grpSpPr bwMode="auto">
              <a:xfrm>
                <a:off x="6737665" y="4288044"/>
                <a:ext cx="1298324" cy="643307"/>
                <a:chOff x="3776606" y="2004244"/>
                <a:chExt cx="1923123" cy="857743"/>
              </a:xfrm>
            </p:grpSpPr>
            <p:sp>
              <p:nvSpPr>
                <p:cNvPr id="108" name="文本框 51">
                  <a:extLst>
                    <a:ext uri="{FF2B5EF4-FFF2-40B4-BE49-F238E27FC236}">
                      <a16:creationId xmlns:a16="http://schemas.microsoft.com/office/drawing/2014/main" id="{94513178-9850-4D51-A889-999B81E59814}"/>
                    </a:ext>
                  </a:extLst>
                </p:cNvPr>
                <p:cNvSpPr txBox="1">
                  <a:spLocks noChangeArrowheads="1"/>
                </p:cNvSpPr>
                <p:nvPr/>
              </p:nvSpPr>
              <p:spPr bwMode="auto">
                <a:xfrm>
                  <a:off x="3776606" y="2004244"/>
                  <a:ext cx="1923123" cy="53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dirty="0">
                      <a:solidFill>
                        <a:srgbClr val="00B0F0"/>
                      </a:solidFill>
                      <a:latin typeface="+mn-lt"/>
                      <a:ea typeface="+mn-ea"/>
                      <a:cs typeface="+mn-ea"/>
                      <a:sym typeface="+mn-lt"/>
                    </a:rPr>
                    <a:t>成功案例</a:t>
                  </a:r>
                </a:p>
              </p:txBody>
            </p:sp>
            <p:sp>
              <p:nvSpPr>
                <p:cNvPr id="109" name="文本框 52">
                  <a:extLst>
                    <a:ext uri="{FF2B5EF4-FFF2-40B4-BE49-F238E27FC236}">
                      <a16:creationId xmlns:a16="http://schemas.microsoft.com/office/drawing/2014/main" id="{C21E15DB-B395-43F5-9BFF-678A872C9A7F}"/>
                    </a:ext>
                  </a:extLst>
                </p:cNvPr>
                <p:cNvSpPr txBox="1"/>
                <p:nvPr/>
              </p:nvSpPr>
              <p:spPr>
                <a:xfrm>
                  <a:off x="3898706" y="2533621"/>
                  <a:ext cx="1778023" cy="328366"/>
                </a:xfrm>
                <a:prstGeom prst="rect">
                  <a:avLst/>
                </a:prstGeom>
                <a:noFill/>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en-US" altLang="zh-CN" sz="1000" dirty="0">
                      <a:solidFill>
                        <a:prstClr val="black">
                          <a:lumMod val="50000"/>
                          <a:lumOff val="50000"/>
                        </a:prstClr>
                      </a:solidFill>
                      <a:latin typeface="+mn-lt"/>
                      <a:ea typeface="+mn-ea"/>
                      <a:cs typeface="+mn-ea"/>
                      <a:sym typeface="+mn-lt"/>
                    </a:rPr>
                    <a:t>CASES</a:t>
                  </a:r>
                  <a:endParaRPr lang="zh-CN" altLang="en-US" sz="1000" dirty="0">
                    <a:solidFill>
                      <a:prstClr val="black">
                        <a:lumMod val="50000"/>
                        <a:lumOff val="50000"/>
                      </a:prstClr>
                    </a:solidFill>
                    <a:latin typeface="+mn-lt"/>
                    <a:ea typeface="+mn-ea"/>
                    <a:cs typeface="+mn-ea"/>
                    <a:sym typeface="+mn-lt"/>
                  </a:endParaRPr>
                </a:p>
              </p:txBody>
            </p:sp>
          </p:grpSp>
          <p:grpSp>
            <p:nvGrpSpPr>
              <p:cNvPr id="102" name="Group 18">
                <a:extLst>
                  <a:ext uri="{FF2B5EF4-FFF2-40B4-BE49-F238E27FC236}">
                    <a16:creationId xmlns:a16="http://schemas.microsoft.com/office/drawing/2014/main" id="{D63311A0-2A06-4C89-A42B-F3DB580EB0F3}"/>
                  </a:ext>
                </a:extLst>
              </p:cNvPr>
              <p:cNvGrpSpPr>
                <a:grpSpLocks noChangeAspect="1"/>
              </p:cNvGrpSpPr>
              <p:nvPr/>
            </p:nvGrpSpPr>
            <p:grpSpPr bwMode="auto">
              <a:xfrm>
                <a:off x="7243902" y="3970708"/>
                <a:ext cx="216656" cy="224278"/>
                <a:chOff x="3802" y="2858"/>
                <a:chExt cx="616" cy="574"/>
              </a:xfrm>
              <a:solidFill>
                <a:srgbClr val="00B0F0"/>
              </a:solidFill>
              <a:effectLst/>
            </p:grpSpPr>
            <p:sp>
              <p:nvSpPr>
                <p:cNvPr id="103" name="Rectangle 19">
                  <a:extLst>
                    <a:ext uri="{FF2B5EF4-FFF2-40B4-BE49-F238E27FC236}">
                      <a16:creationId xmlns:a16="http://schemas.microsoft.com/office/drawing/2014/main" id="{5B23EE78-4AAB-4D7E-9F57-83D726CF82F1}"/>
                    </a:ext>
                  </a:extLst>
                </p:cNvPr>
                <p:cNvSpPr>
                  <a:spLocks noChangeArrowheads="1"/>
                </p:cNvSpPr>
                <p:nvPr/>
              </p:nvSpPr>
              <p:spPr bwMode="auto">
                <a:xfrm>
                  <a:off x="3802" y="3205"/>
                  <a:ext cx="129" cy="227"/>
                </a:xfrm>
                <a:prstGeom prst="rect">
                  <a:avLst/>
                </a:pr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04" name="Rectangle 20">
                  <a:extLst>
                    <a:ext uri="{FF2B5EF4-FFF2-40B4-BE49-F238E27FC236}">
                      <a16:creationId xmlns:a16="http://schemas.microsoft.com/office/drawing/2014/main" id="{EAF631D1-22CB-4471-AB5A-FC4B2A10DAD2}"/>
                    </a:ext>
                  </a:extLst>
                </p:cNvPr>
                <p:cNvSpPr>
                  <a:spLocks noChangeArrowheads="1"/>
                </p:cNvSpPr>
                <p:nvPr/>
              </p:nvSpPr>
              <p:spPr bwMode="auto">
                <a:xfrm>
                  <a:off x="3964" y="3174"/>
                  <a:ext cx="129" cy="258"/>
                </a:xfrm>
                <a:prstGeom prst="rect">
                  <a:avLst/>
                </a:pr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05" name="Rectangle 21">
                  <a:extLst>
                    <a:ext uri="{FF2B5EF4-FFF2-40B4-BE49-F238E27FC236}">
                      <a16:creationId xmlns:a16="http://schemas.microsoft.com/office/drawing/2014/main" id="{76973280-DA87-4A5E-B4F0-002171496272}"/>
                    </a:ext>
                  </a:extLst>
                </p:cNvPr>
                <p:cNvSpPr>
                  <a:spLocks noChangeArrowheads="1"/>
                </p:cNvSpPr>
                <p:nvPr/>
              </p:nvSpPr>
              <p:spPr bwMode="auto">
                <a:xfrm>
                  <a:off x="4129" y="3131"/>
                  <a:ext cx="129" cy="301"/>
                </a:xfrm>
                <a:prstGeom prst="rect">
                  <a:avLst/>
                </a:pr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06" name="Rectangle 22">
                  <a:extLst>
                    <a:ext uri="{FF2B5EF4-FFF2-40B4-BE49-F238E27FC236}">
                      <a16:creationId xmlns:a16="http://schemas.microsoft.com/office/drawing/2014/main" id="{62DBAF38-9875-44E0-937F-D800AA9E580C}"/>
                    </a:ext>
                  </a:extLst>
                </p:cNvPr>
                <p:cNvSpPr>
                  <a:spLocks noChangeArrowheads="1"/>
                </p:cNvSpPr>
                <p:nvPr/>
              </p:nvSpPr>
              <p:spPr bwMode="auto">
                <a:xfrm>
                  <a:off x="4289" y="3078"/>
                  <a:ext cx="129" cy="354"/>
                </a:xfrm>
                <a:prstGeom prst="rect">
                  <a:avLst/>
                </a:pr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sp>
              <p:nvSpPr>
                <p:cNvPr id="107" name="Freeform 23">
                  <a:extLst>
                    <a:ext uri="{FF2B5EF4-FFF2-40B4-BE49-F238E27FC236}">
                      <a16:creationId xmlns:a16="http://schemas.microsoft.com/office/drawing/2014/main" id="{435FAB55-B751-496F-A152-4648D0A05E6F}"/>
                    </a:ext>
                  </a:extLst>
                </p:cNvPr>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endParaRPr lang="zh-CN" altLang="en-US" sz="2402">
                    <a:solidFill>
                      <a:prstClr val="black"/>
                    </a:solidFill>
                    <a:latin typeface="+mn-lt"/>
                    <a:ea typeface="+mn-ea"/>
                    <a:cs typeface="+mn-ea"/>
                    <a:sym typeface="+mn-lt"/>
                  </a:endParaRPr>
                </a:p>
              </p:txBody>
            </p:sp>
          </p:grpSp>
        </p:grpSp>
      </p:grpSp>
    </p:spTree>
    <p:extLst>
      <p:ext uri="{BB962C8B-B14F-4D97-AF65-F5344CB8AC3E}">
        <p14:creationId xmlns:p14="http://schemas.microsoft.com/office/powerpoint/2010/main" val="259039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4">
            <a:extLst>
              <a:ext uri="{FF2B5EF4-FFF2-40B4-BE49-F238E27FC236}">
                <a16:creationId xmlns:a16="http://schemas.microsoft.com/office/drawing/2014/main" id="{D4EA49F6-DBE7-495D-8658-171CA6C71964}"/>
              </a:ext>
            </a:extLst>
          </p:cNvPr>
          <p:cNvSpPr txBox="1"/>
          <p:nvPr/>
        </p:nvSpPr>
        <p:spPr>
          <a:xfrm>
            <a:off x="494919" y="198732"/>
            <a:ext cx="4821000" cy="461610"/>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应用</a:t>
            </a:r>
            <a:r>
              <a:rPr kumimoji="1" lang="en-US" altLang="zh-CN" sz="2400" b="1" dirty="0">
                <a:solidFill>
                  <a:srgbClr val="9BBB59">
                    <a:lumMod val="50000"/>
                  </a:srgbClr>
                </a:solidFill>
                <a:cs typeface="+mn-ea"/>
                <a:sym typeface="+mn-lt"/>
              </a:rPr>
              <a:t>——</a:t>
            </a:r>
            <a:r>
              <a:rPr kumimoji="1" lang="zh-CN" altLang="en-US" sz="2400" b="1" dirty="0">
                <a:solidFill>
                  <a:srgbClr val="9BBB59">
                    <a:lumMod val="50000"/>
                  </a:srgbClr>
                </a:solidFill>
                <a:cs typeface="+mn-ea"/>
                <a:sym typeface="+mn-lt"/>
              </a:rPr>
              <a:t>实时监控</a:t>
            </a:r>
          </a:p>
        </p:txBody>
      </p:sp>
      <p:sp>
        <p:nvSpPr>
          <p:cNvPr id="65" name="矩形 64">
            <a:extLst>
              <a:ext uri="{FF2B5EF4-FFF2-40B4-BE49-F238E27FC236}">
                <a16:creationId xmlns:a16="http://schemas.microsoft.com/office/drawing/2014/main" id="{51C0A5DD-CCC4-480D-B676-339370012CF1}"/>
              </a:ext>
            </a:extLst>
          </p:cNvPr>
          <p:cNvSpPr/>
          <p:nvPr/>
        </p:nvSpPr>
        <p:spPr>
          <a:xfrm>
            <a:off x="1097533" y="1181391"/>
            <a:ext cx="10074050" cy="418191"/>
          </a:xfrm>
          <a:prstGeom prst="rect">
            <a:avLst/>
          </a:prstGeom>
        </p:spPr>
        <p:txBody>
          <a:bodyPr wrap="square">
            <a:spAutoFit/>
          </a:bodyPr>
          <a:lstStyle/>
          <a:p>
            <a:pPr>
              <a:lnSpc>
                <a:spcPct val="150000"/>
              </a:lnSpc>
            </a:pPr>
            <a:r>
              <a:rPr lang="zh-CN" altLang="en-US" sz="1600" dirty="0">
                <a:cs typeface="+mn-ea"/>
                <a:sym typeface="+mn-lt"/>
              </a:rPr>
              <a:t>管理者可通过该功能实时监控司机室或站台标准作业现场执行情况。</a:t>
            </a:r>
            <a:endParaRPr lang="en-US" altLang="zh-CN" sz="1600" dirty="0">
              <a:cs typeface="+mn-ea"/>
              <a:sym typeface="+mn-lt"/>
            </a:endParaRPr>
          </a:p>
        </p:txBody>
      </p:sp>
      <p:sp>
        <p:nvSpPr>
          <p:cNvPr id="2" name="矩形 1">
            <a:extLst>
              <a:ext uri="{FF2B5EF4-FFF2-40B4-BE49-F238E27FC236}">
                <a16:creationId xmlns:a16="http://schemas.microsoft.com/office/drawing/2014/main" id="{8925E077-9794-4D9A-826A-8DA13225F416}"/>
              </a:ext>
            </a:extLst>
          </p:cNvPr>
          <p:cNvSpPr/>
          <p:nvPr/>
        </p:nvSpPr>
        <p:spPr>
          <a:xfrm>
            <a:off x="1152339" y="5712630"/>
            <a:ext cx="4903907" cy="418191"/>
          </a:xfrm>
          <a:prstGeom prst="rect">
            <a:avLst/>
          </a:prstGeom>
        </p:spPr>
        <p:txBody>
          <a:bodyPr wrap="none">
            <a:spAutoFit/>
          </a:bodyPr>
          <a:lstStyle/>
          <a:p>
            <a:pPr>
              <a:lnSpc>
                <a:spcPct val="150000"/>
              </a:lnSpc>
            </a:pPr>
            <a:r>
              <a:rPr lang="zh-CN" altLang="en-US" sz="1600" dirty="0">
                <a:cs typeface="+mn-ea"/>
                <a:sym typeface="+mn-lt"/>
              </a:rPr>
              <a:t>该功能对网络要求较高，需系统支持网络实时传输。</a:t>
            </a:r>
          </a:p>
        </p:txBody>
      </p:sp>
      <p:grpSp>
        <p:nvGrpSpPr>
          <p:cNvPr id="5" name="组合 4">
            <a:extLst>
              <a:ext uri="{FF2B5EF4-FFF2-40B4-BE49-F238E27FC236}">
                <a16:creationId xmlns:a16="http://schemas.microsoft.com/office/drawing/2014/main" id="{F40F1E05-AFF9-4886-BCC9-79654B7EE9B0}"/>
              </a:ext>
            </a:extLst>
          </p:cNvPr>
          <p:cNvGrpSpPr/>
          <p:nvPr/>
        </p:nvGrpSpPr>
        <p:grpSpPr>
          <a:xfrm>
            <a:off x="1848797" y="1970564"/>
            <a:ext cx="3875055" cy="3550438"/>
            <a:chOff x="1273292" y="1970564"/>
            <a:chExt cx="3875055" cy="3550438"/>
          </a:xfrm>
        </p:grpSpPr>
        <p:grpSp>
          <p:nvGrpSpPr>
            <p:cNvPr id="27" name="组合 26">
              <a:extLst>
                <a:ext uri="{FF2B5EF4-FFF2-40B4-BE49-F238E27FC236}">
                  <a16:creationId xmlns:a16="http://schemas.microsoft.com/office/drawing/2014/main" id="{AE26D246-9618-4CDE-ACF7-6D8AB2023CFB}"/>
                </a:ext>
              </a:extLst>
            </p:cNvPr>
            <p:cNvGrpSpPr/>
            <p:nvPr/>
          </p:nvGrpSpPr>
          <p:grpSpPr>
            <a:xfrm>
              <a:off x="1273292" y="1970564"/>
              <a:ext cx="3875055" cy="3550438"/>
              <a:chOff x="4348163" y="157163"/>
              <a:chExt cx="2359025" cy="1931988"/>
            </a:xfrm>
          </p:grpSpPr>
          <p:sp>
            <p:nvSpPr>
              <p:cNvPr id="29" name="Freeform 401">
                <a:extLst>
                  <a:ext uri="{FF2B5EF4-FFF2-40B4-BE49-F238E27FC236}">
                    <a16:creationId xmlns:a16="http://schemas.microsoft.com/office/drawing/2014/main" id="{E4ED8F34-8ECB-471E-849D-0CE71F03B3B1}"/>
                  </a:ext>
                </a:extLst>
              </p:cNvPr>
              <p:cNvSpPr>
                <a:spLocks/>
              </p:cNvSpPr>
              <p:nvPr/>
            </p:nvSpPr>
            <p:spPr bwMode="auto">
              <a:xfrm>
                <a:off x="4348163" y="1520825"/>
                <a:ext cx="2359025" cy="201613"/>
              </a:xfrm>
              <a:custGeom>
                <a:avLst/>
                <a:gdLst>
                  <a:gd name="T0" fmla="*/ 0 w 688"/>
                  <a:gd name="T1" fmla="*/ 34 h 59"/>
                  <a:gd name="T2" fmla="*/ 25 w 688"/>
                  <a:gd name="T3" fmla="*/ 59 h 59"/>
                  <a:gd name="T4" fmla="*/ 663 w 688"/>
                  <a:gd name="T5" fmla="*/ 59 h 59"/>
                  <a:gd name="T6" fmla="*/ 688 w 688"/>
                  <a:gd name="T7" fmla="*/ 34 h 59"/>
                  <a:gd name="T8" fmla="*/ 688 w 688"/>
                  <a:gd name="T9" fmla="*/ 0 h 59"/>
                  <a:gd name="T10" fmla="*/ 0 w 688"/>
                  <a:gd name="T11" fmla="*/ 0 h 59"/>
                  <a:gd name="T12" fmla="*/ 0 w 688"/>
                  <a:gd name="T13" fmla="*/ 34 h 59"/>
                </a:gdLst>
                <a:ahLst/>
                <a:cxnLst>
                  <a:cxn ang="0">
                    <a:pos x="T0" y="T1"/>
                  </a:cxn>
                  <a:cxn ang="0">
                    <a:pos x="T2" y="T3"/>
                  </a:cxn>
                  <a:cxn ang="0">
                    <a:pos x="T4" y="T5"/>
                  </a:cxn>
                  <a:cxn ang="0">
                    <a:pos x="T6" y="T7"/>
                  </a:cxn>
                  <a:cxn ang="0">
                    <a:pos x="T8" y="T9"/>
                  </a:cxn>
                  <a:cxn ang="0">
                    <a:pos x="T10" y="T11"/>
                  </a:cxn>
                  <a:cxn ang="0">
                    <a:pos x="T12" y="T13"/>
                  </a:cxn>
                </a:cxnLst>
                <a:rect l="0" t="0" r="r" b="b"/>
                <a:pathLst>
                  <a:path w="688" h="59">
                    <a:moveTo>
                      <a:pt x="0" y="34"/>
                    </a:moveTo>
                    <a:cubicBezTo>
                      <a:pt x="0" y="47"/>
                      <a:pt x="11" y="59"/>
                      <a:pt x="25" y="59"/>
                    </a:cubicBezTo>
                    <a:cubicBezTo>
                      <a:pt x="663" y="59"/>
                      <a:pt x="663" y="59"/>
                      <a:pt x="663" y="59"/>
                    </a:cubicBezTo>
                    <a:cubicBezTo>
                      <a:pt x="677" y="59"/>
                      <a:pt x="688" y="47"/>
                      <a:pt x="688" y="34"/>
                    </a:cubicBezTo>
                    <a:cubicBezTo>
                      <a:pt x="688" y="0"/>
                      <a:pt x="688" y="0"/>
                      <a:pt x="688" y="0"/>
                    </a:cubicBezTo>
                    <a:cubicBezTo>
                      <a:pt x="0" y="0"/>
                      <a:pt x="0" y="0"/>
                      <a:pt x="0" y="0"/>
                    </a:cubicBezTo>
                    <a:cubicBezTo>
                      <a:pt x="0" y="34"/>
                      <a:pt x="0" y="34"/>
                      <a:pt x="0" y="34"/>
                    </a:cubicBezTo>
                  </a:path>
                </a:pathLst>
              </a:custGeom>
              <a:solidFill>
                <a:srgbClr val="657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402">
                <a:extLst>
                  <a:ext uri="{FF2B5EF4-FFF2-40B4-BE49-F238E27FC236}">
                    <a16:creationId xmlns:a16="http://schemas.microsoft.com/office/drawing/2014/main" id="{96310006-783D-4172-9D27-7079F588EE73}"/>
                  </a:ext>
                </a:extLst>
              </p:cNvPr>
              <p:cNvSpPr>
                <a:spLocks/>
              </p:cNvSpPr>
              <p:nvPr/>
            </p:nvSpPr>
            <p:spPr bwMode="auto">
              <a:xfrm>
                <a:off x="5246688" y="1722438"/>
                <a:ext cx="561975" cy="331788"/>
              </a:xfrm>
              <a:custGeom>
                <a:avLst/>
                <a:gdLst>
                  <a:gd name="T0" fmla="*/ 354 w 354"/>
                  <a:gd name="T1" fmla="*/ 209 h 209"/>
                  <a:gd name="T2" fmla="*/ 0 w 354"/>
                  <a:gd name="T3" fmla="*/ 209 h 209"/>
                  <a:gd name="T4" fmla="*/ 24 w 354"/>
                  <a:gd name="T5" fmla="*/ 0 h 209"/>
                  <a:gd name="T6" fmla="*/ 328 w 354"/>
                  <a:gd name="T7" fmla="*/ 0 h 209"/>
                  <a:gd name="T8" fmla="*/ 354 w 354"/>
                  <a:gd name="T9" fmla="*/ 209 h 209"/>
                </a:gdLst>
                <a:ahLst/>
                <a:cxnLst>
                  <a:cxn ang="0">
                    <a:pos x="T0" y="T1"/>
                  </a:cxn>
                  <a:cxn ang="0">
                    <a:pos x="T2" y="T3"/>
                  </a:cxn>
                  <a:cxn ang="0">
                    <a:pos x="T4" y="T5"/>
                  </a:cxn>
                  <a:cxn ang="0">
                    <a:pos x="T6" y="T7"/>
                  </a:cxn>
                  <a:cxn ang="0">
                    <a:pos x="T8" y="T9"/>
                  </a:cxn>
                </a:cxnLst>
                <a:rect l="0" t="0" r="r" b="b"/>
                <a:pathLst>
                  <a:path w="354" h="209">
                    <a:moveTo>
                      <a:pt x="354" y="209"/>
                    </a:moveTo>
                    <a:lnTo>
                      <a:pt x="0" y="209"/>
                    </a:lnTo>
                    <a:lnTo>
                      <a:pt x="24" y="0"/>
                    </a:lnTo>
                    <a:lnTo>
                      <a:pt x="328" y="0"/>
                    </a:lnTo>
                    <a:lnTo>
                      <a:pt x="354" y="209"/>
                    </a:lnTo>
                    <a:close/>
                  </a:path>
                </a:pathLst>
              </a:custGeom>
              <a:solidFill>
                <a:srgbClr val="485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9" name="Freeform 403">
                <a:extLst>
                  <a:ext uri="{FF2B5EF4-FFF2-40B4-BE49-F238E27FC236}">
                    <a16:creationId xmlns:a16="http://schemas.microsoft.com/office/drawing/2014/main" id="{37577007-D74E-4DA2-A35D-BC7D6B7951C6}"/>
                  </a:ext>
                </a:extLst>
              </p:cNvPr>
              <p:cNvSpPr>
                <a:spLocks/>
              </p:cNvSpPr>
              <p:nvPr/>
            </p:nvSpPr>
            <p:spPr bwMode="auto">
              <a:xfrm>
                <a:off x="5246688" y="1722438"/>
                <a:ext cx="561975" cy="331788"/>
              </a:xfrm>
              <a:custGeom>
                <a:avLst/>
                <a:gdLst>
                  <a:gd name="T0" fmla="*/ 354 w 354"/>
                  <a:gd name="T1" fmla="*/ 209 h 209"/>
                  <a:gd name="T2" fmla="*/ 0 w 354"/>
                  <a:gd name="T3" fmla="*/ 209 h 209"/>
                  <a:gd name="T4" fmla="*/ 24 w 354"/>
                  <a:gd name="T5" fmla="*/ 0 h 209"/>
                  <a:gd name="T6" fmla="*/ 328 w 354"/>
                  <a:gd name="T7" fmla="*/ 0 h 209"/>
                  <a:gd name="T8" fmla="*/ 354 w 354"/>
                  <a:gd name="T9" fmla="*/ 209 h 209"/>
                </a:gdLst>
                <a:ahLst/>
                <a:cxnLst>
                  <a:cxn ang="0">
                    <a:pos x="T0" y="T1"/>
                  </a:cxn>
                  <a:cxn ang="0">
                    <a:pos x="T2" y="T3"/>
                  </a:cxn>
                  <a:cxn ang="0">
                    <a:pos x="T4" y="T5"/>
                  </a:cxn>
                  <a:cxn ang="0">
                    <a:pos x="T6" y="T7"/>
                  </a:cxn>
                  <a:cxn ang="0">
                    <a:pos x="T8" y="T9"/>
                  </a:cxn>
                </a:cxnLst>
                <a:rect l="0" t="0" r="r" b="b"/>
                <a:pathLst>
                  <a:path w="354" h="209">
                    <a:moveTo>
                      <a:pt x="354" y="209"/>
                    </a:moveTo>
                    <a:lnTo>
                      <a:pt x="0" y="209"/>
                    </a:lnTo>
                    <a:lnTo>
                      <a:pt x="24" y="0"/>
                    </a:lnTo>
                    <a:lnTo>
                      <a:pt x="328" y="0"/>
                    </a:lnTo>
                    <a:lnTo>
                      <a:pt x="354"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0" name="Rectangle 404">
                <a:extLst>
                  <a:ext uri="{FF2B5EF4-FFF2-40B4-BE49-F238E27FC236}">
                    <a16:creationId xmlns:a16="http://schemas.microsoft.com/office/drawing/2014/main" id="{9DB4550D-81C2-48AF-811E-50C679A99266}"/>
                  </a:ext>
                </a:extLst>
              </p:cNvPr>
              <p:cNvSpPr>
                <a:spLocks noChangeArrowheads="1"/>
              </p:cNvSpPr>
              <p:nvPr/>
            </p:nvSpPr>
            <p:spPr bwMode="auto">
              <a:xfrm>
                <a:off x="5280026" y="1722438"/>
                <a:ext cx="493713" cy="4762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1" name="Freeform 405">
                <a:extLst>
                  <a:ext uri="{FF2B5EF4-FFF2-40B4-BE49-F238E27FC236}">
                    <a16:creationId xmlns:a16="http://schemas.microsoft.com/office/drawing/2014/main" id="{BB59E416-311D-47D7-8FF3-62C70BC3664D}"/>
                  </a:ext>
                </a:extLst>
              </p:cNvPr>
              <p:cNvSpPr>
                <a:spLocks/>
              </p:cNvSpPr>
              <p:nvPr/>
            </p:nvSpPr>
            <p:spPr bwMode="auto">
              <a:xfrm>
                <a:off x="5280026" y="1722438"/>
                <a:ext cx="493713" cy="47625"/>
              </a:xfrm>
              <a:custGeom>
                <a:avLst/>
                <a:gdLst>
                  <a:gd name="T0" fmla="*/ 307 w 311"/>
                  <a:gd name="T1" fmla="*/ 0 h 30"/>
                  <a:gd name="T2" fmla="*/ 3 w 311"/>
                  <a:gd name="T3" fmla="*/ 0 h 30"/>
                  <a:gd name="T4" fmla="*/ 0 w 311"/>
                  <a:gd name="T5" fmla="*/ 30 h 30"/>
                  <a:gd name="T6" fmla="*/ 311 w 311"/>
                  <a:gd name="T7" fmla="*/ 30 h 30"/>
                  <a:gd name="T8" fmla="*/ 307 w 311"/>
                  <a:gd name="T9" fmla="*/ 0 h 30"/>
                </a:gdLst>
                <a:ahLst/>
                <a:cxnLst>
                  <a:cxn ang="0">
                    <a:pos x="T0" y="T1"/>
                  </a:cxn>
                  <a:cxn ang="0">
                    <a:pos x="T2" y="T3"/>
                  </a:cxn>
                  <a:cxn ang="0">
                    <a:pos x="T4" y="T5"/>
                  </a:cxn>
                  <a:cxn ang="0">
                    <a:pos x="T6" y="T7"/>
                  </a:cxn>
                  <a:cxn ang="0">
                    <a:pos x="T8" y="T9"/>
                  </a:cxn>
                </a:cxnLst>
                <a:rect l="0" t="0" r="r" b="b"/>
                <a:pathLst>
                  <a:path w="311" h="30">
                    <a:moveTo>
                      <a:pt x="307" y="0"/>
                    </a:moveTo>
                    <a:lnTo>
                      <a:pt x="3" y="0"/>
                    </a:lnTo>
                    <a:lnTo>
                      <a:pt x="0" y="30"/>
                    </a:lnTo>
                    <a:lnTo>
                      <a:pt x="311" y="30"/>
                    </a:lnTo>
                    <a:lnTo>
                      <a:pt x="307" y="0"/>
                    </a:lnTo>
                    <a:close/>
                  </a:path>
                </a:pathLst>
              </a:custGeom>
              <a:solidFill>
                <a:srgbClr val="3B4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2" name="Freeform 407">
                <a:extLst>
                  <a:ext uri="{FF2B5EF4-FFF2-40B4-BE49-F238E27FC236}">
                    <a16:creationId xmlns:a16="http://schemas.microsoft.com/office/drawing/2014/main" id="{5B0E5353-DCC7-449F-9D8D-5C0E8FF19471}"/>
                  </a:ext>
                </a:extLst>
              </p:cNvPr>
              <p:cNvSpPr>
                <a:spLocks/>
              </p:cNvSpPr>
              <p:nvPr/>
            </p:nvSpPr>
            <p:spPr bwMode="auto">
              <a:xfrm>
                <a:off x="5280026" y="1722438"/>
                <a:ext cx="493713" cy="47625"/>
              </a:xfrm>
              <a:custGeom>
                <a:avLst/>
                <a:gdLst>
                  <a:gd name="T0" fmla="*/ 307 w 311"/>
                  <a:gd name="T1" fmla="*/ 0 h 30"/>
                  <a:gd name="T2" fmla="*/ 3 w 311"/>
                  <a:gd name="T3" fmla="*/ 0 h 30"/>
                  <a:gd name="T4" fmla="*/ 0 w 311"/>
                  <a:gd name="T5" fmla="*/ 30 h 30"/>
                  <a:gd name="T6" fmla="*/ 311 w 311"/>
                  <a:gd name="T7" fmla="*/ 30 h 30"/>
                  <a:gd name="T8" fmla="*/ 307 w 311"/>
                  <a:gd name="T9" fmla="*/ 0 h 30"/>
                </a:gdLst>
                <a:ahLst/>
                <a:cxnLst>
                  <a:cxn ang="0">
                    <a:pos x="T0" y="T1"/>
                  </a:cxn>
                  <a:cxn ang="0">
                    <a:pos x="T2" y="T3"/>
                  </a:cxn>
                  <a:cxn ang="0">
                    <a:pos x="T4" y="T5"/>
                  </a:cxn>
                  <a:cxn ang="0">
                    <a:pos x="T6" y="T7"/>
                  </a:cxn>
                  <a:cxn ang="0">
                    <a:pos x="T8" y="T9"/>
                  </a:cxn>
                </a:cxnLst>
                <a:rect l="0" t="0" r="r" b="b"/>
                <a:pathLst>
                  <a:path w="311" h="30">
                    <a:moveTo>
                      <a:pt x="307" y="0"/>
                    </a:moveTo>
                    <a:lnTo>
                      <a:pt x="3" y="0"/>
                    </a:lnTo>
                    <a:lnTo>
                      <a:pt x="0" y="30"/>
                    </a:lnTo>
                    <a:lnTo>
                      <a:pt x="311" y="30"/>
                    </a:lnTo>
                    <a:lnTo>
                      <a:pt x="3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3" name="Freeform 408">
                <a:extLst>
                  <a:ext uri="{FF2B5EF4-FFF2-40B4-BE49-F238E27FC236}">
                    <a16:creationId xmlns:a16="http://schemas.microsoft.com/office/drawing/2014/main" id="{7805E38A-48D8-4CB0-829E-93F5A9ADFB3C}"/>
                  </a:ext>
                </a:extLst>
              </p:cNvPr>
              <p:cNvSpPr>
                <a:spLocks/>
              </p:cNvSpPr>
              <p:nvPr/>
            </p:nvSpPr>
            <p:spPr bwMode="auto">
              <a:xfrm>
                <a:off x="5407026" y="1601788"/>
                <a:ext cx="241300" cy="52388"/>
              </a:xfrm>
              <a:custGeom>
                <a:avLst/>
                <a:gdLst>
                  <a:gd name="T0" fmla="*/ 63 w 70"/>
                  <a:gd name="T1" fmla="*/ 15 h 15"/>
                  <a:gd name="T2" fmla="*/ 7 w 70"/>
                  <a:gd name="T3" fmla="*/ 15 h 15"/>
                  <a:gd name="T4" fmla="*/ 0 w 70"/>
                  <a:gd name="T5" fmla="*/ 8 h 15"/>
                  <a:gd name="T6" fmla="*/ 7 w 70"/>
                  <a:gd name="T7" fmla="*/ 0 h 15"/>
                  <a:gd name="T8" fmla="*/ 63 w 70"/>
                  <a:gd name="T9" fmla="*/ 0 h 15"/>
                  <a:gd name="T10" fmla="*/ 70 w 70"/>
                  <a:gd name="T11" fmla="*/ 8 h 15"/>
                  <a:gd name="T12" fmla="*/ 63 w 70"/>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70" h="15">
                    <a:moveTo>
                      <a:pt x="63" y="15"/>
                    </a:moveTo>
                    <a:cubicBezTo>
                      <a:pt x="7" y="15"/>
                      <a:pt x="7" y="15"/>
                      <a:pt x="7" y="15"/>
                    </a:cubicBezTo>
                    <a:cubicBezTo>
                      <a:pt x="3" y="15"/>
                      <a:pt x="0" y="12"/>
                      <a:pt x="0" y="8"/>
                    </a:cubicBezTo>
                    <a:cubicBezTo>
                      <a:pt x="0" y="4"/>
                      <a:pt x="3" y="0"/>
                      <a:pt x="7" y="0"/>
                    </a:cubicBezTo>
                    <a:cubicBezTo>
                      <a:pt x="63" y="0"/>
                      <a:pt x="63" y="0"/>
                      <a:pt x="63" y="0"/>
                    </a:cubicBezTo>
                    <a:cubicBezTo>
                      <a:pt x="67" y="0"/>
                      <a:pt x="70" y="4"/>
                      <a:pt x="70" y="8"/>
                    </a:cubicBezTo>
                    <a:cubicBezTo>
                      <a:pt x="70" y="12"/>
                      <a:pt x="67" y="15"/>
                      <a:pt x="63" y="15"/>
                    </a:cubicBezTo>
                    <a:close/>
                  </a:path>
                </a:pathLst>
              </a:custGeom>
              <a:solidFill>
                <a:srgbClr val="485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4" name="Freeform 409">
                <a:extLst>
                  <a:ext uri="{FF2B5EF4-FFF2-40B4-BE49-F238E27FC236}">
                    <a16:creationId xmlns:a16="http://schemas.microsoft.com/office/drawing/2014/main" id="{CD7EE0CF-B345-4D3E-B208-4D5961A84B1B}"/>
                  </a:ext>
                </a:extLst>
              </p:cNvPr>
              <p:cNvSpPr>
                <a:spLocks/>
              </p:cNvSpPr>
              <p:nvPr/>
            </p:nvSpPr>
            <p:spPr bwMode="auto">
              <a:xfrm>
                <a:off x="5178426" y="2041526"/>
                <a:ext cx="698500" cy="47625"/>
              </a:xfrm>
              <a:custGeom>
                <a:avLst/>
                <a:gdLst>
                  <a:gd name="T0" fmla="*/ 199 w 204"/>
                  <a:gd name="T1" fmla="*/ 14 h 14"/>
                  <a:gd name="T2" fmla="*/ 4 w 204"/>
                  <a:gd name="T3" fmla="*/ 14 h 14"/>
                  <a:gd name="T4" fmla="*/ 0 w 204"/>
                  <a:gd name="T5" fmla="*/ 7 h 14"/>
                  <a:gd name="T6" fmla="*/ 4 w 204"/>
                  <a:gd name="T7" fmla="*/ 0 h 14"/>
                  <a:gd name="T8" fmla="*/ 199 w 204"/>
                  <a:gd name="T9" fmla="*/ 0 h 14"/>
                  <a:gd name="T10" fmla="*/ 204 w 204"/>
                  <a:gd name="T11" fmla="*/ 7 h 14"/>
                  <a:gd name="T12" fmla="*/ 199 w 20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4" h="14">
                    <a:moveTo>
                      <a:pt x="199" y="14"/>
                    </a:moveTo>
                    <a:cubicBezTo>
                      <a:pt x="4" y="14"/>
                      <a:pt x="4" y="14"/>
                      <a:pt x="4" y="14"/>
                    </a:cubicBezTo>
                    <a:cubicBezTo>
                      <a:pt x="2" y="14"/>
                      <a:pt x="0" y="11"/>
                      <a:pt x="0" y="7"/>
                    </a:cubicBezTo>
                    <a:cubicBezTo>
                      <a:pt x="0" y="3"/>
                      <a:pt x="2" y="0"/>
                      <a:pt x="4" y="0"/>
                    </a:cubicBezTo>
                    <a:cubicBezTo>
                      <a:pt x="199" y="0"/>
                      <a:pt x="199" y="0"/>
                      <a:pt x="199" y="0"/>
                    </a:cubicBezTo>
                    <a:cubicBezTo>
                      <a:pt x="202" y="0"/>
                      <a:pt x="204" y="3"/>
                      <a:pt x="204" y="7"/>
                    </a:cubicBezTo>
                    <a:cubicBezTo>
                      <a:pt x="204" y="11"/>
                      <a:pt x="202" y="14"/>
                      <a:pt x="199" y="14"/>
                    </a:cubicBezTo>
                    <a:close/>
                  </a:path>
                </a:pathLst>
              </a:custGeom>
              <a:solidFill>
                <a:srgbClr val="657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5" name="Freeform 410">
                <a:extLst>
                  <a:ext uri="{FF2B5EF4-FFF2-40B4-BE49-F238E27FC236}">
                    <a16:creationId xmlns:a16="http://schemas.microsoft.com/office/drawing/2014/main" id="{542B7B6E-34A5-4527-96DB-25837E11B896}"/>
                  </a:ext>
                </a:extLst>
              </p:cNvPr>
              <p:cNvSpPr>
                <a:spLocks/>
              </p:cNvSpPr>
              <p:nvPr/>
            </p:nvSpPr>
            <p:spPr bwMode="auto">
              <a:xfrm>
                <a:off x="4348163" y="157163"/>
                <a:ext cx="2359025" cy="1390650"/>
              </a:xfrm>
              <a:custGeom>
                <a:avLst/>
                <a:gdLst>
                  <a:gd name="T0" fmla="*/ 663 w 688"/>
                  <a:gd name="T1" fmla="*/ 0 h 406"/>
                  <a:gd name="T2" fmla="*/ 25 w 688"/>
                  <a:gd name="T3" fmla="*/ 0 h 406"/>
                  <a:gd name="T4" fmla="*/ 0 w 688"/>
                  <a:gd name="T5" fmla="*/ 25 h 406"/>
                  <a:gd name="T6" fmla="*/ 0 w 688"/>
                  <a:gd name="T7" fmla="*/ 406 h 406"/>
                  <a:gd name="T8" fmla="*/ 688 w 688"/>
                  <a:gd name="T9" fmla="*/ 406 h 406"/>
                  <a:gd name="T10" fmla="*/ 688 w 688"/>
                  <a:gd name="T11" fmla="*/ 25 h 406"/>
                  <a:gd name="T12" fmla="*/ 663 w 688"/>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88" h="406">
                    <a:moveTo>
                      <a:pt x="663" y="0"/>
                    </a:moveTo>
                    <a:cubicBezTo>
                      <a:pt x="25" y="0"/>
                      <a:pt x="25" y="0"/>
                      <a:pt x="25" y="0"/>
                    </a:cubicBezTo>
                    <a:cubicBezTo>
                      <a:pt x="11" y="0"/>
                      <a:pt x="0" y="11"/>
                      <a:pt x="0" y="25"/>
                    </a:cubicBezTo>
                    <a:cubicBezTo>
                      <a:pt x="0" y="406"/>
                      <a:pt x="0" y="406"/>
                      <a:pt x="0" y="406"/>
                    </a:cubicBezTo>
                    <a:cubicBezTo>
                      <a:pt x="688" y="406"/>
                      <a:pt x="688" y="406"/>
                      <a:pt x="688" y="406"/>
                    </a:cubicBezTo>
                    <a:cubicBezTo>
                      <a:pt x="688" y="25"/>
                      <a:pt x="688" y="25"/>
                      <a:pt x="688" y="25"/>
                    </a:cubicBezTo>
                    <a:cubicBezTo>
                      <a:pt x="688" y="11"/>
                      <a:pt x="677" y="0"/>
                      <a:pt x="663" y="0"/>
                    </a:cubicBezTo>
                  </a:path>
                </a:pathLst>
              </a:custGeom>
              <a:solidFill>
                <a:srgbClr val="485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6" name="Freeform 411">
                <a:extLst>
                  <a:ext uri="{FF2B5EF4-FFF2-40B4-BE49-F238E27FC236}">
                    <a16:creationId xmlns:a16="http://schemas.microsoft.com/office/drawing/2014/main" id="{FCA53885-C910-45BD-99CE-03DB2C78D1B3}"/>
                  </a:ext>
                </a:extLst>
              </p:cNvPr>
              <p:cNvSpPr>
                <a:spLocks/>
              </p:cNvSpPr>
              <p:nvPr/>
            </p:nvSpPr>
            <p:spPr bwMode="auto">
              <a:xfrm>
                <a:off x="4433888" y="242888"/>
                <a:ext cx="2187575" cy="1219200"/>
              </a:xfrm>
              <a:custGeom>
                <a:avLst/>
                <a:gdLst>
                  <a:gd name="T0" fmla="*/ 0 w 1378"/>
                  <a:gd name="T1" fmla="*/ 768 h 768"/>
                  <a:gd name="T2" fmla="*/ 0 w 1378"/>
                  <a:gd name="T3" fmla="*/ 345 h 768"/>
                  <a:gd name="T4" fmla="*/ 0 w 1378"/>
                  <a:gd name="T5" fmla="*/ 0 h 768"/>
                  <a:gd name="T6" fmla="*/ 689 w 1378"/>
                  <a:gd name="T7" fmla="*/ 0 h 768"/>
                  <a:gd name="T8" fmla="*/ 1378 w 1378"/>
                  <a:gd name="T9" fmla="*/ 0 h 768"/>
                  <a:gd name="T10" fmla="*/ 1378 w 1378"/>
                  <a:gd name="T11" fmla="*/ 345 h 768"/>
                  <a:gd name="T12" fmla="*/ 1378 w 1378"/>
                  <a:gd name="T13" fmla="*/ 768 h 768"/>
                  <a:gd name="T14" fmla="*/ 689 w 1378"/>
                  <a:gd name="T15" fmla="*/ 768 h 768"/>
                  <a:gd name="T16" fmla="*/ 0 w 1378"/>
                  <a:gd name="T17"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768">
                    <a:moveTo>
                      <a:pt x="0" y="768"/>
                    </a:moveTo>
                    <a:lnTo>
                      <a:pt x="0" y="345"/>
                    </a:lnTo>
                    <a:lnTo>
                      <a:pt x="0" y="0"/>
                    </a:lnTo>
                    <a:lnTo>
                      <a:pt x="689" y="0"/>
                    </a:lnTo>
                    <a:lnTo>
                      <a:pt x="1378" y="0"/>
                    </a:lnTo>
                    <a:lnTo>
                      <a:pt x="1378" y="345"/>
                    </a:lnTo>
                    <a:lnTo>
                      <a:pt x="1378" y="768"/>
                    </a:lnTo>
                    <a:lnTo>
                      <a:pt x="689" y="768"/>
                    </a:lnTo>
                    <a:lnTo>
                      <a:pt x="0" y="768"/>
                    </a:lnTo>
                    <a:close/>
                  </a:path>
                </a:pathLst>
              </a:custGeom>
              <a:solidFill>
                <a:srgbClr val="4AD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Freeform 412">
                <a:extLst>
                  <a:ext uri="{FF2B5EF4-FFF2-40B4-BE49-F238E27FC236}">
                    <a16:creationId xmlns:a16="http://schemas.microsoft.com/office/drawing/2014/main" id="{C38C60AC-8D88-4CF7-ADF8-C569782F3A14}"/>
                  </a:ext>
                </a:extLst>
              </p:cNvPr>
              <p:cNvSpPr>
                <a:spLocks/>
              </p:cNvSpPr>
              <p:nvPr/>
            </p:nvSpPr>
            <p:spPr bwMode="auto">
              <a:xfrm>
                <a:off x="4433888" y="242888"/>
                <a:ext cx="2187575" cy="1219200"/>
              </a:xfrm>
              <a:custGeom>
                <a:avLst/>
                <a:gdLst>
                  <a:gd name="T0" fmla="*/ 0 w 1378"/>
                  <a:gd name="T1" fmla="*/ 768 h 768"/>
                  <a:gd name="T2" fmla="*/ 0 w 1378"/>
                  <a:gd name="T3" fmla="*/ 345 h 768"/>
                  <a:gd name="T4" fmla="*/ 0 w 1378"/>
                  <a:gd name="T5" fmla="*/ 0 h 768"/>
                  <a:gd name="T6" fmla="*/ 689 w 1378"/>
                  <a:gd name="T7" fmla="*/ 0 h 768"/>
                  <a:gd name="T8" fmla="*/ 1378 w 1378"/>
                  <a:gd name="T9" fmla="*/ 0 h 768"/>
                  <a:gd name="T10" fmla="*/ 1378 w 1378"/>
                  <a:gd name="T11" fmla="*/ 345 h 768"/>
                  <a:gd name="T12" fmla="*/ 1378 w 1378"/>
                  <a:gd name="T13" fmla="*/ 768 h 768"/>
                  <a:gd name="T14" fmla="*/ 689 w 1378"/>
                  <a:gd name="T15" fmla="*/ 768 h 768"/>
                  <a:gd name="T16" fmla="*/ 0 w 1378"/>
                  <a:gd name="T17"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768">
                    <a:moveTo>
                      <a:pt x="0" y="768"/>
                    </a:moveTo>
                    <a:lnTo>
                      <a:pt x="0" y="345"/>
                    </a:lnTo>
                    <a:lnTo>
                      <a:pt x="0" y="0"/>
                    </a:lnTo>
                    <a:lnTo>
                      <a:pt x="689" y="0"/>
                    </a:lnTo>
                    <a:lnTo>
                      <a:pt x="1378" y="0"/>
                    </a:lnTo>
                    <a:lnTo>
                      <a:pt x="1378" y="345"/>
                    </a:lnTo>
                    <a:lnTo>
                      <a:pt x="1378" y="768"/>
                    </a:lnTo>
                    <a:lnTo>
                      <a:pt x="689" y="768"/>
                    </a:lnTo>
                    <a:lnTo>
                      <a:pt x="0"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8" name="Freeform 413">
                <a:extLst>
                  <a:ext uri="{FF2B5EF4-FFF2-40B4-BE49-F238E27FC236}">
                    <a16:creationId xmlns:a16="http://schemas.microsoft.com/office/drawing/2014/main" id="{DDECD148-232D-455C-B1EC-8AE8EFE16444}"/>
                  </a:ext>
                </a:extLst>
              </p:cNvPr>
              <p:cNvSpPr>
                <a:spLocks/>
              </p:cNvSpPr>
              <p:nvPr/>
            </p:nvSpPr>
            <p:spPr bwMode="auto">
              <a:xfrm>
                <a:off x="4433888" y="242888"/>
                <a:ext cx="2187575" cy="1219200"/>
              </a:xfrm>
              <a:custGeom>
                <a:avLst/>
                <a:gdLst>
                  <a:gd name="T0" fmla="*/ 1378 w 1378"/>
                  <a:gd name="T1" fmla="*/ 0 h 768"/>
                  <a:gd name="T2" fmla="*/ 689 w 1378"/>
                  <a:gd name="T3" fmla="*/ 0 h 768"/>
                  <a:gd name="T4" fmla="*/ 0 w 1378"/>
                  <a:gd name="T5" fmla="*/ 0 h 768"/>
                  <a:gd name="T6" fmla="*/ 0 w 1378"/>
                  <a:gd name="T7" fmla="*/ 345 h 768"/>
                  <a:gd name="T8" fmla="*/ 0 w 1378"/>
                  <a:gd name="T9" fmla="*/ 768 h 768"/>
                  <a:gd name="T10" fmla="*/ 48 w 1378"/>
                  <a:gd name="T11" fmla="*/ 768 h 768"/>
                  <a:gd name="T12" fmla="*/ 48 w 1378"/>
                  <a:gd name="T13" fmla="*/ 395 h 768"/>
                  <a:gd name="T14" fmla="*/ 48 w 1378"/>
                  <a:gd name="T15" fmla="*/ 47 h 768"/>
                  <a:gd name="T16" fmla="*/ 739 w 1378"/>
                  <a:gd name="T17" fmla="*/ 47 h 768"/>
                  <a:gd name="T18" fmla="*/ 1378 w 1378"/>
                  <a:gd name="T19" fmla="*/ 47 h 768"/>
                  <a:gd name="T20" fmla="*/ 1378 w 1378"/>
                  <a:gd name="T2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8" h="768">
                    <a:moveTo>
                      <a:pt x="1378" y="0"/>
                    </a:moveTo>
                    <a:lnTo>
                      <a:pt x="689" y="0"/>
                    </a:lnTo>
                    <a:lnTo>
                      <a:pt x="0" y="0"/>
                    </a:lnTo>
                    <a:lnTo>
                      <a:pt x="0" y="345"/>
                    </a:lnTo>
                    <a:lnTo>
                      <a:pt x="0" y="768"/>
                    </a:lnTo>
                    <a:lnTo>
                      <a:pt x="48" y="768"/>
                    </a:lnTo>
                    <a:lnTo>
                      <a:pt x="48" y="395"/>
                    </a:lnTo>
                    <a:lnTo>
                      <a:pt x="48" y="47"/>
                    </a:lnTo>
                    <a:lnTo>
                      <a:pt x="739" y="47"/>
                    </a:lnTo>
                    <a:lnTo>
                      <a:pt x="1378" y="47"/>
                    </a:lnTo>
                    <a:lnTo>
                      <a:pt x="1378" y="0"/>
                    </a:lnTo>
                    <a:close/>
                  </a:path>
                </a:pathLst>
              </a:custGeom>
              <a:solidFill>
                <a:srgbClr val="3DB1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9" name="Freeform 414">
                <a:extLst>
                  <a:ext uri="{FF2B5EF4-FFF2-40B4-BE49-F238E27FC236}">
                    <a16:creationId xmlns:a16="http://schemas.microsoft.com/office/drawing/2014/main" id="{B4C68E95-F749-45AA-AFDD-D0598FE44C82}"/>
                  </a:ext>
                </a:extLst>
              </p:cNvPr>
              <p:cNvSpPr>
                <a:spLocks/>
              </p:cNvSpPr>
              <p:nvPr/>
            </p:nvSpPr>
            <p:spPr bwMode="auto">
              <a:xfrm>
                <a:off x="4433888" y="242888"/>
                <a:ext cx="2187575" cy="1219200"/>
              </a:xfrm>
              <a:custGeom>
                <a:avLst/>
                <a:gdLst>
                  <a:gd name="T0" fmla="*/ 1378 w 1378"/>
                  <a:gd name="T1" fmla="*/ 0 h 768"/>
                  <a:gd name="T2" fmla="*/ 689 w 1378"/>
                  <a:gd name="T3" fmla="*/ 0 h 768"/>
                  <a:gd name="T4" fmla="*/ 0 w 1378"/>
                  <a:gd name="T5" fmla="*/ 0 h 768"/>
                  <a:gd name="T6" fmla="*/ 0 w 1378"/>
                  <a:gd name="T7" fmla="*/ 345 h 768"/>
                  <a:gd name="T8" fmla="*/ 0 w 1378"/>
                  <a:gd name="T9" fmla="*/ 768 h 768"/>
                  <a:gd name="T10" fmla="*/ 48 w 1378"/>
                  <a:gd name="T11" fmla="*/ 768 h 768"/>
                  <a:gd name="T12" fmla="*/ 48 w 1378"/>
                  <a:gd name="T13" fmla="*/ 395 h 768"/>
                  <a:gd name="T14" fmla="*/ 48 w 1378"/>
                  <a:gd name="T15" fmla="*/ 47 h 768"/>
                  <a:gd name="T16" fmla="*/ 739 w 1378"/>
                  <a:gd name="T17" fmla="*/ 47 h 768"/>
                  <a:gd name="T18" fmla="*/ 1378 w 1378"/>
                  <a:gd name="T19" fmla="*/ 47 h 768"/>
                  <a:gd name="T20" fmla="*/ 1378 w 1378"/>
                  <a:gd name="T2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8" h="768">
                    <a:moveTo>
                      <a:pt x="1378" y="0"/>
                    </a:moveTo>
                    <a:lnTo>
                      <a:pt x="689" y="0"/>
                    </a:lnTo>
                    <a:lnTo>
                      <a:pt x="0" y="0"/>
                    </a:lnTo>
                    <a:lnTo>
                      <a:pt x="0" y="345"/>
                    </a:lnTo>
                    <a:lnTo>
                      <a:pt x="0" y="768"/>
                    </a:lnTo>
                    <a:lnTo>
                      <a:pt x="48" y="768"/>
                    </a:lnTo>
                    <a:lnTo>
                      <a:pt x="48" y="395"/>
                    </a:lnTo>
                    <a:lnTo>
                      <a:pt x="48" y="47"/>
                    </a:lnTo>
                    <a:lnTo>
                      <a:pt x="739" y="47"/>
                    </a:lnTo>
                    <a:lnTo>
                      <a:pt x="1378" y="47"/>
                    </a:lnTo>
                    <a:lnTo>
                      <a:pt x="1378" y="0"/>
                    </a:lnTo>
                  </a:path>
                </a:pathLst>
              </a:custGeom>
              <a:solidFill>
                <a:srgbClr val="A9D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pic>
          <p:nvPicPr>
            <p:cNvPr id="4" name="图片 3">
              <a:extLst>
                <a:ext uri="{FF2B5EF4-FFF2-40B4-BE49-F238E27FC236}">
                  <a16:creationId xmlns:a16="http://schemas.microsoft.com/office/drawing/2014/main" id="{6422632B-6996-4D2D-88DF-B71465466F22}"/>
                </a:ext>
              </a:extLst>
            </p:cNvPr>
            <p:cNvPicPr>
              <a:picLocks noChangeAspect="1"/>
            </p:cNvPicPr>
            <p:nvPr/>
          </p:nvPicPr>
          <p:blipFill rotWithShape="1">
            <a:blip r:embed="rId4"/>
            <a:srcRect b="9992"/>
            <a:stretch/>
          </p:blipFill>
          <p:spPr>
            <a:xfrm>
              <a:off x="1414108" y="2137940"/>
              <a:ext cx="3606868" cy="2399908"/>
            </a:xfrm>
            <a:prstGeom prst="rect">
              <a:avLst/>
            </a:prstGeom>
          </p:spPr>
        </p:pic>
      </p:grpSp>
      <p:grpSp>
        <p:nvGrpSpPr>
          <p:cNvPr id="3" name="组合 2">
            <a:extLst>
              <a:ext uri="{FF2B5EF4-FFF2-40B4-BE49-F238E27FC236}">
                <a16:creationId xmlns:a16="http://schemas.microsoft.com/office/drawing/2014/main" id="{0B7891D2-4CC2-448D-81FC-7D2A0ECD25C6}"/>
              </a:ext>
            </a:extLst>
          </p:cNvPr>
          <p:cNvGrpSpPr/>
          <p:nvPr/>
        </p:nvGrpSpPr>
        <p:grpSpPr>
          <a:xfrm>
            <a:off x="6806994" y="1970564"/>
            <a:ext cx="3418895" cy="3550438"/>
            <a:chOff x="6268444" y="1970564"/>
            <a:chExt cx="3418895" cy="3550438"/>
          </a:xfrm>
        </p:grpSpPr>
        <p:grpSp>
          <p:nvGrpSpPr>
            <p:cNvPr id="10" name="组合 9">
              <a:extLst>
                <a:ext uri="{FF2B5EF4-FFF2-40B4-BE49-F238E27FC236}">
                  <a16:creationId xmlns:a16="http://schemas.microsoft.com/office/drawing/2014/main" id="{C0530005-DE1E-4672-B2AC-B11D48FF3439}"/>
                </a:ext>
              </a:extLst>
            </p:cNvPr>
            <p:cNvGrpSpPr/>
            <p:nvPr/>
          </p:nvGrpSpPr>
          <p:grpSpPr>
            <a:xfrm>
              <a:off x="6268444" y="2128102"/>
              <a:ext cx="3182276" cy="3250419"/>
              <a:chOff x="6268444" y="1970564"/>
              <a:chExt cx="3182276" cy="3250419"/>
            </a:xfrm>
          </p:grpSpPr>
          <p:sp>
            <p:nvSpPr>
              <p:cNvPr id="7" name="矩形 6">
                <a:extLst>
                  <a:ext uri="{FF2B5EF4-FFF2-40B4-BE49-F238E27FC236}">
                    <a16:creationId xmlns:a16="http://schemas.microsoft.com/office/drawing/2014/main" id="{19355B39-423A-4594-9974-48B7B26E4E35}"/>
                  </a:ext>
                </a:extLst>
              </p:cNvPr>
              <p:cNvSpPr/>
              <p:nvPr/>
            </p:nvSpPr>
            <p:spPr>
              <a:xfrm>
                <a:off x="7571013" y="1970564"/>
                <a:ext cx="1868557" cy="418191"/>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领导视察</a:t>
                </a:r>
              </a:p>
            </p:txBody>
          </p:sp>
          <p:sp>
            <p:nvSpPr>
              <p:cNvPr id="60" name="矩形 59">
                <a:extLst>
                  <a:ext uri="{FF2B5EF4-FFF2-40B4-BE49-F238E27FC236}">
                    <a16:creationId xmlns:a16="http://schemas.microsoft.com/office/drawing/2014/main" id="{42215232-8A8D-46D0-90EE-38D1E365E7E5}"/>
                  </a:ext>
                </a:extLst>
              </p:cNvPr>
              <p:cNvSpPr/>
              <p:nvPr/>
            </p:nvSpPr>
            <p:spPr>
              <a:xfrm>
                <a:off x="7571013" y="2678621"/>
                <a:ext cx="1868557" cy="418191"/>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安全检查</a:t>
                </a:r>
              </a:p>
            </p:txBody>
          </p:sp>
          <p:sp>
            <p:nvSpPr>
              <p:cNvPr id="61" name="矩形 60">
                <a:extLst>
                  <a:ext uri="{FF2B5EF4-FFF2-40B4-BE49-F238E27FC236}">
                    <a16:creationId xmlns:a16="http://schemas.microsoft.com/office/drawing/2014/main" id="{77966525-3D43-49DB-9ED8-D2EAE8B9B39D}"/>
                  </a:ext>
                </a:extLst>
              </p:cNvPr>
              <p:cNvSpPr/>
              <p:nvPr/>
            </p:nvSpPr>
            <p:spPr>
              <a:xfrm>
                <a:off x="7571013" y="3386678"/>
                <a:ext cx="1868557" cy="418191"/>
              </a:xfrm>
              <a:prstGeom prst="rect">
                <a:avLst/>
              </a:prstGeom>
              <a:solidFill>
                <a:srgbClr val="FFB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运营管理</a:t>
                </a:r>
              </a:p>
            </p:txBody>
          </p:sp>
          <p:sp>
            <p:nvSpPr>
              <p:cNvPr id="62" name="矩形 61">
                <a:extLst>
                  <a:ext uri="{FF2B5EF4-FFF2-40B4-BE49-F238E27FC236}">
                    <a16:creationId xmlns:a16="http://schemas.microsoft.com/office/drawing/2014/main" id="{ED14E7DB-489A-49BD-96E2-0AACF8AD3AA0}"/>
                  </a:ext>
                </a:extLst>
              </p:cNvPr>
              <p:cNvSpPr/>
              <p:nvPr/>
            </p:nvSpPr>
            <p:spPr>
              <a:xfrm>
                <a:off x="7571012" y="4094735"/>
                <a:ext cx="1868557" cy="418191"/>
              </a:xfrm>
              <a:prstGeom prst="rect">
                <a:avLst/>
              </a:prstGeom>
              <a:solidFill>
                <a:srgbClr val="6BD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cs typeface="+mn-ea"/>
                    <a:sym typeface="+mn-lt"/>
                  </a:rPr>
                  <a:t>场景学习</a:t>
                </a:r>
              </a:p>
            </p:txBody>
          </p:sp>
          <p:sp>
            <p:nvSpPr>
              <p:cNvPr id="63" name="矩形 62">
                <a:extLst>
                  <a:ext uri="{FF2B5EF4-FFF2-40B4-BE49-F238E27FC236}">
                    <a16:creationId xmlns:a16="http://schemas.microsoft.com/office/drawing/2014/main" id="{1427BBC1-15F2-4BEE-9CBD-56F3C4747E5D}"/>
                  </a:ext>
                </a:extLst>
              </p:cNvPr>
              <p:cNvSpPr/>
              <p:nvPr/>
            </p:nvSpPr>
            <p:spPr>
              <a:xfrm>
                <a:off x="7582163" y="4802792"/>
                <a:ext cx="1868557" cy="41819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a:t>
                </a:r>
                <a:endParaRPr lang="zh-CN" altLang="en-US" sz="1000" b="1" dirty="0">
                  <a:cs typeface="+mn-ea"/>
                  <a:sym typeface="+mn-lt"/>
                </a:endParaRPr>
              </a:p>
            </p:txBody>
          </p:sp>
          <p:sp>
            <p:nvSpPr>
              <p:cNvPr id="8" name="箭头: 左 7">
                <a:extLst>
                  <a:ext uri="{FF2B5EF4-FFF2-40B4-BE49-F238E27FC236}">
                    <a16:creationId xmlns:a16="http://schemas.microsoft.com/office/drawing/2014/main" id="{950E8798-65BB-466A-8082-D5E854F9C866}"/>
                  </a:ext>
                </a:extLst>
              </p:cNvPr>
              <p:cNvSpPr/>
              <p:nvPr/>
            </p:nvSpPr>
            <p:spPr>
              <a:xfrm>
                <a:off x="6268444" y="2822713"/>
                <a:ext cx="662606" cy="1563757"/>
              </a:xfrm>
              <a:prstGeom prst="leftArrow">
                <a:avLst/>
              </a:prstGeom>
              <a:solidFill>
                <a:srgbClr val="FB7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矩形 10">
              <a:extLst>
                <a:ext uri="{FF2B5EF4-FFF2-40B4-BE49-F238E27FC236}">
                  <a16:creationId xmlns:a16="http://schemas.microsoft.com/office/drawing/2014/main" id="{2242ED18-ABDF-4F48-A4E7-548BAA54ABC0}"/>
                </a:ext>
              </a:extLst>
            </p:cNvPr>
            <p:cNvSpPr/>
            <p:nvPr/>
          </p:nvSpPr>
          <p:spPr>
            <a:xfrm>
              <a:off x="7328452" y="1970564"/>
              <a:ext cx="2358887" cy="3550438"/>
            </a:xfrm>
            <a:prstGeom prst="rect">
              <a:avLst/>
            </a:prstGeom>
            <a:noFill/>
            <a:ln>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59742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4">
            <a:extLst>
              <a:ext uri="{FF2B5EF4-FFF2-40B4-BE49-F238E27FC236}">
                <a16:creationId xmlns:a16="http://schemas.microsoft.com/office/drawing/2014/main" id="{9783FF4B-FB96-4A5F-8183-947F855CADC3}"/>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应用</a:t>
            </a:r>
            <a:r>
              <a:rPr kumimoji="1" lang="en-US" altLang="zh-CN" sz="2400" b="1" dirty="0">
                <a:solidFill>
                  <a:srgbClr val="9BBB59">
                    <a:lumMod val="50000"/>
                  </a:srgbClr>
                </a:solidFill>
                <a:cs typeface="+mn-ea"/>
                <a:sym typeface="+mn-lt"/>
              </a:rPr>
              <a:t>——</a:t>
            </a:r>
            <a:r>
              <a:rPr kumimoji="1" lang="zh-CN" altLang="en-US" sz="2400" b="1" dirty="0">
                <a:solidFill>
                  <a:srgbClr val="9BBB59">
                    <a:lumMod val="50000"/>
                  </a:srgbClr>
                </a:solidFill>
                <a:cs typeface="+mn-ea"/>
                <a:sym typeface="+mn-lt"/>
              </a:rPr>
              <a:t>远程指挥</a:t>
            </a:r>
          </a:p>
        </p:txBody>
      </p:sp>
      <p:grpSp>
        <p:nvGrpSpPr>
          <p:cNvPr id="16" name="组合 15">
            <a:extLst>
              <a:ext uri="{FF2B5EF4-FFF2-40B4-BE49-F238E27FC236}">
                <a16:creationId xmlns:a16="http://schemas.microsoft.com/office/drawing/2014/main" id="{FD2ED528-D84A-486C-BBD8-C821EAADB30D}"/>
              </a:ext>
            </a:extLst>
          </p:cNvPr>
          <p:cNvGrpSpPr/>
          <p:nvPr/>
        </p:nvGrpSpPr>
        <p:grpSpPr>
          <a:xfrm>
            <a:off x="621850" y="1388931"/>
            <a:ext cx="5860521" cy="5047451"/>
            <a:chOff x="5329979" y="1226475"/>
            <a:chExt cx="5860521" cy="5047451"/>
          </a:xfrm>
        </p:grpSpPr>
        <p:sp>
          <p:nvSpPr>
            <p:cNvPr id="93" name="矩形: 圆角 92">
              <a:extLst>
                <a:ext uri="{FF2B5EF4-FFF2-40B4-BE49-F238E27FC236}">
                  <a16:creationId xmlns:a16="http://schemas.microsoft.com/office/drawing/2014/main" id="{F4928811-93EC-432C-BC1E-953F8375952D}"/>
                </a:ext>
              </a:extLst>
            </p:cNvPr>
            <p:cNvSpPr/>
            <p:nvPr/>
          </p:nvSpPr>
          <p:spPr>
            <a:xfrm>
              <a:off x="5329979" y="2495000"/>
              <a:ext cx="5860521" cy="3778926"/>
            </a:xfrm>
            <a:prstGeom prst="roundRect">
              <a:avLst>
                <a:gd name="adj" fmla="val 0"/>
              </a:avLst>
            </a:prstGeom>
            <a:noFill/>
            <a:ln w="19050">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3" name="矩形: 圆角 4">
              <a:extLst>
                <a:ext uri="{FF2B5EF4-FFF2-40B4-BE49-F238E27FC236}">
                  <a16:creationId xmlns:a16="http://schemas.microsoft.com/office/drawing/2014/main" id="{568D9E99-6BCE-4A39-9F5F-3FB23D531913}"/>
                </a:ext>
              </a:extLst>
            </p:cNvPr>
            <p:cNvSpPr txBox="1"/>
            <p:nvPr/>
          </p:nvSpPr>
          <p:spPr>
            <a:xfrm>
              <a:off x="7653097" y="1226475"/>
              <a:ext cx="1213708" cy="779816"/>
            </a:xfrm>
            <a:prstGeom prst="rect">
              <a:avLst/>
            </a:prstGeom>
            <a:solidFill>
              <a:srgbClr val="A0CC8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dirty="0">
                  <a:solidFill>
                    <a:schemeClr val="bg1"/>
                  </a:solidFill>
                  <a:cs typeface="+mn-ea"/>
                  <a:sym typeface="+mn-lt"/>
                </a:rPr>
                <a:t>实时监控</a:t>
              </a:r>
              <a:endParaRPr lang="zh-CN" altLang="en-US" sz="1600" b="1" kern="1200" dirty="0">
                <a:solidFill>
                  <a:schemeClr val="bg1"/>
                </a:solidFill>
                <a:cs typeface="+mn-ea"/>
                <a:sym typeface="+mn-lt"/>
              </a:endParaRPr>
            </a:p>
          </p:txBody>
        </p:sp>
        <p:cxnSp>
          <p:nvCxnSpPr>
            <p:cNvPr id="12" name="直接箭头连接符 11">
              <a:extLst>
                <a:ext uri="{FF2B5EF4-FFF2-40B4-BE49-F238E27FC236}">
                  <a16:creationId xmlns:a16="http://schemas.microsoft.com/office/drawing/2014/main" id="{630A0C1F-A074-44D9-A2FD-4AD7AB55BEB3}"/>
                </a:ext>
              </a:extLst>
            </p:cNvPr>
            <p:cNvCxnSpPr>
              <a:cxnSpLocks/>
            </p:cNvCxnSpPr>
            <p:nvPr/>
          </p:nvCxnSpPr>
          <p:spPr>
            <a:xfrm flipH="1">
              <a:off x="6235988" y="3691908"/>
              <a:ext cx="2065568" cy="9823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9ABB9131-6F49-4E1A-8CF9-21F050A56B29}"/>
                </a:ext>
              </a:extLst>
            </p:cNvPr>
            <p:cNvCxnSpPr/>
            <p:nvPr/>
          </p:nvCxnSpPr>
          <p:spPr>
            <a:xfrm flipH="1">
              <a:off x="7634802" y="3691908"/>
              <a:ext cx="666754" cy="9823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288BC3E3-C212-420D-AAB4-420091ED5B44}"/>
                </a:ext>
              </a:extLst>
            </p:cNvPr>
            <p:cNvCxnSpPr>
              <a:cxnSpLocks/>
            </p:cNvCxnSpPr>
            <p:nvPr/>
          </p:nvCxnSpPr>
          <p:spPr>
            <a:xfrm>
              <a:off x="8301556" y="3691908"/>
              <a:ext cx="703032" cy="9823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8654C395-5343-44A2-9374-892EDF36461C}"/>
                </a:ext>
              </a:extLst>
            </p:cNvPr>
            <p:cNvSpPr/>
            <p:nvPr/>
          </p:nvSpPr>
          <p:spPr>
            <a:xfrm>
              <a:off x="9852374" y="4661871"/>
              <a:ext cx="1044000" cy="1044000"/>
            </a:xfrm>
            <a:prstGeom prst="rect">
              <a:avLst/>
            </a:prstGeom>
            <a:solidFill>
              <a:srgbClr val="FFBB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cxnSp>
          <p:nvCxnSpPr>
            <p:cNvPr id="20" name="直接箭头连接符 19">
              <a:extLst>
                <a:ext uri="{FF2B5EF4-FFF2-40B4-BE49-F238E27FC236}">
                  <a16:creationId xmlns:a16="http://schemas.microsoft.com/office/drawing/2014/main" id="{C8617A43-0CC7-4474-B567-2692F754609B}"/>
                </a:ext>
              </a:extLst>
            </p:cNvPr>
            <p:cNvCxnSpPr/>
            <p:nvPr/>
          </p:nvCxnSpPr>
          <p:spPr>
            <a:xfrm>
              <a:off x="8301556" y="3691908"/>
              <a:ext cx="2072818" cy="9699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1CE1DE94-F061-4ACC-9F58-112724116A3C}"/>
                </a:ext>
              </a:extLst>
            </p:cNvPr>
            <p:cNvGrpSpPr/>
            <p:nvPr/>
          </p:nvGrpSpPr>
          <p:grpSpPr>
            <a:xfrm>
              <a:off x="7779556" y="2647908"/>
              <a:ext cx="1044000" cy="1044000"/>
              <a:chOff x="7779556" y="2647908"/>
              <a:chExt cx="1044000" cy="1044000"/>
            </a:xfrm>
          </p:grpSpPr>
          <p:sp>
            <p:nvSpPr>
              <p:cNvPr id="7" name="矩形 6">
                <a:extLst>
                  <a:ext uri="{FF2B5EF4-FFF2-40B4-BE49-F238E27FC236}">
                    <a16:creationId xmlns:a16="http://schemas.microsoft.com/office/drawing/2014/main" id="{3F9460B6-C00A-4305-B43A-AE9B5AE84445}"/>
                  </a:ext>
                </a:extLst>
              </p:cNvPr>
              <p:cNvSpPr/>
              <p:nvPr/>
            </p:nvSpPr>
            <p:spPr>
              <a:xfrm>
                <a:off x="7779556" y="2647908"/>
                <a:ext cx="1044000" cy="1044000"/>
              </a:xfrm>
              <a:prstGeom prst="rect">
                <a:avLst/>
              </a:prstGeom>
              <a:solidFill>
                <a:srgbClr val="7C9C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solidFill>
                    <a:schemeClr val="bg1"/>
                  </a:solidFill>
                  <a:cs typeface="+mn-ea"/>
                  <a:sym typeface="+mn-lt"/>
                </a:endParaRPr>
              </a:p>
              <a:p>
                <a:pPr algn="ctr"/>
                <a:endParaRPr lang="en-US" altLang="zh-CN" sz="1400" dirty="0">
                  <a:solidFill>
                    <a:schemeClr val="bg1"/>
                  </a:solidFill>
                  <a:cs typeface="+mn-ea"/>
                  <a:sym typeface="+mn-lt"/>
                </a:endParaRPr>
              </a:p>
              <a:p>
                <a:pPr algn="ct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主控室</a:t>
                </a:r>
              </a:p>
            </p:txBody>
          </p:sp>
          <p:grpSp>
            <p:nvGrpSpPr>
              <p:cNvPr id="25" name="组合 24">
                <a:extLst>
                  <a:ext uri="{FF2B5EF4-FFF2-40B4-BE49-F238E27FC236}">
                    <a16:creationId xmlns:a16="http://schemas.microsoft.com/office/drawing/2014/main" id="{0A4CB2B6-24AF-40AE-9EC9-C3B6E682F82E}"/>
                  </a:ext>
                </a:extLst>
              </p:cNvPr>
              <p:cNvGrpSpPr>
                <a:grpSpLocks noChangeAspect="1"/>
              </p:cNvGrpSpPr>
              <p:nvPr/>
            </p:nvGrpSpPr>
            <p:grpSpPr>
              <a:xfrm>
                <a:off x="8123026" y="2768440"/>
                <a:ext cx="344775" cy="483378"/>
                <a:chOff x="8502651" y="2933700"/>
                <a:chExt cx="631825" cy="885825"/>
              </a:xfrm>
              <a:solidFill>
                <a:srgbClr val="424953"/>
              </a:solidFill>
            </p:grpSpPr>
            <p:sp>
              <p:nvSpPr>
                <p:cNvPr id="26" name="Freeform 52">
                  <a:extLst>
                    <a:ext uri="{FF2B5EF4-FFF2-40B4-BE49-F238E27FC236}">
                      <a16:creationId xmlns:a16="http://schemas.microsoft.com/office/drawing/2014/main" id="{332ADF67-1C98-4B63-8356-C15A90659C4E}"/>
                    </a:ext>
                  </a:extLst>
                </p:cNvPr>
                <p:cNvSpPr>
                  <a:spLocks/>
                </p:cNvSpPr>
                <p:nvPr/>
              </p:nvSpPr>
              <p:spPr bwMode="auto">
                <a:xfrm>
                  <a:off x="8680451" y="2933700"/>
                  <a:ext cx="276225" cy="377825"/>
                </a:xfrm>
                <a:custGeom>
                  <a:avLst/>
                  <a:gdLst>
                    <a:gd name="T0" fmla="*/ 6 w 158"/>
                    <a:gd name="T1" fmla="*/ 102 h 217"/>
                    <a:gd name="T2" fmla="*/ 0 w 158"/>
                    <a:gd name="T3" fmla="*/ 126 h 217"/>
                    <a:gd name="T4" fmla="*/ 6 w 158"/>
                    <a:gd name="T5" fmla="*/ 151 h 217"/>
                    <a:gd name="T6" fmla="*/ 10 w 158"/>
                    <a:gd name="T7" fmla="*/ 145 h 217"/>
                    <a:gd name="T8" fmla="*/ 80 w 158"/>
                    <a:gd name="T9" fmla="*/ 217 h 217"/>
                    <a:gd name="T10" fmla="*/ 147 w 158"/>
                    <a:gd name="T11" fmla="*/ 142 h 217"/>
                    <a:gd name="T12" fmla="*/ 152 w 158"/>
                    <a:gd name="T13" fmla="*/ 150 h 217"/>
                    <a:gd name="T14" fmla="*/ 158 w 158"/>
                    <a:gd name="T15" fmla="*/ 125 h 217"/>
                    <a:gd name="T16" fmla="*/ 152 w 158"/>
                    <a:gd name="T17" fmla="*/ 100 h 217"/>
                    <a:gd name="T18" fmla="*/ 150 w 158"/>
                    <a:gd name="T19" fmla="*/ 102 h 217"/>
                    <a:gd name="T20" fmla="*/ 149 w 158"/>
                    <a:gd name="T21" fmla="*/ 81 h 217"/>
                    <a:gd name="T22" fmla="*/ 91 w 158"/>
                    <a:gd name="T23" fmla="*/ 67 h 217"/>
                    <a:gd name="T24" fmla="*/ 100 w 158"/>
                    <a:gd name="T25" fmla="*/ 70 h 217"/>
                    <a:gd name="T26" fmla="*/ 156 w 158"/>
                    <a:gd name="T27" fmla="*/ 52 h 217"/>
                    <a:gd name="T28" fmla="*/ 27 w 158"/>
                    <a:gd name="T29" fmla="*/ 39 h 217"/>
                    <a:gd name="T30" fmla="*/ 2 w 158"/>
                    <a:gd name="T31" fmla="*/ 56 h 217"/>
                    <a:gd name="T32" fmla="*/ 19 w 158"/>
                    <a:gd name="T33" fmla="*/ 55 h 217"/>
                    <a:gd name="T34" fmla="*/ 8 w 158"/>
                    <a:gd name="T35" fmla="*/ 90 h 217"/>
                    <a:gd name="T36" fmla="*/ 7 w 158"/>
                    <a:gd name="T37" fmla="*/ 102 h 217"/>
                    <a:gd name="T38" fmla="*/ 6 w 158"/>
                    <a:gd name="T39" fmla="*/ 10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217">
                      <a:moveTo>
                        <a:pt x="6" y="102"/>
                      </a:moveTo>
                      <a:cubicBezTo>
                        <a:pt x="3" y="102"/>
                        <a:pt x="0" y="113"/>
                        <a:pt x="0" y="126"/>
                      </a:cubicBezTo>
                      <a:cubicBezTo>
                        <a:pt x="0" y="140"/>
                        <a:pt x="3" y="151"/>
                        <a:pt x="6" y="151"/>
                      </a:cubicBezTo>
                      <a:cubicBezTo>
                        <a:pt x="8" y="151"/>
                        <a:pt x="9" y="148"/>
                        <a:pt x="10" y="145"/>
                      </a:cubicBezTo>
                      <a:cubicBezTo>
                        <a:pt x="21" y="186"/>
                        <a:pt x="59" y="217"/>
                        <a:pt x="80" y="217"/>
                      </a:cubicBezTo>
                      <a:cubicBezTo>
                        <a:pt x="106" y="217"/>
                        <a:pt x="142" y="188"/>
                        <a:pt x="147" y="142"/>
                      </a:cubicBezTo>
                      <a:cubicBezTo>
                        <a:pt x="148" y="147"/>
                        <a:pt x="150" y="150"/>
                        <a:pt x="152" y="150"/>
                      </a:cubicBezTo>
                      <a:cubicBezTo>
                        <a:pt x="155" y="150"/>
                        <a:pt x="158" y="139"/>
                        <a:pt x="158" y="125"/>
                      </a:cubicBezTo>
                      <a:cubicBezTo>
                        <a:pt x="158" y="111"/>
                        <a:pt x="155" y="100"/>
                        <a:pt x="152" y="100"/>
                      </a:cubicBezTo>
                      <a:cubicBezTo>
                        <a:pt x="151" y="100"/>
                        <a:pt x="150" y="101"/>
                        <a:pt x="150" y="102"/>
                      </a:cubicBezTo>
                      <a:cubicBezTo>
                        <a:pt x="150" y="95"/>
                        <a:pt x="150" y="89"/>
                        <a:pt x="149" y="81"/>
                      </a:cubicBezTo>
                      <a:cubicBezTo>
                        <a:pt x="137" y="90"/>
                        <a:pt x="115" y="78"/>
                        <a:pt x="91" y="67"/>
                      </a:cubicBezTo>
                      <a:cubicBezTo>
                        <a:pt x="94" y="68"/>
                        <a:pt x="97" y="69"/>
                        <a:pt x="100" y="70"/>
                      </a:cubicBezTo>
                      <a:cubicBezTo>
                        <a:pt x="140" y="90"/>
                        <a:pt x="156" y="52"/>
                        <a:pt x="156" y="52"/>
                      </a:cubicBezTo>
                      <a:cubicBezTo>
                        <a:pt x="156" y="52"/>
                        <a:pt x="106" y="0"/>
                        <a:pt x="27" y="39"/>
                      </a:cubicBezTo>
                      <a:cubicBezTo>
                        <a:pt x="20" y="43"/>
                        <a:pt x="11" y="52"/>
                        <a:pt x="2" y="56"/>
                      </a:cubicBezTo>
                      <a:cubicBezTo>
                        <a:pt x="2" y="56"/>
                        <a:pt x="9" y="55"/>
                        <a:pt x="19" y="55"/>
                      </a:cubicBezTo>
                      <a:cubicBezTo>
                        <a:pt x="11" y="60"/>
                        <a:pt x="6" y="71"/>
                        <a:pt x="8" y="90"/>
                      </a:cubicBezTo>
                      <a:cubicBezTo>
                        <a:pt x="7" y="93"/>
                        <a:pt x="7" y="98"/>
                        <a:pt x="7" y="102"/>
                      </a:cubicBezTo>
                      <a:cubicBezTo>
                        <a:pt x="6" y="102"/>
                        <a:pt x="6" y="102"/>
                        <a:pt x="6" y="10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27" name="Freeform 53">
                  <a:extLst>
                    <a:ext uri="{FF2B5EF4-FFF2-40B4-BE49-F238E27FC236}">
                      <a16:creationId xmlns:a16="http://schemas.microsoft.com/office/drawing/2014/main" id="{D8D192CD-1630-4AFD-9E0C-9F6FC836928E}"/>
                    </a:ext>
                  </a:extLst>
                </p:cNvPr>
                <p:cNvSpPr>
                  <a:spLocks noEditPoints="1"/>
                </p:cNvSpPr>
                <p:nvPr/>
              </p:nvSpPr>
              <p:spPr bwMode="auto">
                <a:xfrm>
                  <a:off x="8502651" y="3295650"/>
                  <a:ext cx="631825" cy="523875"/>
                </a:xfrm>
                <a:custGeom>
                  <a:avLst/>
                  <a:gdLst>
                    <a:gd name="T0" fmla="*/ 322 w 362"/>
                    <a:gd name="T1" fmla="*/ 195 h 300"/>
                    <a:gd name="T2" fmla="*/ 357 w 362"/>
                    <a:gd name="T3" fmla="*/ 63 h 300"/>
                    <a:gd name="T4" fmla="*/ 237 w 362"/>
                    <a:gd name="T5" fmla="*/ 7 h 300"/>
                    <a:gd name="T6" fmla="*/ 230 w 362"/>
                    <a:gd name="T7" fmla="*/ 11 h 300"/>
                    <a:gd name="T8" fmla="*/ 203 w 362"/>
                    <a:gd name="T9" fmla="*/ 124 h 300"/>
                    <a:gd name="T10" fmla="*/ 193 w 362"/>
                    <a:gd name="T11" fmla="*/ 40 h 300"/>
                    <a:gd name="T12" fmla="*/ 196 w 362"/>
                    <a:gd name="T13" fmla="*/ 31 h 300"/>
                    <a:gd name="T14" fmla="*/ 190 w 362"/>
                    <a:gd name="T15" fmla="*/ 21 h 300"/>
                    <a:gd name="T16" fmla="*/ 176 w 362"/>
                    <a:gd name="T17" fmla="*/ 21 h 300"/>
                    <a:gd name="T18" fmla="*/ 169 w 362"/>
                    <a:gd name="T19" fmla="*/ 31 h 300"/>
                    <a:gd name="T20" fmla="*/ 173 w 362"/>
                    <a:gd name="T21" fmla="*/ 39 h 300"/>
                    <a:gd name="T22" fmla="*/ 161 w 362"/>
                    <a:gd name="T23" fmla="*/ 118 h 300"/>
                    <a:gd name="T24" fmla="*/ 161 w 362"/>
                    <a:gd name="T25" fmla="*/ 123 h 300"/>
                    <a:gd name="T26" fmla="*/ 128 w 362"/>
                    <a:gd name="T27" fmla="*/ 7 h 300"/>
                    <a:gd name="T28" fmla="*/ 123 w 362"/>
                    <a:gd name="T29" fmla="*/ 7 h 300"/>
                    <a:gd name="T30" fmla="*/ 4 w 362"/>
                    <a:gd name="T31" fmla="*/ 67 h 300"/>
                    <a:gd name="T32" fmla="*/ 26 w 362"/>
                    <a:gd name="T33" fmla="*/ 221 h 300"/>
                    <a:gd name="T34" fmla="*/ 68 w 362"/>
                    <a:gd name="T35" fmla="*/ 218 h 300"/>
                    <a:gd name="T36" fmla="*/ 76 w 362"/>
                    <a:gd name="T37" fmla="*/ 300 h 300"/>
                    <a:gd name="T38" fmla="*/ 278 w 362"/>
                    <a:gd name="T39" fmla="*/ 300 h 300"/>
                    <a:gd name="T40" fmla="*/ 285 w 362"/>
                    <a:gd name="T41" fmla="*/ 235 h 300"/>
                    <a:gd name="T42" fmla="*/ 286 w 362"/>
                    <a:gd name="T43" fmla="*/ 215 h 300"/>
                    <a:gd name="T44" fmla="*/ 313 w 362"/>
                    <a:gd name="T45" fmla="*/ 221 h 300"/>
                    <a:gd name="T46" fmla="*/ 322 w 362"/>
                    <a:gd name="T47" fmla="*/ 195 h 300"/>
                    <a:gd name="T48" fmla="*/ 289 w 362"/>
                    <a:gd name="T49" fmla="*/ 98 h 300"/>
                    <a:gd name="T50" fmla="*/ 291 w 362"/>
                    <a:gd name="T51" fmla="*/ 101 h 300"/>
                    <a:gd name="T52" fmla="*/ 289 w 362"/>
                    <a:gd name="T53" fmla="*/ 98 h 300"/>
                    <a:gd name="T54" fmla="*/ 73 w 362"/>
                    <a:gd name="T55" fmla="*/ 157 h 300"/>
                    <a:gd name="T56" fmla="*/ 159 w 362"/>
                    <a:gd name="T57" fmla="*/ 149 h 300"/>
                    <a:gd name="T58" fmla="*/ 166 w 362"/>
                    <a:gd name="T59" fmla="*/ 149 h 300"/>
                    <a:gd name="T60" fmla="*/ 180 w 362"/>
                    <a:gd name="T61" fmla="*/ 148 h 300"/>
                    <a:gd name="T62" fmla="*/ 229 w 362"/>
                    <a:gd name="T63" fmla="*/ 146 h 300"/>
                    <a:gd name="T64" fmla="*/ 198 w 362"/>
                    <a:gd name="T65" fmla="*/ 151 h 300"/>
                    <a:gd name="T66" fmla="*/ 195 w 362"/>
                    <a:gd name="T67" fmla="*/ 151 h 300"/>
                    <a:gd name="T68" fmla="*/ 179 w 362"/>
                    <a:gd name="T69" fmla="*/ 154 h 300"/>
                    <a:gd name="T70" fmla="*/ 42 w 362"/>
                    <a:gd name="T71" fmla="*/ 174 h 300"/>
                    <a:gd name="T72" fmla="*/ 68 w 362"/>
                    <a:gd name="T73" fmla="*/ 160 h 300"/>
                    <a:gd name="T74" fmla="*/ 73 w 362"/>
                    <a:gd name="T75" fmla="*/ 157 h 300"/>
                    <a:gd name="T76" fmla="*/ 179 w 362"/>
                    <a:gd name="T77" fmla="*/ 187 h 300"/>
                    <a:gd name="T78" fmla="*/ 171 w 362"/>
                    <a:gd name="T79" fmla="*/ 188 h 300"/>
                    <a:gd name="T80" fmla="*/ 154 w 362"/>
                    <a:gd name="T81" fmla="*/ 190 h 300"/>
                    <a:gd name="T82" fmla="*/ 172 w 362"/>
                    <a:gd name="T83" fmla="*/ 183 h 300"/>
                    <a:gd name="T84" fmla="*/ 182 w 362"/>
                    <a:gd name="T85" fmla="*/ 179 h 300"/>
                    <a:gd name="T86" fmla="*/ 187 w 362"/>
                    <a:gd name="T87" fmla="*/ 177 h 300"/>
                    <a:gd name="T88" fmla="*/ 288 w 362"/>
                    <a:gd name="T89" fmla="*/ 165 h 300"/>
                    <a:gd name="T90" fmla="*/ 306 w 362"/>
                    <a:gd name="T91" fmla="*/ 163 h 300"/>
                    <a:gd name="T92" fmla="*/ 312 w 362"/>
                    <a:gd name="T93" fmla="*/ 169 h 300"/>
                    <a:gd name="T94" fmla="*/ 313 w 362"/>
                    <a:gd name="T95" fmla="*/ 171 h 300"/>
                    <a:gd name="T96" fmla="*/ 179 w 362"/>
                    <a:gd name="T97" fmla="*/ 18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300">
                      <a:moveTo>
                        <a:pt x="322" y="195"/>
                      </a:moveTo>
                      <a:cubicBezTo>
                        <a:pt x="341" y="148"/>
                        <a:pt x="362" y="94"/>
                        <a:pt x="357" y="63"/>
                      </a:cubicBezTo>
                      <a:cubicBezTo>
                        <a:pt x="356" y="43"/>
                        <a:pt x="289" y="0"/>
                        <a:pt x="237" y="7"/>
                      </a:cubicBezTo>
                      <a:cubicBezTo>
                        <a:pt x="237" y="7"/>
                        <a:pt x="235" y="9"/>
                        <a:pt x="230" y="11"/>
                      </a:cubicBezTo>
                      <a:cubicBezTo>
                        <a:pt x="203" y="124"/>
                        <a:pt x="203" y="124"/>
                        <a:pt x="203" y="124"/>
                      </a:cubicBezTo>
                      <a:cubicBezTo>
                        <a:pt x="193" y="40"/>
                        <a:pt x="193" y="40"/>
                        <a:pt x="193" y="40"/>
                      </a:cubicBezTo>
                      <a:cubicBezTo>
                        <a:pt x="196" y="31"/>
                        <a:pt x="196" y="31"/>
                        <a:pt x="196" y="31"/>
                      </a:cubicBezTo>
                      <a:cubicBezTo>
                        <a:pt x="190" y="21"/>
                        <a:pt x="190" y="21"/>
                        <a:pt x="190" y="21"/>
                      </a:cubicBezTo>
                      <a:cubicBezTo>
                        <a:pt x="176" y="21"/>
                        <a:pt x="176" y="21"/>
                        <a:pt x="176" y="21"/>
                      </a:cubicBezTo>
                      <a:cubicBezTo>
                        <a:pt x="169" y="31"/>
                        <a:pt x="169" y="31"/>
                        <a:pt x="169" y="31"/>
                      </a:cubicBezTo>
                      <a:cubicBezTo>
                        <a:pt x="173" y="39"/>
                        <a:pt x="173" y="39"/>
                        <a:pt x="173" y="39"/>
                      </a:cubicBezTo>
                      <a:cubicBezTo>
                        <a:pt x="161" y="118"/>
                        <a:pt x="161" y="118"/>
                        <a:pt x="161" y="118"/>
                      </a:cubicBezTo>
                      <a:cubicBezTo>
                        <a:pt x="161" y="123"/>
                        <a:pt x="161" y="123"/>
                        <a:pt x="161" y="123"/>
                      </a:cubicBezTo>
                      <a:cubicBezTo>
                        <a:pt x="128" y="7"/>
                        <a:pt x="128" y="7"/>
                        <a:pt x="128" y="7"/>
                      </a:cubicBezTo>
                      <a:cubicBezTo>
                        <a:pt x="127" y="7"/>
                        <a:pt x="125" y="7"/>
                        <a:pt x="123" y="7"/>
                      </a:cubicBezTo>
                      <a:cubicBezTo>
                        <a:pt x="71" y="14"/>
                        <a:pt x="5" y="32"/>
                        <a:pt x="4" y="67"/>
                      </a:cubicBezTo>
                      <a:cubicBezTo>
                        <a:pt x="0" y="83"/>
                        <a:pt x="18" y="183"/>
                        <a:pt x="26" y="221"/>
                      </a:cubicBezTo>
                      <a:cubicBezTo>
                        <a:pt x="35" y="226"/>
                        <a:pt x="54" y="222"/>
                        <a:pt x="68" y="218"/>
                      </a:cubicBezTo>
                      <a:cubicBezTo>
                        <a:pt x="72" y="260"/>
                        <a:pt x="75" y="292"/>
                        <a:pt x="76" y="300"/>
                      </a:cubicBezTo>
                      <a:cubicBezTo>
                        <a:pt x="278" y="300"/>
                        <a:pt x="278" y="300"/>
                        <a:pt x="278" y="300"/>
                      </a:cubicBezTo>
                      <a:cubicBezTo>
                        <a:pt x="279" y="293"/>
                        <a:pt x="282" y="269"/>
                        <a:pt x="285" y="235"/>
                      </a:cubicBezTo>
                      <a:cubicBezTo>
                        <a:pt x="286" y="215"/>
                        <a:pt x="286" y="215"/>
                        <a:pt x="286" y="215"/>
                      </a:cubicBezTo>
                      <a:cubicBezTo>
                        <a:pt x="313" y="221"/>
                        <a:pt x="313" y="221"/>
                        <a:pt x="313" y="221"/>
                      </a:cubicBezTo>
                      <a:lnTo>
                        <a:pt x="322" y="195"/>
                      </a:lnTo>
                      <a:close/>
                      <a:moveTo>
                        <a:pt x="289" y="98"/>
                      </a:moveTo>
                      <a:cubicBezTo>
                        <a:pt x="290" y="96"/>
                        <a:pt x="290" y="98"/>
                        <a:pt x="291" y="101"/>
                      </a:cubicBezTo>
                      <a:cubicBezTo>
                        <a:pt x="289" y="100"/>
                        <a:pt x="288" y="99"/>
                        <a:pt x="289" y="98"/>
                      </a:cubicBezTo>
                      <a:close/>
                      <a:moveTo>
                        <a:pt x="73" y="157"/>
                      </a:moveTo>
                      <a:cubicBezTo>
                        <a:pt x="159" y="149"/>
                        <a:pt x="159" y="149"/>
                        <a:pt x="159" y="149"/>
                      </a:cubicBezTo>
                      <a:cubicBezTo>
                        <a:pt x="166" y="149"/>
                        <a:pt x="166" y="149"/>
                        <a:pt x="166" y="149"/>
                      </a:cubicBezTo>
                      <a:cubicBezTo>
                        <a:pt x="180" y="148"/>
                        <a:pt x="180" y="148"/>
                        <a:pt x="180" y="148"/>
                      </a:cubicBezTo>
                      <a:cubicBezTo>
                        <a:pt x="229" y="146"/>
                        <a:pt x="229" y="146"/>
                        <a:pt x="229" y="146"/>
                      </a:cubicBezTo>
                      <a:cubicBezTo>
                        <a:pt x="198" y="151"/>
                        <a:pt x="198" y="151"/>
                        <a:pt x="198" y="151"/>
                      </a:cubicBezTo>
                      <a:cubicBezTo>
                        <a:pt x="195" y="151"/>
                        <a:pt x="195" y="151"/>
                        <a:pt x="195" y="151"/>
                      </a:cubicBezTo>
                      <a:cubicBezTo>
                        <a:pt x="179" y="154"/>
                        <a:pt x="179" y="154"/>
                        <a:pt x="179" y="154"/>
                      </a:cubicBezTo>
                      <a:cubicBezTo>
                        <a:pt x="42" y="174"/>
                        <a:pt x="42" y="174"/>
                        <a:pt x="42" y="174"/>
                      </a:cubicBezTo>
                      <a:cubicBezTo>
                        <a:pt x="68" y="160"/>
                        <a:pt x="68" y="160"/>
                        <a:pt x="68" y="160"/>
                      </a:cubicBezTo>
                      <a:lnTo>
                        <a:pt x="73" y="157"/>
                      </a:lnTo>
                      <a:close/>
                      <a:moveTo>
                        <a:pt x="179" y="187"/>
                      </a:moveTo>
                      <a:cubicBezTo>
                        <a:pt x="171" y="188"/>
                        <a:pt x="171" y="188"/>
                        <a:pt x="171" y="188"/>
                      </a:cubicBezTo>
                      <a:cubicBezTo>
                        <a:pt x="154" y="190"/>
                        <a:pt x="154" y="190"/>
                        <a:pt x="154" y="190"/>
                      </a:cubicBezTo>
                      <a:cubicBezTo>
                        <a:pt x="172" y="183"/>
                        <a:pt x="172" y="183"/>
                        <a:pt x="172" y="183"/>
                      </a:cubicBezTo>
                      <a:cubicBezTo>
                        <a:pt x="182" y="179"/>
                        <a:pt x="182" y="179"/>
                        <a:pt x="182" y="179"/>
                      </a:cubicBezTo>
                      <a:cubicBezTo>
                        <a:pt x="187" y="177"/>
                        <a:pt x="187" y="177"/>
                        <a:pt x="187" y="177"/>
                      </a:cubicBezTo>
                      <a:cubicBezTo>
                        <a:pt x="288" y="165"/>
                        <a:pt x="288" y="165"/>
                        <a:pt x="288" y="165"/>
                      </a:cubicBezTo>
                      <a:cubicBezTo>
                        <a:pt x="306" y="163"/>
                        <a:pt x="306" y="163"/>
                        <a:pt x="306" y="163"/>
                      </a:cubicBezTo>
                      <a:cubicBezTo>
                        <a:pt x="312" y="169"/>
                        <a:pt x="312" y="169"/>
                        <a:pt x="312" y="169"/>
                      </a:cubicBezTo>
                      <a:cubicBezTo>
                        <a:pt x="313" y="171"/>
                        <a:pt x="313" y="171"/>
                        <a:pt x="313" y="171"/>
                      </a:cubicBezTo>
                      <a:lnTo>
                        <a:pt x="179" y="187"/>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grpSp>
        </p:grpSp>
        <p:grpSp>
          <p:nvGrpSpPr>
            <p:cNvPr id="11" name="组合 10">
              <a:extLst>
                <a:ext uri="{FF2B5EF4-FFF2-40B4-BE49-F238E27FC236}">
                  <a16:creationId xmlns:a16="http://schemas.microsoft.com/office/drawing/2014/main" id="{F9776EB5-66F4-4731-B8D4-878DCBA43BEC}"/>
                </a:ext>
              </a:extLst>
            </p:cNvPr>
            <p:cNvGrpSpPr/>
            <p:nvPr/>
          </p:nvGrpSpPr>
          <p:grpSpPr>
            <a:xfrm>
              <a:off x="7112802" y="4674300"/>
              <a:ext cx="1044000" cy="1044000"/>
              <a:chOff x="7112802" y="4674300"/>
              <a:chExt cx="1044000" cy="1044000"/>
            </a:xfrm>
          </p:grpSpPr>
          <p:sp>
            <p:nvSpPr>
              <p:cNvPr id="10" name="矩形 9">
                <a:extLst>
                  <a:ext uri="{FF2B5EF4-FFF2-40B4-BE49-F238E27FC236}">
                    <a16:creationId xmlns:a16="http://schemas.microsoft.com/office/drawing/2014/main" id="{75267234-2B43-4E3B-8804-5C9C5612114F}"/>
                  </a:ext>
                </a:extLst>
              </p:cNvPr>
              <p:cNvSpPr/>
              <p:nvPr/>
            </p:nvSpPr>
            <p:spPr>
              <a:xfrm>
                <a:off x="7112802" y="4674300"/>
                <a:ext cx="1044000" cy="1044000"/>
              </a:xfrm>
              <a:prstGeom prst="rect">
                <a:avLst/>
              </a:prstGeom>
              <a:solidFill>
                <a:srgbClr val="FFBB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solidFill>
                    <a:schemeClr val="bg1"/>
                  </a:solidFill>
                  <a:cs typeface="+mn-ea"/>
                  <a:sym typeface="+mn-lt"/>
                </a:endParaRPr>
              </a:p>
              <a:p>
                <a:pPr algn="ctr"/>
                <a:endParaRPr lang="en-US" altLang="zh-CN" sz="1400" dirty="0">
                  <a:solidFill>
                    <a:schemeClr val="bg1"/>
                  </a:solidFill>
                  <a:cs typeface="+mn-ea"/>
                  <a:sym typeface="+mn-lt"/>
                </a:endParaRPr>
              </a:p>
              <a:p>
                <a:pPr algn="ct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司机室</a:t>
                </a:r>
              </a:p>
            </p:txBody>
          </p:sp>
          <p:grpSp>
            <p:nvGrpSpPr>
              <p:cNvPr id="28" name="组合 27">
                <a:extLst>
                  <a:ext uri="{FF2B5EF4-FFF2-40B4-BE49-F238E27FC236}">
                    <a16:creationId xmlns:a16="http://schemas.microsoft.com/office/drawing/2014/main" id="{2DEE0C82-2575-4269-A4A6-4AABE0660961}"/>
                  </a:ext>
                </a:extLst>
              </p:cNvPr>
              <p:cNvGrpSpPr>
                <a:grpSpLocks noChangeAspect="1"/>
              </p:cNvGrpSpPr>
              <p:nvPr/>
            </p:nvGrpSpPr>
            <p:grpSpPr>
              <a:xfrm>
                <a:off x="7434547" y="4892829"/>
                <a:ext cx="403591" cy="434155"/>
                <a:chOff x="5695951" y="5716587"/>
                <a:chExt cx="817562" cy="879476"/>
              </a:xfrm>
              <a:solidFill>
                <a:srgbClr val="424953"/>
              </a:solidFill>
            </p:grpSpPr>
            <p:sp>
              <p:nvSpPr>
                <p:cNvPr id="29" name="Freeform 54">
                  <a:extLst>
                    <a:ext uri="{FF2B5EF4-FFF2-40B4-BE49-F238E27FC236}">
                      <a16:creationId xmlns:a16="http://schemas.microsoft.com/office/drawing/2014/main" id="{F2C57062-D060-4C67-8B24-73FC5B87A000}"/>
                    </a:ext>
                  </a:extLst>
                </p:cNvPr>
                <p:cNvSpPr>
                  <a:spLocks/>
                </p:cNvSpPr>
                <p:nvPr/>
              </p:nvSpPr>
              <p:spPr bwMode="auto">
                <a:xfrm>
                  <a:off x="5715001" y="6243637"/>
                  <a:ext cx="36513" cy="34925"/>
                </a:xfrm>
                <a:custGeom>
                  <a:avLst/>
                  <a:gdLst>
                    <a:gd name="T0" fmla="*/ 16 w 21"/>
                    <a:gd name="T1" fmla="*/ 3 h 20"/>
                    <a:gd name="T2" fmla="*/ 0 w 21"/>
                    <a:gd name="T3" fmla="*/ 0 h 20"/>
                    <a:gd name="T4" fmla="*/ 8 w 21"/>
                    <a:gd name="T5" fmla="*/ 17 h 20"/>
                    <a:gd name="T6" fmla="*/ 14 w 21"/>
                    <a:gd name="T7" fmla="*/ 12 h 20"/>
                    <a:gd name="T8" fmla="*/ 16 w 21"/>
                    <a:gd name="T9" fmla="*/ 11 h 20"/>
                    <a:gd name="T10" fmla="*/ 20 w 21"/>
                    <a:gd name="T11" fmla="*/ 15 h 20"/>
                    <a:gd name="T12" fmla="*/ 16 w 21"/>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6" y="3"/>
                      </a:moveTo>
                      <a:cubicBezTo>
                        <a:pt x="0" y="0"/>
                        <a:pt x="0" y="0"/>
                        <a:pt x="0" y="0"/>
                      </a:cubicBezTo>
                      <a:cubicBezTo>
                        <a:pt x="0" y="0"/>
                        <a:pt x="1" y="17"/>
                        <a:pt x="8" y="17"/>
                      </a:cubicBezTo>
                      <a:cubicBezTo>
                        <a:pt x="13" y="18"/>
                        <a:pt x="14" y="16"/>
                        <a:pt x="14" y="12"/>
                      </a:cubicBezTo>
                      <a:cubicBezTo>
                        <a:pt x="14" y="8"/>
                        <a:pt x="16" y="9"/>
                        <a:pt x="16" y="11"/>
                      </a:cubicBezTo>
                      <a:cubicBezTo>
                        <a:pt x="16" y="14"/>
                        <a:pt x="21" y="20"/>
                        <a:pt x="20" y="15"/>
                      </a:cubicBezTo>
                      <a:cubicBezTo>
                        <a:pt x="20" y="10"/>
                        <a:pt x="19" y="3"/>
                        <a:pt x="1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0" name="Freeform 55">
                  <a:extLst>
                    <a:ext uri="{FF2B5EF4-FFF2-40B4-BE49-F238E27FC236}">
                      <a16:creationId xmlns:a16="http://schemas.microsoft.com/office/drawing/2014/main" id="{D722D360-690E-486A-947F-DCFFC85F0FF9}"/>
                    </a:ext>
                  </a:extLst>
                </p:cNvPr>
                <p:cNvSpPr>
                  <a:spLocks/>
                </p:cNvSpPr>
                <p:nvPr/>
              </p:nvSpPr>
              <p:spPr bwMode="auto">
                <a:xfrm>
                  <a:off x="5748338" y="6462712"/>
                  <a:ext cx="73025" cy="25400"/>
                </a:xfrm>
                <a:custGeom>
                  <a:avLst/>
                  <a:gdLst>
                    <a:gd name="T0" fmla="*/ 22 w 42"/>
                    <a:gd name="T1" fmla="*/ 0 h 15"/>
                    <a:gd name="T2" fmla="*/ 15 w 42"/>
                    <a:gd name="T3" fmla="*/ 14 h 15"/>
                    <a:gd name="T4" fmla="*/ 34 w 42"/>
                    <a:gd name="T5" fmla="*/ 8 h 15"/>
                    <a:gd name="T6" fmla="*/ 36 w 42"/>
                    <a:gd name="T7" fmla="*/ 8 h 15"/>
                    <a:gd name="T8" fmla="*/ 41 w 42"/>
                    <a:gd name="T9" fmla="*/ 8 h 15"/>
                    <a:gd name="T10" fmla="*/ 41 w 42"/>
                    <a:gd name="T11" fmla="*/ 1 h 15"/>
                    <a:gd name="T12" fmla="*/ 41 w 42"/>
                    <a:gd name="T13" fmla="*/ 0 h 15"/>
                    <a:gd name="T14" fmla="*/ 22 w 4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5">
                      <a:moveTo>
                        <a:pt x="22" y="0"/>
                      </a:moveTo>
                      <a:cubicBezTo>
                        <a:pt x="22" y="0"/>
                        <a:pt x="0" y="13"/>
                        <a:pt x="15" y="14"/>
                      </a:cubicBezTo>
                      <a:cubicBezTo>
                        <a:pt x="23" y="15"/>
                        <a:pt x="29" y="12"/>
                        <a:pt x="34" y="8"/>
                      </a:cubicBezTo>
                      <a:cubicBezTo>
                        <a:pt x="36" y="6"/>
                        <a:pt x="35" y="8"/>
                        <a:pt x="36" y="8"/>
                      </a:cubicBezTo>
                      <a:cubicBezTo>
                        <a:pt x="37" y="8"/>
                        <a:pt x="40" y="8"/>
                        <a:pt x="41" y="8"/>
                      </a:cubicBezTo>
                      <a:cubicBezTo>
                        <a:pt x="42" y="2"/>
                        <a:pt x="41" y="1"/>
                        <a:pt x="41" y="1"/>
                      </a:cubicBezTo>
                      <a:cubicBezTo>
                        <a:pt x="41" y="0"/>
                        <a:pt x="41" y="0"/>
                        <a:pt x="41" y="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1" name="Freeform 56">
                  <a:extLst>
                    <a:ext uri="{FF2B5EF4-FFF2-40B4-BE49-F238E27FC236}">
                      <a16:creationId xmlns:a16="http://schemas.microsoft.com/office/drawing/2014/main" id="{BE2466AB-2253-4454-BB43-FD538C8A85BC}"/>
                    </a:ext>
                  </a:extLst>
                </p:cNvPr>
                <p:cNvSpPr>
                  <a:spLocks/>
                </p:cNvSpPr>
                <p:nvPr/>
              </p:nvSpPr>
              <p:spPr bwMode="auto">
                <a:xfrm>
                  <a:off x="6288088" y="5976937"/>
                  <a:ext cx="225425" cy="477838"/>
                </a:xfrm>
                <a:custGeom>
                  <a:avLst/>
                  <a:gdLst>
                    <a:gd name="T0" fmla="*/ 69 w 129"/>
                    <a:gd name="T1" fmla="*/ 3 h 274"/>
                    <a:gd name="T2" fmla="*/ 65 w 129"/>
                    <a:gd name="T3" fmla="*/ 5 h 274"/>
                    <a:gd name="T4" fmla="*/ 52 w 129"/>
                    <a:gd name="T5" fmla="*/ 62 h 274"/>
                    <a:gd name="T6" fmla="*/ 47 w 129"/>
                    <a:gd name="T7" fmla="*/ 20 h 274"/>
                    <a:gd name="T8" fmla="*/ 49 w 129"/>
                    <a:gd name="T9" fmla="*/ 15 h 274"/>
                    <a:gd name="T10" fmla="*/ 46 w 129"/>
                    <a:gd name="T11" fmla="*/ 10 h 274"/>
                    <a:gd name="T12" fmla="*/ 39 w 129"/>
                    <a:gd name="T13" fmla="*/ 10 h 274"/>
                    <a:gd name="T14" fmla="*/ 36 w 129"/>
                    <a:gd name="T15" fmla="*/ 15 h 274"/>
                    <a:gd name="T16" fmla="*/ 37 w 129"/>
                    <a:gd name="T17" fmla="*/ 19 h 274"/>
                    <a:gd name="T18" fmla="*/ 32 w 129"/>
                    <a:gd name="T19" fmla="*/ 59 h 274"/>
                    <a:gd name="T20" fmla="*/ 32 w 129"/>
                    <a:gd name="T21" fmla="*/ 62 h 274"/>
                    <a:gd name="T22" fmla="*/ 29 w 129"/>
                    <a:gd name="T23" fmla="*/ 53 h 274"/>
                    <a:gd name="T24" fmla="*/ 17 w 129"/>
                    <a:gd name="T25" fmla="*/ 174 h 274"/>
                    <a:gd name="T26" fmla="*/ 16 w 129"/>
                    <a:gd name="T27" fmla="*/ 175 h 274"/>
                    <a:gd name="T28" fmla="*/ 17 w 129"/>
                    <a:gd name="T29" fmla="*/ 179 h 274"/>
                    <a:gd name="T30" fmla="*/ 0 w 129"/>
                    <a:gd name="T31" fmla="*/ 217 h 274"/>
                    <a:gd name="T32" fmla="*/ 4 w 129"/>
                    <a:gd name="T33" fmla="*/ 274 h 274"/>
                    <a:gd name="T34" fmla="*/ 27 w 129"/>
                    <a:gd name="T35" fmla="*/ 274 h 274"/>
                    <a:gd name="T36" fmla="*/ 37 w 129"/>
                    <a:gd name="T37" fmla="*/ 188 h 274"/>
                    <a:gd name="T38" fmla="*/ 39 w 129"/>
                    <a:gd name="T39" fmla="*/ 188 h 274"/>
                    <a:gd name="T40" fmla="*/ 42 w 129"/>
                    <a:gd name="T41" fmla="*/ 188 h 274"/>
                    <a:gd name="T42" fmla="*/ 53 w 129"/>
                    <a:gd name="T43" fmla="*/ 274 h 274"/>
                    <a:gd name="T44" fmla="*/ 75 w 129"/>
                    <a:gd name="T45" fmla="*/ 274 h 274"/>
                    <a:gd name="T46" fmla="*/ 83 w 129"/>
                    <a:gd name="T47" fmla="*/ 165 h 274"/>
                    <a:gd name="T48" fmla="*/ 89 w 129"/>
                    <a:gd name="T49" fmla="*/ 154 h 274"/>
                    <a:gd name="T50" fmla="*/ 89 w 129"/>
                    <a:gd name="T51" fmla="*/ 153 h 274"/>
                    <a:gd name="T52" fmla="*/ 92 w 129"/>
                    <a:gd name="T53" fmla="*/ 119 h 274"/>
                    <a:gd name="T54" fmla="*/ 96 w 129"/>
                    <a:gd name="T55" fmla="*/ 54 h 274"/>
                    <a:gd name="T56" fmla="*/ 97 w 129"/>
                    <a:gd name="T57" fmla="*/ 53 h 274"/>
                    <a:gd name="T58" fmla="*/ 99 w 129"/>
                    <a:gd name="T59" fmla="*/ 50 h 274"/>
                    <a:gd name="T60" fmla="*/ 99 w 129"/>
                    <a:gd name="T61" fmla="*/ 149 h 274"/>
                    <a:gd name="T62" fmla="*/ 117 w 129"/>
                    <a:gd name="T63" fmla="*/ 146 h 274"/>
                    <a:gd name="T64" fmla="*/ 127 w 129"/>
                    <a:gd name="T65" fmla="*/ 28 h 274"/>
                    <a:gd name="T66" fmla="*/ 69 w 129"/>
                    <a:gd name="T67" fmla="*/ 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274">
                      <a:moveTo>
                        <a:pt x="69" y="3"/>
                      </a:moveTo>
                      <a:cubicBezTo>
                        <a:pt x="69" y="3"/>
                        <a:pt x="68" y="4"/>
                        <a:pt x="65" y="5"/>
                      </a:cubicBezTo>
                      <a:cubicBezTo>
                        <a:pt x="52" y="62"/>
                        <a:pt x="52" y="62"/>
                        <a:pt x="52" y="62"/>
                      </a:cubicBezTo>
                      <a:cubicBezTo>
                        <a:pt x="47" y="20"/>
                        <a:pt x="47" y="20"/>
                        <a:pt x="47" y="20"/>
                      </a:cubicBezTo>
                      <a:cubicBezTo>
                        <a:pt x="49" y="15"/>
                        <a:pt x="49" y="15"/>
                        <a:pt x="49" y="15"/>
                      </a:cubicBezTo>
                      <a:cubicBezTo>
                        <a:pt x="46" y="10"/>
                        <a:pt x="46" y="10"/>
                        <a:pt x="46" y="10"/>
                      </a:cubicBezTo>
                      <a:cubicBezTo>
                        <a:pt x="39" y="10"/>
                        <a:pt x="39" y="10"/>
                        <a:pt x="39" y="10"/>
                      </a:cubicBezTo>
                      <a:cubicBezTo>
                        <a:pt x="36" y="15"/>
                        <a:pt x="36" y="15"/>
                        <a:pt x="36" y="15"/>
                      </a:cubicBezTo>
                      <a:cubicBezTo>
                        <a:pt x="37" y="19"/>
                        <a:pt x="37" y="19"/>
                        <a:pt x="37" y="19"/>
                      </a:cubicBezTo>
                      <a:cubicBezTo>
                        <a:pt x="32" y="59"/>
                        <a:pt x="32" y="59"/>
                        <a:pt x="32" y="59"/>
                      </a:cubicBezTo>
                      <a:cubicBezTo>
                        <a:pt x="32" y="62"/>
                        <a:pt x="32" y="62"/>
                        <a:pt x="32" y="62"/>
                      </a:cubicBezTo>
                      <a:cubicBezTo>
                        <a:pt x="29" y="53"/>
                        <a:pt x="29" y="53"/>
                        <a:pt x="29" y="53"/>
                      </a:cubicBezTo>
                      <a:cubicBezTo>
                        <a:pt x="26" y="96"/>
                        <a:pt x="19" y="160"/>
                        <a:pt x="17" y="174"/>
                      </a:cubicBezTo>
                      <a:cubicBezTo>
                        <a:pt x="17" y="174"/>
                        <a:pt x="17" y="174"/>
                        <a:pt x="16" y="175"/>
                      </a:cubicBezTo>
                      <a:cubicBezTo>
                        <a:pt x="17" y="176"/>
                        <a:pt x="17" y="178"/>
                        <a:pt x="17" y="179"/>
                      </a:cubicBezTo>
                      <a:cubicBezTo>
                        <a:pt x="15" y="197"/>
                        <a:pt x="9" y="210"/>
                        <a:pt x="0" y="217"/>
                      </a:cubicBezTo>
                      <a:cubicBezTo>
                        <a:pt x="4" y="274"/>
                        <a:pt x="4" y="274"/>
                        <a:pt x="4" y="274"/>
                      </a:cubicBezTo>
                      <a:cubicBezTo>
                        <a:pt x="27" y="274"/>
                        <a:pt x="27" y="274"/>
                        <a:pt x="27" y="274"/>
                      </a:cubicBezTo>
                      <a:cubicBezTo>
                        <a:pt x="37" y="188"/>
                        <a:pt x="37" y="188"/>
                        <a:pt x="37" y="188"/>
                      </a:cubicBezTo>
                      <a:cubicBezTo>
                        <a:pt x="38" y="188"/>
                        <a:pt x="38" y="188"/>
                        <a:pt x="39" y="188"/>
                      </a:cubicBezTo>
                      <a:cubicBezTo>
                        <a:pt x="40" y="188"/>
                        <a:pt x="41" y="188"/>
                        <a:pt x="42" y="188"/>
                      </a:cubicBezTo>
                      <a:cubicBezTo>
                        <a:pt x="53" y="274"/>
                        <a:pt x="53" y="274"/>
                        <a:pt x="53" y="274"/>
                      </a:cubicBezTo>
                      <a:cubicBezTo>
                        <a:pt x="75" y="274"/>
                        <a:pt x="75" y="274"/>
                        <a:pt x="75" y="274"/>
                      </a:cubicBezTo>
                      <a:cubicBezTo>
                        <a:pt x="83" y="165"/>
                        <a:pt x="83" y="165"/>
                        <a:pt x="83" y="165"/>
                      </a:cubicBezTo>
                      <a:cubicBezTo>
                        <a:pt x="85" y="162"/>
                        <a:pt x="88" y="158"/>
                        <a:pt x="89" y="154"/>
                      </a:cubicBezTo>
                      <a:cubicBezTo>
                        <a:pt x="89" y="153"/>
                        <a:pt x="89" y="153"/>
                        <a:pt x="89" y="153"/>
                      </a:cubicBezTo>
                      <a:cubicBezTo>
                        <a:pt x="89" y="153"/>
                        <a:pt x="90" y="139"/>
                        <a:pt x="92" y="119"/>
                      </a:cubicBezTo>
                      <a:cubicBezTo>
                        <a:pt x="96" y="54"/>
                        <a:pt x="96" y="54"/>
                        <a:pt x="96" y="54"/>
                      </a:cubicBezTo>
                      <a:cubicBezTo>
                        <a:pt x="96" y="54"/>
                        <a:pt x="97" y="54"/>
                        <a:pt x="97" y="53"/>
                      </a:cubicBezTo>
                      <a:cubicBezTo>
                        <a:pt x="98" y="52"/>
                        <a:pt x="98" y="51"/>
                        <a:pt x="99" y="50"/>
                      </a:cubicBezTo>
                      <a:cubicBezTo>
                        <a:pt x="102" y="46"/>
                        <a:pt x="100" y="136"/>
                        <a:pt x="99" y="149"/>
                      </a:cubicBezTo>
                      <a:cubicBezTo>
                        <a:pt x="103" y="151"/>
                        <a:pt x="109" y="149"/>
                        <a:pt x="117" y="146"/>
                      </a:cubicBezTo>
                      <a:cubicBezTo>
                        <a:pt x="121" y="127"/>
                        <a:pt x="129" y="36"/>
                        <a:pt x="127" y="28"/>
                      </a:cubicBezTo>
                      <a:cubicBezTo>
                        <a:pt x="126" y="22"/>
                        <a:pt x="94" y="0"/>
                        <a:pt x="69" y="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2" name="Freeform 57">
                  <a:extLst>
                    <a:ext uri="{FF2B5EF4-FFF2-40B4-BE49-F238E27FC236}">
                      <a16:creationId xmlns:a16="http://schemas.microsoft.com/office/drawing/2014/main" id="{461B9BCF-C0CB-41DD-A110-0F585E904D3F}"/>
                    </a:ext>
                  </a:extLst>
                </p:cNvPr>
                <p:cNvSpPr>
                  <a:spLocks/>
                </p:cNvSpPr>
                <p:nvPr/>
              </p:nvSpPr>
              <p:spPr bwMode="auto">
                <a:xfrm>
                  <a:off x="6456363" y="6242050"/>
                  <a:ext cx="34925" cy="36513"/>
                </a:xfrm>
                <a:custGeom>
                  <a:avLst/>
                  <a:gdLst>
                    <a:gd name="T0" fmla="*/ 0 w 20"/>
                    <a:gd name="T1" fmla="*/ 16 h 21"/>
                    <a:gd name="T2" fmla="*/ 4 w 20"/>
                    <a:gd name="T3" fmla="*/ 12 h 21"/>
                    <a:gd name="T4" fmla="*/ 6 w 20"/>
                    <a:gd name="T5" fmla="*/ 13 h 21"/>
                    <a:gd name="T6" fmla="*/ 12 w 20"/>
                    <a:gd name="T7" fmla="*/ 18 h 21"/>
                    <a:gd name="T8" fmla="*/ 20 w 20"/>
                    <a:gd name="T9" fmla="*/ 0 h 21"/>
                    <a:gd name="T10" fmla="*/ 4 w 20"/>
                    <a:gd name="T11" fmla="*/ 3 h 21"/>
                    <a:gd name="T12" fmla="*/ 0 w 20"/>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0" y="16"/>
                      </a:moveTo>
                      <a:cubicBezTo>
                        <a:pt x="0" y="21"/>
                        <a:pt x="4" y="14"/>
                        <a:pt x="4" y="12"/>
                      </a:cubicBezTo>
                      <a:cubicBezTo>
                        <a:pt x="4" y="9"/>
                        <a:pt x="6" y="9"/>
                        <a:pt x="6" y="13"/>
                      </a:cubicBezTo>
                      <a:cubicBezTo>
                        <a:pt x="6" y="16"/>
                        <a:pt x="8" y="18"/>
                        <a:pt x="12" y="18"/>
                      </a:cubicBezTo>
                      <a:cubicBezTo>
                        <a:pt x="19" y="17"/>
                        <a:pt x="20" y="0"/>
                        <a:pt x="20" y="0"/>
                      </a:cubicBezTo>
                      <a:cubicBezTo>
                        <a:pt x="4" y="3"/>
                        <a:pt x="4" y="3"/>
                        <a:pt x="4" y="3"/>
                      </a:cubicBezTo>
                      <a:cubicBezTo>
                        <a:pt x="1" y="4"/>
                        <a:pt x="1" y="11"/>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3" name="Freeform 58">
                  <a:extLst>
                    <a:ext uri="{FF2B5EF4-FFF2-40B4-BE49-F238E27FC236}">
                      <a16:creationId xmlns:a16="http://schemas.microsoft.com/office/drawing/2014/main" id="{161A94C8-BACA-4AD3-B914-0449BCDAE60D}"/>
                    </a:ext>
                  </a:extLst>
                </p:cNvPr>
                <p:cNvSpPr>
                  <a:spLocks noEditPoints="1"/>
                </p:cNvSpPr>
                <p:nvPr/>
              </p:nvSpPr>
              <p:spPr bwMode="auto">
                <a:xfrm>
                  <a:off x="6294438" y="5791200"/>
                  <a:ext cx="133350" cy="193675"/>
                </a:xfrm>
                <a:custGeom>
                  <a:avLst/>
                  <a:gdLst>
                    <a:gd name="T0" fmla="*/ 3 w 77"/>
                    <a:gd name="T1" fmla="*/ 52 h 111"/>
                    <a:gd name="T2" fmla="*/ 0 w 77"/>
                    <a:gd name="T3" fmla="*/ 65 h 111"/>
                    <a:gd name="T4" fmla="*/ 3 w 77"/>
                    <a:gd name="T5" fmla="*/ 77 h 111"/>
                    <a:gd name="T6" fmla="*/ 5 w 77"/>
                    <a:gd name="T7" fmla="*/ 74 h 111"/>
                    <a:gd name="T8" fmla="*/ 39 w 77"/>
                    <a:gd name="T9" fmla="*/ 111 h 111"/>
                    <a:gd name="T10" fmla="*/ 72 w 77"/>
                    <a:gd name="T11" fmla="*/ 73 h 111"/>
                    <a:gd name="T12" fmla="*/ 74 w 77"/>
                    <a:gd name="T13" fmla="*/ 77 h 111"/>
                    <a:gd name="T14" fmla="*/ 77 w 77"/>
                    <a:gd name="T15" fmla="*/ 64 h 111"/>
                    <a:gd name="T16" fmla="*/ 74 w 77"/>
                    <a:gd name="T17" fmla="*/ 52 h 111"/>
                    <a:gd name="T18" fmla="*/ 73 w 77"/>
                    <a:gd name="T19" fmla="*/ 52 h 111"/>
                    <a:gd name="T20" fmla="*/ 73 w 77"/>
                    <a:gd name="T21" fmla="*/ 42 h 111"/>
                    <a:gd name="T22" fmla="*/ 44 w 77"/>
                    <a:gd name="T23" fmla="*/ 34 h 111"/>
                    <a:gd name="T24" fmla="*/ 48 w 77"/>
                    <a:gd name="T25" fmla="*/ 36 h 111"/>
                    <a:gd name="T26" fmla="*/ 76 w 77"/>
                    <a:gd name="T27" fmla="*/ 27 h 111"/>
                    <a:gd name="T28" fmla="*/ 13 w 77"/>
                    <a:gd name="T29" fmla="*/ 20 h 111"/>
                    <a:gd name="T30" fmla="*/ 1 w 77"/>
                    <a:gd name="T31" fmla="*/ 29 h 111"/>
                    <a:gd name="T32" fmla="*/ 9 w 77"/>
                    <a:gd name="T33" fmla="*/ 29 h 111"/>
                    <a:gd name="T34" fmla="*/ 4 w 77"/>
                    <a:gd name="T35" fmla="*/ 46 h 111"/>
                    <a:gd name="T36" fmla="*/ 3 w 77"/>
                    <a:gd name="T37" fmla="*/ 52 h 111"/>
                    <a:gd name="T38" fmla="*/ 3 w 77"/>
                    <a:gd name="T39" fmla="*/ 52 h 111"/>
                    <a:gd name="T40" fmla="*/ 44 w 77"/>
                    <a:gd name="T41" fmla="*/ 94 h 111"/>
                    <a:gd name="T42" fmla="*/ 38 w 77"/>
                    <a:gd name="T43" fmla="*/ 94 h 111"/>
                    <a:gd name="T44" fmla="*/ 38 w 77"/>
                    <a:gd name="T45" fmla="*/ 88 h 111"/>
                    <a:gd name="T46" fmla="*/ 44 w 77"/>
                    <a:gd name="T47" fmla="*/ 88 h 111"/>
                    <a:gd name="T48" fmla="*/ 44 w 77"/>
                    <a:gd name="T49" fmla="*/ 94 h 111"/>
                    <a:gd name="T50" fmla="*/ 31 w 77"/>
                    <a:gd name="T51" fmla="*/ 51 h 111"/>
                    <a:gd name="T52" fmla="*/ 36 w 77"/>
                    <a:gd name="T53" fmla="*/ 50 h 111"/>
                    <a:gd name="T54" fmla="*/ 42 w 77"/>
                    <a:gd name="T55" fmla="*/ 49 h 111"/>
                    <a:gd name="T56" fmla="*/ 52 w 77"/>
                    <a:gd name="T57" fmla="*/ 52 h 111"/>
                    <a:gd name="T58" fmla="*/ 56 w 77"/>
                    <a:gd name="T59" fmla="*/ 60 h 111"/>
                    <a:gd name="T60" fmla="*/ 55 w 77"/>
                    <a:gd name="T61" fmla="*/ 65 h 111"/>
                    <a:gd name="T62" fmla="*/ 52 w 77"/>
                    <a:gd name="T63" fmla="*/ 69 h 111"/>
                    <a:gd name="T64" fmla="*/ 48 w 77"/>
                    <a:gd name="T65" fmla="*/ 73 h 111"/>
                    <a:gd name="T66" fmla="*/ 44 w 77"/>
                    <a:gd name="T67" fmla="*/ 76 h 111"/>
                    <a:gd name="T68" fmla="*/ 44 w 77"/>
                    <a:gd name="T69" fmla="*/ 82 h 111"/>
                    <a:gd name="T70" fmla="*/ 38 w 77"/>
                    <a:gd name="T71" fmla="*/ 82 h 111"/>
                    <a:gd name="T72" fmla="*/ 38 w 77"/>
                    <a:gd name="T73" fmla="*/ 73 h 111"/>
                    <a:gd name="T74" fmla="*/ 42 w 77"/>
                    <a:gd name="T75" fmla="*/ 71 h 111"/>
                    <a:gd name="T76" fmla="*/ 46 w 77"/>
                    <a:gd name="T77" fmla="*/ 68 h 111"/>
                    <a:gd name="T78" fmla="*/ 49 w 77"/>
                    <a:gd name="T79" fmla="*/ 65 h 111"/>
                    <a:gd name="T80" fmla="*/ 50 w 77"/>
                    <a:gd name="T81" fmla="*/ 61 h 111"/>
                    <a:gd name="T82" fmla="*/ 47 w 77"/>
                    <a:gd name="T83" fmla="*/ 56 h 111"/>
                    <a:gd name="T84" fmla="*/ 42 w 77"/>
                    <a:gd name="T85" fmla="*/ 54 h 111"/>
                    <a:gd name="T86" fmla="*/ 36 w 77"/>
                    <a:gd name="T87" fmla="*/ 55 h 111"/>
                    <a:gd name="T88" fmla="*/ 31 w 77"/>
                    <a:gd name="T89" fmla="*/ 57 h 111"/>
                    <a:gd name="T90" fmla="*/ 31 w 77"/>
                    <a:gd name="T91" fmla="*/ 57 h 111"/>
                    <a:gd name="T92" fmla="*/ 31 w 77"/>
                    <a:gd name="T93" fmla="*/ 5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111">
                      <a:moveTo>
                        <a:pt x="3" y="52"/>
                      </a:moveTo>
                      <a:cubicBezTo>
                        <a:pt x="1" y="52"/>
                        <a:pt x="0" y="58"/>
                        <a:pt x="0" y="65"/>
                      </a:cubicBezTo>
                      <a:cubicBezTo>
                        <a:pt x="0" y="72"/>
                        <a:pt x="1" y="77"/>
                        <a:pt x="3" y="77"/>
                      </a:cubicBezTo>
                      <a:cubicBezTo>
                        <a:pt x="4" y="77"/>
                        <a:pt x="4" y="76"/>
                        <a:pt x="5" y="74"/>
                      </a:cubicBezTo>
                      <a:cubicBezTo>
                        <a:pt x="10" y="95"/>
                        <a:pt x="29" y="111"/>
                        <a:pt x="39" y="111"/>
                      </a:cubicBezTo>
                      <a:cubicBezTo>
                        <a:pt x="52" y="111"/>
                        <a:pt x="69" y="96"/>
                        <a:pt x="72" y="73"/>
                      </a:cubicBezTo>
                      <a:cubicBezTo>
                        <a:pt x="72" y="75"/>
                        <a:pt x="73" y="77"/>
                        <a:pt x="74" y="77"/>
                      </a:cubicBezTo>
                      <a:cubicBezTo>
                        <a:pt x="76" y="77"/>
                        <a:pt x="77" y="71"/>
                        <a:pt x="77" y="64"/>
                      </a:cubicBezTo>
                      <a:cubicBezTo>
                        <a:pt x="77" y="57"/>
                        <a:pt x="76" y="52"/>
                        <a:pt x="74" y="52"/>
                      </a:cubicBezTo>
                      <a:cubicBezTo>
                        <a:pt x="74" y="52"/>
                        <a:pt x="73" y="52"/>
                        <a:pt x="73" y="52"/>
                      </a:cubicBezTo>
                      <a:cubicBezTo>
                        <a:pt x="73" y="49"/>
                        <a:pt x="73" y="46"/>
                        <a:pt x="73" y="42"/>
                      </a:cubicBezTo>
                      <a:cubicBezTo>
                        <a:pt x="67" y="46"/>
                        <a:pt x="56" y="40"/>
                        <a:pt x="44" y="34"/>
                      </a:cubicBezTo>
                      <a:cubicBezTo>
                        <a:pt x="46" y="35"/>
                        <a:pt x="47" y="36"/>
                        <a:pt x="48" y="36"/>
                      </a:cubicBezTo>
                      <a:cubicBezTo>
                        <a:pt x="68" y="46"/>
                        <a:pt x="76" y="27"/>
                        <a:pt x="76" y="27"/>
                      </a:cubicBezTo>
                      <a:cubicBezTo>
                        <a:pt x="76" y="27"/>
                        <a:pt x="52" y="0"/>
                        <a:pt x="13" y="20"/>
                      </a:cubicBezTo>
                      <a:cubicBezTo>
                        <a:pt x="10" y="22"/>
                        <a:pt x="5" y="27"/>
                        <a:pt x="1" y="29"/>
                      </a:cubicBezTo>
                      <a:cubicBezTo>
                        <a:pt x="1" y="29"/>
                        <a:pt x="4" y="29"/>
                        <a:pt x="9" y="29"/>
                      </a:cubicBezTo>
                      <a:cubicBezTo>
                        <a:pt x="5" y="31"/>
                        <a:pt x="3" y="37"/>
                        <a:pt x="4" y="46"/>
                      </a:cubicBezTo>
                      <a:cubicBezTo>
                        <a:pt x="3" y="48"/>
                        <a:pt x="3" y="50"/>
                        <a:pt x="3" y="52"/>
                      </a:cubicBezTo>
                      <a:cubicBezTo>
                        <a:pt x="3" y="52"/>
                        <a:pt x="3" y="52"/>
                        <a:pt x="3" y="52"/>
                      </a:cubicBezTo>
                      <a:close/>
                      <a:moveTo>
                        <a:pt x="44" y="94"/>
                      </a:moveTo>
                      <a:cubicBezTo>
                        <a:pt x="38" y="94"/>
                        <a:pt x="38" y="94"/>
                        <a:pt x="38" y="94"/>
                      </a:cubicBezTo>
                      <a:cubicBezTo>
                        <a:pt x="38" y="88"/>
                        <a:pt x="38" y="88"/>
                        <a:pt x="38" y="88"/>
                      </a:cubicBezTo>
                      <a:cubicBezTo>
                        <a:pt x="44" y="88"/>
                        <a:pt x="44" y="88"/>
                        <a:pt x="44" y="88"/>
                      </a:cubicBezTo>
                      <a:lnTo>
                        <a:pt x="44" y="94"/>
                      </a:lnTo>
                      <a:close/>
                      <a:moveTo>
                        <a:pt x="31" y="51"/>
                      </a:moveTo>
                      <a:cubicBezTo>
                        <a:pt x="32" y="51"/>
                        <a:pt x="34" y="50"/>
                        <a:pt x="36" y="50"/>
                      </a:cubicBezTo>
                      <a:cubicBezTo>
                        <a:pt x="38" y="49"/>
                        <a:pt x="40" y="49"/>
                        <a:pt x="42" y="49"/>
                      </a:cubicBezTo>
                      <a:cubicBezTo>
                        <a:pt x="46" y="49"/>
                        <a:pt x="50" y="50"/>
                        <a:pt x="52" y="52"/>
                      </a:cubicBezTo>
                      <a:cubicBezTo>
                        <a:pt x="55" y="54"/>
                        <a:pt x="56" y="57"/>
                        <a:pt x="56" y="60"/>
                      </a:cubicBezTo>
                      <a:cubicBezTo>
                        <a:pt x="56" y="62"/>
                        <a:pt x="55" y="64"/>
                        <a:pt x="55" y="65"/>
                      </a:cubicBezTo>
                      <a:cubicBezTo>
                        <a:pt x="54" y="67"/>
                        <a:pt x="53" y="68"/>
                        <a:pt x="52" y="69"/>
                      </a:cubicBezTo>
                      <a:cubicBezTo>
                        <a:pt x="51" y="71"/>
                        <a:pt x="50" y="72"/>
                        <a:pt x="48" y="73"/>
                      </a:cubicBezTo>
                      <a:cubicBezTo>
                        <a:pt x="47" y="74"/>
                        <a:pt x="45" y="75"/>
                        <a:pt x="44" y="76"/>
                      </a:cubicBezTo>
                      <a:cubicBezTo>
                        <a:pt x="44" y="82"/>
                        <a:pt x="44" y="82"/>
                        <a:pt x="44" y="82"/>
                      </a:cubicBezTo>
                      <a:cubicBezTo>
                        <a:pt x="38" y="82"/>
                        <a:pt x="38" y="82"/>
                        <a:pt x="38" y="82"/>
                      </a:cubicBezTo>
                      <a:cubicBezTo>
                        <a:pt x="38" y="73"/>
                        <a:pt x="38" y="73"/>
                        <a:pt x="38" y="73"/>
                      </a:cubicBezTo>
                      <a:cubicBezTo>
                        <a:pt x="40" y="72"/>
                        <a:pt x="41" y="72"/>
                        <a:pt x="42" y="71"/>
                      </a:cubicBezTo>
                      <a:cubicBezTo>
                        <a:pt x="44" y="70"/>
                        <a:pt x="45" y="69"/>
                        <a:pt x="46" y="68"/>
                      </a:cubicBezTo>
                      <a:cubicBezTo>
                        <a:pt x="47" y="67"/>
                        <a:pt x="48" y="66"/>
                        <a:pt x="49" y="65"/>
                      </a:cubicBezTo>
                      <a:cubicBezTo>
                        <a:pt x="49" y="64"/>
                        <a:pt x="50" y="62"/>
                        <a:pt x="50" y="61"/>
                      </a:cubicBezTo>
                      <a:cubicBezTo>
                        <a:pt x="50" y="59"/>
                        <a:pt x="49" y="57"/>
                        <a:pt x="47" y="56"/>
                      </a:cubicBezTo>
                      <a:cubicBezTo>
                        <a:pt x="46" y="55"/>
                        <a:pt x="44" y="54"/>
                        <a:pt x="42" y="54"/>
                      </a:cubicBezTo>
                      <a:cubicBezTo>
                        <a:pt x="40" y="54"/>
                        <a:pt x="38" y="54"/>
                        <a:pt x="36" y="55"/>
                      </a:cubicBezTo>
                      <a:cubicBezTo>
                        <a:pt x="34" y="56"/>
                        <a:pt x="32" y="56"/>
                        <a:pt x="31" y="57"/>
                      </a:cubicBezTo>
                      <a:cubicBezTo>
                        <a:pt x="31" y="57"/>
                        <a:pt x="31" y="57"/>
                        <a:pt x="31" y="57"/>
                      </a:cubicBezTo>
                      <a:lnTo>
                        <a:pt x="31" y="51"/>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4" name="Freeform 59">
                  <a:extLst>
                    <a:ext uri="{FF2B5EF4-FFF2-40B4-BE49-F238E27FC236}">
                      <a16:creationId xmlns:a16="http://schemas.microsoft.com/office/drawing/2014/main" id="{31778B47-33FF-4865-BB46-D29FEF0F7889}"/>
                    </a:ext>
                  </a:extLst>
                </p:cNvPr>
                <p:cNvSpPr>
                  <a:spLocks/>
                </p:cNvSpPr>
                <p:nvPr/>
              </p:nvSpPr>
              <p:spPr bwMode="auto">
                <a:xfrm>
                  <a:off x="6259513" y="6462712"/>
                  <a:ext cx="73025" cy="25400"/>
                </a:xfrm>
                <a:custGeom>
                  <a:avLst/>
                  <a:gdLst>
                    <a:gd name="T0" fmla="*/ 22 w 42"/>
                    <a:gd name="T1" fmla="*/ 0 h 15"/>
                    <a:gd name="T2" fmla="*/ 15 w 42"/>
                    <a:gd name="T3" fmla="*/ 14 h 15"/>
                    <a:gd name="T4" fmla="*/ 34 w 42"/>
                    <a:gd name="T5" fmla="*/ 8 h 15"/>
                    <a:gd name="T6" fmla="*/ 36 w 42"/>
                    <a:gd name="T7" fmla="*/ 8 h 15"/>
                    <a:gd name="T8" fmla="*/ 41 w 42"/>
                    <a:gd name="T9" fmla="*/ 8 h 15"/>
                    <a:gd name="T10" fmla="*/ 41 w 42"/>
                    <a:gd name="T11" fmla="*/ 1 h 15"/>
                    <a:gd name="T12" fmla="*/ 42 w 42"/>
                    <a:gd name="T13" fmla="*/ 0 h 15"/>
                    <a:gd name="T14" fmla="*/ 22 w 4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5">
                      <a:moveTo>
                        <a:pt x="22" y="0"/>
                      </a:moveTo>
                      <a:cubicBezTo>
                        <a:pt x="22" y="0"/>
                        <a:pt x="0" y="13"/>
                        <a:pt x="15" y="14"/>
                      </a:cubicBezTo>
                      <a:cubicBezTo>
                        <a:pt x="23" y="15"/>
                        <a:pt x="29" y="12"/>
                        <a:pt x="34" y="8"/>
                      </a:cubicBezTo>
                      <a:cubicBezTo>
                        <a:pt x="36" y="6"/>
                        <a:pt x="35" y="8"/>
                        <a:pt x="36" y="8"/>
                      </a:cubicBezTo>
                      <a:cubicBezTo>
                        <a:pt x="37" y="8"/>
                        <a:pt x="40" y="8"/>
                        <a:pt x="41" y="8"/>
                      </a:cubicBezTo>
                      <a:cubicBezTo>
                        <a:pt x="42" y="2"/>
                        <a:pt x="41" y="1"/>
                        <a:pt x="41" y="1"/>
                      </a:cubicBezTo>
                      <a:cubicBezTo>
                        <a:pt x="42" y="0"/>
                        <a:pt x="42" y="0"/>
                        <a:pt x="42" y="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5" name="Freeform 60">
                  <a:extLst>
                    <a:ext uri="{FF2B5EF4-FFF2-40B4-BE49-F238E27FC236}">
                      <a16:creationId xmlns:a16="http://schemas.microsoft.com/office/drawing/2014/main" id="{350DD090-BBAE-4CCF-9EF9-65BF8BA81F3C}"/>
                    </a:ext>
                  </a:extLst>
                </p:cNvPr>
                <p:cNvSpPr>
                  <a:spLocks/>
                </p:cNvSpPr>
                <p:nvPr/>
              </p:nvSpPr>
              <p:spPr bwMode="auto">
                <a:xfrm>
                  <a:off x="6383338" y="6462712"/>
                  <a:ext cx="74613" cy="25400"/>
                </a:xfrm>
                <a:custGeom>
                  <a:avLst/>
                  <a:gdLst>
                    <a:gd name="T0" fmla="*/ 21 w 43"/>
                    <a:gd name="T1" fmla="*/ 0 h 15"/>
                    <a:gd name="T2" fmla="*/ 1 w 43"/>
                    <a:gd name="T3" fmla="*/ 0 h 15"/>
                    <a:gd name="T4" fmla="*/ 1 w 43"/>
                    <a:gd name="T5" fmla="*/ 1 h 15"/>
                    <a:gd name="T6" fmla="*/ 2 w 43"/>
                    <a:gd name="T7" fmla="*/ 8 h 15"/>
                    <a:gd name="T8" fmla="*/ 6 w 43"/>
                    <a:gd name="T9" fmla="*/ 8 h 15"/>
                    <a:gd name="T10" fmla="*/ 9 w 43"/>
                    <a:gd name="T11" fmla="*/ 8 h 15"/>
                    <a:gd name="T12" fmla="*/ 28 w 43"/>
                    <a:gd name="T13" fmla="*/ 14 h 15"/>
                    <a:gd name="T14" fmla="*/ 21 w 43"/>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5">
                      <a:moveTo>
                        <a:pt x="21" y="0"/>
                      </a:moveTo>
                      <a:cubicBezTo>
                        <a:pt x="1" y="0"/>
                        <a:pt x="1" y="0"/>
                        <a:pt x="1" y="0"/>
                      </a:cubicBezTo>
                      <a:cubicBezTo>
                        <a:pt x="1" y="1"/>
                        <a:pt x="1" y="1"/>
                        <a:pt x="1" y="1"/>
                      </a:cubicBezTo>
                      <a:cubicBezTo>
                        <a:pt x="1" y="1"/>
                        <a:pt x="0" y="2"/>
                        <a:pt x="2" y="8"/>
                      </a:cubicBezTo>
                      <a:cubicBezTo>
                        <a:pt x="2" y="8"/>
                        <a:pt x="5" y="8"/>
                        <a:pt x="6" y="8"/>
                      </a:cubicBezTo>
                      <a:cubicBezTo>
                        <a:pt x="7" y="8"/>
                        <a:pt x="6" y="6"/>
                        <a:pt x="9" y="8"/>
                      </a:cubicBezTo>
                      <a:cubicBezTo>
                        <a:pt x="14" y="12"/>
                        <a:pt x="19" y="15"/>
                        <a:pt x="28" y="14"/>
                      </a:cubicBezTo>
                      <a:cubicBezTo>
                        <a:pt x="43" y="13"/>
                        <a:pt x="21"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6" name="Freeform 61">
                  <a:extLst>
                    <a:ext uri="{FF2B5EF4-FFF2-40B4-BE49-F238E27FC236}">
                      <a16:creationId xmlns:a16="http://schemas.microsoft.com/office/drawing/2014/main" id="{59636481-6CA4-40B1-A0C9-C1D6D9FF2953}"/>
                    </a:ext>
                  </a:extLst>
                </p:cNvPr>
                <p:cNvSpPr>
                  <a:spLocks/>
                </p:cNvSpPr>
                <p:nvPr/>
              </p:nvSpPr>
              <p:spPr bwMode="auto">
                <a:xfrm>
                  <a:off x="5695951" y="5983287"/>
                  <a:ext cx="219075" cy="471488"/>
                </a:xfrm>
                <a:custGeom>
                  <a:avLst/>
                  <a:gdLst>
                    <a:gd name="T0" fmla="*/ 126 w 126"/>
                    <a:gd name="T1" fmla="*/ 210 h 271"/>
                    <a:gd name="T2" fmla="*/ 114 w 126"/>
                    <a:gd name="T3" fmla="*/ 176 h 271"/>
                    <a:gd name="T4" fmla="*/ 114 w 126"/>
                    <a:gd name="T5" fmla="*/ 176 h 271"/>
                    <a:gd name="T6" fmla="*/ 113 w 126"/>
                    <a:gd name="T7" fmla="*/ 170 h 271"/>
                    <a:gd name="T8" fmla="*/ 103 w 126"/>
                    <a:gd name="T9" fmla="*/ 44 h 271"/>
                    <a:gd name="T10" fmla="*/ 99 w 126"/>
                    <a:gd name="T11" fmla="*/ 59 h 271"/>
                    <a:gd name="T12" fmla="*/ 94 w 126"/>
                    <a:gd name="T13" fmla="*/ 17 h 271"/>
                    <a:gd name="T14" fmla="*/ 96 w 126"/>
                    <a:gd name="T15" fmla="*/ 12 h 271"/>
                    <a:gd name="T16" fmla="*/ 93 w 126"/>
                    <a:gd name="T17" fmla="*/ 7 h 271"/>
                    <a:gd name="T18" fmla="*/ 86 w 126"/>
                    <a:gd name="T19" fmla="*/ 7 h 271"/>
                    <a:gd name="T20" fmla="*/ 83 w 126"/>
                    <a:gd name="T21" fmla="*/ 12 h 271"/>
                    <a:gd name="T22" fmla="*/ 84 w 126"/>
                    <a:gd name="T23" fmla="*/ 16 h 271"/>
                    <a:gd name="T24" fmla="*/ 79 w 126"/>
                    <a:gd name="T25" fmla="*/ 56 h 271"/>
                    <a:gd name="T26" fmla="*/ 78 w 126"/>
                    <a:gd name="T27" fmla="*/ 59 h 271"/>
                    <a:gd name="T28" fmla="*/ 63 w 126"/>
                    <a:gd name="T29" fmla="*/ 0 h 271"/>
                    <a:gd name="T30" fmla="*/ 60 w 126"/>
                    <a:gd name="T31" fmla="*/ 0 h 271"/>
                    <a:gd name="T32" fmla="*/ 2 w 126"/>
                    <a:gd name="T33" fmla="*/ 30 h 271"/>
                    <a:gd name="T34" fmla="*/ 9 w 126"/>
                    <a:gd name="T35" fmla="*/ 143 h 271"/>
                    <a:gd name="T36" fmla="*/ 30 w 126"/>
                    <a:gd name="T37" fmla="*/ 147 h 271"/>
                    <a:gd name="T38" fmla="*/ 27 w 126"/>
                    <a:gd name="T39" fmla="*/ 47 h 271"/>
                    <a:gd name="T40" fmla="*/ 29 w 126"/>
                    <a:gd name="T41" fmla="*/ 49 h 271"/>
                    <a:gd name="T42" fmla="*/ 29 w 126"/>
                    <a:gd name="T43" fmla="*/ 49 h 271"/>
                    <a:gd name="T44" fmla="*/ 33 w 126"/>
                    <a:gd name="T45" fmla="*/ 99 h 271"/>
                    <a:gd name="T46" fmla="*/ 37 w 126"/>
                    <a:gd name="T47" fmla="*/ 150 h 271"/>
                    <a:gd name="T48" fmla="*/ 37 w 126"/>
                    <a:gd name="T49" fmla="*/ 151 h 271"/>
                    <a:gd name="T50" fmla="*/ 43 w 126"/>
                    <a:gd name="T51" fmla="*/ 161 h 271"/>
                    <a:gd name="T52" fmla="*/ 51 w 126"/>
                    <a:gd name="T53" fmla="*/ 271 h 271"/>
                    <a:gd name="T54" fmla="*/ 74 w 126"/>
                    <a:gd name="T55" fmla="*/ 271 h 271"/>
                    <a:gd name="T56" fmla="*/ 84 w 126"/>
                    <a:gd name="T57" fmla="*/ 185 h 271"/>
                    <a:gd name="T58" fmla="*/ 86 w 126"/>
                    <a:gd name="T59" fmla="*/ 185 h 271"/>
                    <a:gd name="T60" fmla="*/ 89 w 126"/>
                    <a:gd name="T61" fmla="*/ 185 h 271"/>
                    <a:gd name="T62" fmla="*/ 100 w 126"/>
                    <a:gd name="T63" fmla="*/ 271 h 271"/>
                    <a:gd name="T64" fmla="*/ 122 w 126"/>
                    <a:gd name="T65" fmla="*/ 271 h 271"/>
                    <a:gd name="T66" fmla="*/ 126 w 126"/>
                    <a:gd name="T67" fmla="*/ 2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71">
                      <a:moveTo>
                        <a:pt x="126" y="210"/>
                      </a:moveTo>
                      <a:cubicBezTo>
                        <a:pt x="120" y="202"/>
                        <a:pt x="116" y="191"/>
                        <a:pt x="114" y="176"/>
                      </a:cubicBezTo>
                      <a:cubicBezTo>
                        <a:pt x="114" y="176"/>
                        <a:pt x="114" y="176"/>
                        <a:pt x="114" y="176"/>
                      </a:cubicBezTo>
                      <a:cubicBezTo>
                        <a:pt x="114" y="174"/>
                        <a:pt x="113" y="172"/>
                        <a:pt x="113" y="170"/>
                      </a:cubicBezTo>
                      <a:cubicBezTo>
                        <a:pt x="109" y="154"/>
                        <a:pt x="104" y="84"/>
                        <a:pt x="103" y="44"/>
                      </a:cubicBezTo>
                      <a:cubicBezTo>
                        <a:pt x="99" y="59"/>
                        <a:pt x="99" y="59"/>
                        <a:pt x="99" y="59"/>
                      </a:cubicBezTo>
                      <a:cubicBezTo>
                        <a:pt x="94" y="17"/>
                        <a:pt x="94" y="17"/>
                        <a:pt x="94" y="17"/>
                      </a:cubicBezTo>
                      <a:cubicBezTo>
                        <a:pt x="96" y="12"/>
                        <a:pt x="96" y="12"/>
                        <a:pt x="96" y="12"/>
                      </a:cubicBezTo>
                      <a:cubicBezTo>
                        <a:pt x="93" y="7"/>
                        <a:pt x="93" y="7"/>
                        <a:pt x="93" y="7"/>
                      </a:cubicBezTo>
                      <a:cubicBezTo>
                        <a:pt x="86" y="7"/>
                        <a:pt x="86" y="7"/>
                        <a:pt x="86" y="7"/>
                      </a:cubicBezTo>
                      <a:cubicBezTo>
                        <a:pt x="83" y="12"/>
                        <a:pt x="83" y="12"/>
                        <a:pt x="83" y="12"/>
                      </a:cubicBezTo>
                      <a:cubicBezTo>
                        <a:pt x="84" y="16"/>
                        <a:pt x="84" y="16"/>
                        <a:pt x="84" y="16"/>
                      </a:cubicBezTo>
                      <a:cubicBezTo>
                        <a:pt x="79" y="56"/>
                        <a:pt x="79" y="56"/>
                        <a:pt x="79" y="56"/>
                      </a:cubicBezTo>
                      <a:cubicBezTo>
                        <a:pt x="78" y="59"/>
                        <a:pt x="78" y="59"/>
                        <a:pt x="78" y="59"/>
                      </a:cubicBezTo>
                      <a:cubicBezTo>
                        <a:pt x="63" y="0"/>
                        <a:pt x="63" y="0"/>
                        <a:pt x="63" y="0"/>
                      </a:cubicBezTo>
                      <a:cubicBezTo>
                        <a:pt x="62" y="0"/>
                        <a:pt x="61" y="0"/>
                        <a:pt x="60" y="0"/>
                      </a:cubicBezTo>
                      <a:cubicBezTo>
                        <a:pt x="35" y="4"/>
                        <a:pt x="3" y="13"/>
                        <a:pt x="2" y="30"/>
                      </a:cubicBezTo>
                      <a:cubicBezTo>
                        <a:pt x="0" y="39"/>
                        <a:pt x="5" y="123"/>
                        <a:pt x="9" y="143"/>
                      </a:cubicBezTo>
                      <a:cubicBezTo>
                        <a:pt x="17" y="147"/>
                        <a:pt x="26" y="147"/>
                        <a:pt x="30" y="147"/>
                      </a:cubicBezTo>
                      <a:cubicBezTo>
                        <a:pt x="29" y="133"/>
                        <a:pt x="25" y="45"/>
                        <a:pt x="27" y="47"/>
                      </a:cubicBezTo>
                      <a:cubicBezTo>
                        <a:pt x="28" y="48"/>
                        <a:pt x="29" y="49"/>
                        <a:pt x="29" y="49"/>
                      </a:cubicBezTo>
                      <a:cubicBezTo>
                        <a:pt x="29" y="49"/>
                        <a:pt x="29" y="49"/>
                        <a:pt x="29" y="49"/>
                      </a:cubicBezTo>
                      <a:cubicBezTo>
                        <a:pt x="33" y="99"/>
                        <a:pt x="33" y="99"/>
                        <a:pt x="33" y="99"/>
                      </a:cubicBezTo>
                      <a:cubicBezTo>
                        <a:pt x="35" y="128"/>
                        <a:pt x="37" y="150"/>
                        <a:pt x="37" y="150"/>
                      </a:cubicBezTo>
                      <a:cubicBezTo>
                        <a:pt x="37" y="151"/>
                        <a:pt x="37" y="151"/>
                        <a:pt x="37" y="151"/>
                      </a:cubicBezTo>
                      <a:cubicBezTo>
                        <a:pt x="39" y="154"/>
                        <a:pt x="40" y="158"/>
                        <a:pt x="43" y="161"/>
                      </a:cubicBezTo>
                      <a:cubicBezTo>
                        <a:pt x="51" y="271"/>
                        <a:pt x="51" y="271"/>
                        <a:pt x="51" y="271"/>
                      </a:cubicBezTo>
                      <a:cubicBezTo>
                        <a:pt x="74" y="271"/>
                        <a:pt x="74" y="271"/>
                        <a:pt x="74" y="271"/>
                      </a:cubicBezTo>
                      <a:cubicBezTo>
                        <a:pt x="84" y="185"/>
                        <a:pt x="84" y="185"/>
                        <a:pt x="84" y="185"/>
                      </a:cubicBezTo>
                      <a:cubicBezTo>
                        <a:pt x="85" y="185"/>
                        <a:pt x="85" y="185"/>
                        <a:pt x="86" y="185"/>
                      </a:cubicBezTo>
                      <a:cubicBezTo>
                        <a:pt x="87" y="185"/>
                        <a:pt x="88" y="185"/>
                        <a:pt x="89" y="185"/>
                      </a:cubicBezTo>
                      <a:cubicBezTo>
                        <a:pt x="100" y="271"/>
                        <a:pt x="100" y="271"/>
                        <a:pt x="100" y="271"/>
                      </a:cubicBezTo>
                      <a:cubicBezTo>
                        <a:pt x="122" y="271"/>
                        <a:pt x="122" y="271"/>
                        <a:pt x="122" y="271"/>
                      </a:cubicBezTo>
                      <a:lnTo>
                        <a:pt x="126" y="21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7" name="Freeform 62">
                  <a:extLst>
                    <a:ext uri="{FF2B5EF4-FFF2-40B4-BE49-F238E27FC236}">
                      <a16:creationId xmlns:a16="http://schemas.microsoft.com/office/drawing/2014/main" id="{4E1A5DEB-70B5-4F4F-A2E8-07D0C2D6ADC4}"/>
                    </a:ext>
                  </a:extLst>
                </p:cNvPr>
                <p:cNvSpPr>
                  <a:spLocks noEditPoints="1"/>
                </p:cNvSpPr>
                <p:nvPr/>
              </p:nvSpPr>
              <p:spPr bwMode="auto">
                <a:xfrm>
                  <a:off x="5783263" y="5791200"/>
                  <a:ext cx="133350" cy="193675"/>
                </a:xfrm>
                <a:custGeom>
                  <a:avLst/>
                  <a:gdLst>
                    <a:gd name="T0" fmla="*/ 3 w 77"/>
                    <a:gd name="T1" fmla="*/ 52 h 111"/>
                    <a:gd name="T2" fmla="*/ 0 w 77"/>
                    <a:gd name="T3" fmla="*/ 65 h 111"/>
                    <a:gd name="T4" fmla="*/ 3 w 77"/>
                    <a:gd name="T5" fmla="*/ 77 h 111"/>
                    <a:gd name="T6" fmla="*/ 5 w 77"/>
                    <a:gd name="T7" fmla="*/ 74 h 111"/>
                    <a:gd name="T8" fmla="*/ 39 w 77"/>
                    <a:gd name="T9" fmla="*/ 111 h 111"/>
                    <a:gd name="T10" fmla="*/ 72 w 77"/>
                    <a:gd name="T11" fmla="*/ 73 h 111"/>
                    <a:gd name="T12" fmla="*/ 74 w 77"/>
                    <a:gd name="T13" fmla="*/ 77 h 111"/>
                    <a:gd name="T14" fmla="*/ 77 w 77"/>
                    <a:gd name="T15" fmla="*/ 64 h 111"/>
                    <a:gd name="T16" fmla="*/ 74 w 77"/>
                    <a:gd name="T17" fmla="*/ 52 h 111"/>
                    <a:gd name="T18" fmla="*/ 73 w 77"/>
                    <a:gd name="T19" fmla="*/ 52 h 111"/>
                    <a:gd name="T20" fmla="*/ 73 w 77"/>
                    <a:gd name="T21" fmla="*/ 42 h 111"/>
                    <a:gd name="T22" fmla="*/ 44 w 77"/>
                    <a:gd name="T23" fmla="*/ 34 h 111"/>
                    <a:gd name="T24" fmla="*/ 48 w 77"/>
                    <a:gd name="T25" fmla="*/ 36 h 111"/>
                    <a:gd name="T26" fmla="*/ 76 w 77"/>
                    <a:gd name="T27" fmla="*/ 27 h 111"/>
                    <a:gd name="T28" fmla="*/ 13 w 77"/>
                    <a:gd name="T29" fmla="*/ 20 h 111"/>
                    <a:gd name="T30" fmla="*/ 1 w 77"/>
                    <a:gd name="T31" fmla="*/ 29 h 111"/>
                    <a:gd name="T32" fmla="*/ 9 w 77"/>
                    <a:gd name="T33" fmla="*/ 29 h 111"/>
                    <a:gd name="T34" fmla="*/ 4 w 77"/>
                    <a:gd name="T35" fmla="*/ 46 h 111"/>
                    <a:gd name="T36" fmla="*/ 3 w 77"/>
                    <a:gd name="T37" fmla="*/ 52 h 111"/>
                    <a:gd name="T38" fmla="*/ 3 w 77"/>
                    <a:gd name="T39" fmla="*/ 52 h 111"/>
                    <a:gd name="T40" fmla="*/ 41 w 77"/>
                    <a:gd name="T41" fmla="*/ 87 h 111"/>
                    <a:gd name="T42" fmla="*/ 35 w 77"/>
                    <a:gd name="T43" fmla="*/ 87 h 111"/>
                    <a:gd name="T44" fmla="*/ 35 w 77"/>
                    <a:gd name="T45" fmla="*/ 81 h 111"/>
                    <a:gd name="T46" fmla="*/ 41 w 77"/>
                    <a:gd name="T47" fmla="*/ 81 h 111"/>
                    <a:gd name="T48" fmla="*/ 41 w 77"/>
                    <a:gd name="T49" fmla="*/ 87 h 111"/>
                    <a:gd name="T50" fmla="*/ 29 w 77"/>
                    <a:gd name="T51" fmla="*/ 48 h 111"/>
                    <a:gd name="T52" fmla="*/ 34 w 77"/>
                    <a:gd name="T53" fmla="*/ 46 h 111"/>
                    <a:gd name="T54" fmla="*/ 39 w 77"/>
                    <a:gd name="T55" fmla="*/ 46 h 111"/>
                    <a:gd name="T56" fmla="*/ 48 w 77"/>
                    <a:gd name="T57" fmla="*/ 49 h 111"/>
                    <a:gd name="T58" fmla="*/ 52 w 77"/>
                    <a:gd name="T59" fmla="*/ 56 h 111"/>
                    <a:gd name="T60" fmla="*/ 51 w 77"/>
                    <a:gd name="T61" fmla="*/ 61 h 111"/>
                    <a:gd name="T62" fmla="*/ 48 w 77"/>
                    <a:gd name="T63" fmla="*/ 65 h 111"/>
                    <a:gd name="T64" fmla="*/ 45 w 77"/>
                    <a:gd name="T65" fmla="*/ 68 h 111"/>
                    <a:gd name="T66" fmla="*/ 41 w 77"/>
                    <a:gd name="T67" fmla="*/ 70 h 111"/>
                    <a:gd name="T68" fmla="*/ 41 w 77"/>
                    <a:gd name="T69" fmla="*/ 76 h 111"/>
                    <a:gd name="T70" fmla="*/ 36 w 77"/>
                    <a:gd name="T71" fmla="*/ 76 h 111"/>
                    <a:gd name="T72" fmla="*/ 36 w 77"/>
                    <a:gd name="T73" fmla="*/ 68 h 111"/>
                    <a:gd name="T74" fmla="*/ 39 w 77"/>
                    <a:gd name="T75" fmla="*/ 66 h 111"/>
                    <a:gd name="T76" fmla="*/ 43 w 77"/>
                    <a:gd name="T77" fmla="*/ 63 h 111"/>
                    <a:gd name="T78" fmla="*/ 45 w 77"/>
                    <a:gd name="T79" fmla="*/ 60 h 111"/>
                    <a:gd name="T80" fmla="*/ 46 w 77"/>
                    <a:gd name="T81" fmla="*/ 57 h 111"/>
                    <a:gd name="T82" fmla="*/ 44 w 77"/>
                    <a:gd name="T83" fmla="*/ 52 h 111"/>
                    <a:gd name="T84" fmla="*/ 39 w 77"/>
                    <a:gd name="T85" fmla="*/ 50 h 111"/>
                    <a:gd name="T86" fmla="*/ 33 w 77"/>
                    <a:gd name="T87" fmla="*/ 51 h 111"/>
                    <a:gd name="T88" fmla="*/ 29 w 77"/>
                    <a:gd name="T89" fmla="*/ 53 h 111"/>
                    <a:gd name="T90" fmla="*/ 29 w 77"/>
                    <a:gd name="T91" fmla="*/ 53 h 111"/>
                    <a:gd name="T92" fmla="*/ 29 w 77"/>
                    <a:gd name="T93" fmla="*/ 4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111">
                      <a:moveTo>
                        <a:pt x="3" y="52"/>
                      </a:moveTo>
                      <a:cubicBezTo>
                        <a:pt x="1" y="52"/>
                        <a:pt x="0" y="58"/>
                        <a:pt x="0" y="65"/>
                      </a:cubicBezTo>
                      <a:cubicBezTo>
                        <a:pt x="0" y="72"/>
                        <a:pt x="1" y="77"/>
                        <a:pt x="3" y="77"/>
                      </a:cubicBezTo>
                      <a:cubicBezTo>
                        <a:pt x="4" y="77"/>
                        <a:pt x="4" y="76"/>
                        <a:pt x="5" y="74"/>
                      </a:cubicBezTo>
                      <a:cubicBezTo>
                        <a:pt x="10" y="95"/>
                        <a:pt x="29" y="111"/>
                        <a:pt x="39" y="111"/>
                      </a:cubicBezTo>
                      <a:cubicBezTo>
                        <a:pt x="51" y="111"/>
                        <a:pt x="69" y="96"/>
                        <a:pt x="72" y="73"/>
                      </a:cubicBezTo>
                      <a:cubicBezTo>
                        <a:pt x="72" y="75"/>
                        <a:pt x="73" y="77"/>
                        <a:pt x="74" y="77"/>
                      </a:cubicBezTo>
                      <a:cubicBezTo>
                        <a:pt x="75" y="77"/>
                        <a:pt x="77" y="71"/>
                        <a:pt x="77" y="64"/>
                      </a:cubicBezTo>
                      <a:cubicBezTo>
                        <a:pt x="77" y="57"/>
                        <a:pt x="75" y="52"/>
                        <a:pt x="74" y="52"/>
                      </a:cubicBezTo>
                      <a:cubicBezTo>
                        <a:pt x="73" y="52"/>
                        <a:pt x="73" y="52"/>
                        <a:pt x="73" y="52"/>
                      </a:cubicBezTo>
                      <a:cubicBezTo>
                        <a:pt x="73" y="49"/>
                        <a:pt x="73" y="46"/>
                        <a:pt x="73" y="42"/>
                      </a:cubicBezTo>
                      <a:cubicBezTo>
                        <a:pt x="67" y="46"/>
                        <a:pt x="56" y="40"/>
                        <a:pt x="44" y="34"/>
                      </a:cubicBezTo>
                      <a:cubicBezTo>
                        <a:pt x="46" y="35"/>
                        <a:pt x="47" y="36"/>
                        <a:pt x="48" y="36"/>
                      </a:cubicBezTo>
                      <a:cubicBezTo>
                        <a:pt x="68" y="46"/>
                        <a:pt x="76" y="27"/>
                        <a:pt x="76" y="27"/>
                      </a:cubicBezTo>
                      <a:cubicBezTo>
                        <a:pt x="76" y="27"/>
                        <a:pt x="52" y="0"/>
                        <a:pt x="13" y="20"/>
                      </a:cubicBezTo>
                      <a:cubicBezTo>
                        <a:pt x="10" y="22"/>
                        <a:pt x="5" y="27"/>
                        <a:pt x="1" y="29"/>
                      </a:cubicBezTo>
                      <a:cubicBezTo>
                        <a:pt x="1" y="29"/>
                        <a:pt x="4" y="29"/>
                        <a:pt x="9" y="29"/>
                      </a:cubicBezTo>
                      <a:cubicBezTo>
                        <a:pt x="5" y="31"/>
                        <a:pt x="3" y="37"/>
                        <a:pt x="4" y="46"/>
                      </a:cubicBezTo>
                      <a:cubicBezTo>
                        <a:pt x="3" y="48"/>
                        <a:pt x="3" y="50"/>
                        <a:pt x="3" y="52"/>
                      </a:cubicBezTo>
                      <a:cubicBezTo>
                        <a:pt x="3" y="52"/>
                        <a:pt x="3" y="52"/>
                        <a:pt x="3" y="52"/>
                      </a:cubicBezTo>
                      <a:close/>
                      <a:moveTo>
                        <a:pt x="41" y="87"/>
                      </a:moveTo>
                      <a:cubicBezTo>
                        <a:pt x="35" y="87"/>
                        <a:pt x="35" y="87"/>
                        <a:pt x="35" y="87"/>
                      </a:cubicBezTo>
                      <a:cubicBezTo>
                        <a:pt x="35" y="81"/>
                        <a:pt x="35" y="81"/>
                        <a:pt x="35" y="81"/>
                      </a:cubicBezTo>
                      <a:cubicBezTo>
                        <a:pt x="41" y="81"/>
                        <a:pt x="41" y="81"/>
                        <a:pt x="41" y="81"/>
                      </a:cubicBezTo>
                      <a:lnTo>
                        <a:pt x="41" y="87"/>
                      </a:lnTo>
                      <a:close/>
                      <a:moveTo>
                        <a:pt x="29" y="48"/>
                      </a:moveTo>
                      <a:cubicBezTo>
                        <a:pt x="30" y="47"/>
                        <a:pt x="32" y="47"/>
                        <a:pt x="34" y="46"/>
                      </a:cubicBezTo>
                      <a:cubicBezTo>
                        <a:pt x="35" y="46"/>
                        <a:pt x="37" y="46"/>
                        <a:pt x="39" y="46"/>
                      </a:cubicBezTo>
                      <a:cubicBezTo>
                        <a:pt x="43" y="46"/>
                        <a:pt x="46" y="47"/>
                        <a:pt x="48" y="49"/>
                      </a:cubicBezTo>
                      <a:cubicBezTo>
                        <a:pt x="51" y="51"/>
                        <a:pt x="52" y="53"/>
                        <a:pt x="52" y="56"/>
                      </a:cubicBezTo>
                      <a:cubicBezTo>
                        <a:pt x="52" y="58"/>
                        <a:pt x="51" y="60"/>
                        <a:pt x="51" y="61"/>
                      </a:cubicBezTo>
                      <a:cubicBezTo>
                        <a:pt x="50" y="62"/>
                        <a:pt x="49" y="64"/>
                        <a:pt x="48" y="65"/>
                      </a:cubicBezTo>
                      <a:cubicBezTo>
                        <a:pt x="47" y="66"/>
                        <a:pt x="46" y="67"/>
                        <a:pt x="45" y="68"/>
                      </a:cubicBezTo>
                      <a:cubicBezTo>
                        <a:pt x="43" y="68"/>
                        <a:pt x="42" y="69"/>
                        <a:pt x="41" y="70"/>
                      </a:cubicBezTo>
                      <a:cubicBezTo>
                        <a:pt x="41" y="76"/>
                        <a:pt x="41" y="76"/>
                        <a:pt x="41" y="76"/>
                      </a:cubicBezTo>
                      <a:cubicBezTo>
                        <a:pt x="36" y="76"/>
                        <a:pt x="36" y="76"/>
                        <a:pt x="36" y="76"/>
                      </a:cubicBezTo>
                      <a:cubicBezTo>
                        <a:pt x="36" y="68"/>
                        <a:pt x="36" y="68"/>
                        <a:pt x="36" y="68"/>
                      </a:cubicBezTo>
                      <a:cubicBezTo>
                        <a:pt x="37" y="67"/>
                        <a:pt x="38" y="67"/>
                        <a:pt x="39" y="66"/>
                      </a:cubicBezTo>
                      <a:cubicBezTo>
                        <a:pt x="41" y="65"/>
                        <a:pt x="42" y="64"/>
                        <a:pt x="43" y="63"/>
                      </a:cubicBezTo>
                      <a:cubicBezTo>
                        <a:pt x="44" y="62"/>
                        <a:pt x="45" y="61"/>
                        <a:pt x="45" y="60"/>
                      </a:cubicBezTo>
                      <a:cubicBezTo>
                        <a:pt x="46" y="59"/>
                        <a:pt x="46" y="58"/>
                        <a:pt x="46" y="57"/>
                      </a:cubicBezTo>
                      <a:cubicBezTo>
                        <a:pt x="46" y="54"/>
                        <a:pt x="45" y="53"/>
                        <a:pt x="44" y="52"/>
                      </a:cubicBezTo>
                      <a:cubicBezTo>
                        <a:pt x="43" y="51"/>
                        <a:pt x="41" y="50"/>
                        <a:pt x="39" y="50"/>
                      </a:cubicBezTo>
                      <a:cubicBezTo>
                        <a:pt x="37" y="50"/>
                        <a:pt x="35" y="51"/>
                        <a:pt x="33" y="51"/>
                      </a:cubicBezTo>
                      <a:cubicBezTo>
                        <a:pt x="31" y="52"/>
                        <a:pt x="30" y="53"/>
                        <a:pt x="29" y="53"/>
                      </a:cubicBezTo>
                      <a:cubicBezTo>
                        <a:pt x="29" y="53"/>
                        <a:pt x="29" y="53"/>
                        <a:pt x="29" y="53"/>
                      </a:cubicBezTo>
                      <a:lnTo>
                        <a:pt x="29" y="48"/>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8" name="Freeform 63">
                  <a:extLst>
                    <a:ext uri="{FF2B5EF4-FFF2-40B4-BE49-F238E27FC236}">
                      <a16:creationId xmlns:a16="http://schemas.microsoft.com/office/drawing/2014/main" id="{5D22EEFE-D574-4336-88E4-F9B38DC468A8}"/>
                    </a:ext>
                  </a:extLst>
                </p:cNvPr>
                <p:cNvSpPr>
                  <a:spLocks/>
                </p:cNvSpPr>
                <p:nvPr/>
              </p:nvSpPr>
              <p:spPr bwMode="auto">
                <a:xfrm>
                  <a:off x="5872163" y="6462712"/>
                  <a:ext cx="73025" cy="25400"/>
                </a:xfrm>
                <a:custGeom>
                  <a:avLst/>
                  <a:gdLst>
                    <a:gd name="T0" fmla="*/ 21 w 42"/>
                    <a:gd name="T1" fmla="*/ 0 h 15"/>
                    <a:gd name="T2" fmla="*/ 1 w 42"/>
                    <a:gd name="T3" fmla="*/ 0 h 15"/>
                    <a:gd name="T4" fmla="*/ 1 w 42"/>
                    <a:gd name="T5" fmla="*/ 1 h 15"/>
                    <a:gd name="T6" fmla="*/ 2 w 42"/>
                    <a:gd name="T7" fmla="*/ 8 h 15"/>
                    <a:gd name="T8" fmla="*/ 6 w 42"/>
                    <a:gd name="T9" fmla="*/ 8 h 15"/>
                    <a:gd name="T10" fmla="*/ 9 w 42"/>
                    <a:gd name="T11" fmla="*/ 8 h 15"/>
                    <a:gd name="T12" fmla="*/ 28 w 42"/>
                    <a:gd name="T13" fmla="*/ 14 h 15"/>
                    <a:gd name="T14" fmla="*/ 21 w 4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5">
                      <a:moveTo>
                        <a:pt x="21" y="0"/>
                      </a:moveTo>
                      <a:cubicBezTo>
                        <a:pt x="1" y="0"/>
                        <a:pt x="1" y="0"/>
                        <a:pt x="1" y="0"/>
                      </a:cubicBezTo>
                      <a:cubicBezTo>
                        <a:pt x="1" y="1"/>
                        <a:pt x="1" y="1"/>
                        <a:pt x="1" y="1"/>
                      </a:cubicBezTo>
                      <a:cubicBezTo>
                        <a:pt x="1" y="1"/>
                        <a:pt x="0" y="2"/>
                        <a:pt x="2" y="8"/>
                      </a:cubicBezTo>
                      <a:cubicBezTo>
                        <a:pt x="2" y="8"/>
                        <a:pt x="5" y="8"/>
                        <a:pt x="6" y="8"/>
                      </a:cubicBezTo>
                      <a:cubicBezTo>
                        <a:pt x="7" y="8"/>
                        <a:pt x="6" y="6"/>
                        <a:pt x="9" y="8"/>
                      </a:cubicBezTo>
                      <a:cubicBezTo>
                        <a:pt x="14" y="12"/>
                        <a:pt x="19" y="15"/>
                        <a:pt x="28" y="14"/>
                      </a:cubicBezTo>
                      <a:cubicBezTo>
                        <a:pt x="42" y="13"/>
                        <a:pt x="21"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9" name="Freeform 64">
                  <a:extLst>
                    <a:ext uri="{FF2B5EF4-FFF2-40B4-BE49-F238E27FC236}">
                      <a16:creationId xmlns:a16="http://schemas.microsoft.com/office/drawing/2014/main" id="{992408AB-E9EA-44E7-B570-0B62C0D19AF9}"/>
                    </a:ext>
                  </a:extLst>
                </p:cNvPr>
                <p:cNvSpPr>
                  <a:spLocks/>
                </p:cNvSpPr>
                <p:nvPr/>
              </p:nvSpPr>
              <p:spPr bwMode="auto">
                <a:xfrm>
                  <a:off x="6227763" y="6286500"/>
                  <a:ext cx="47625" cy="44450"/>
                </a:xfrm>
                <a:custGeom>
                  <a:avLst/>
                  <a:gdLst>
                    <a:gd name="T0" fmla="*/ 1 w 27"/>
                    <a:gd name="T1" fmla="*/ 19 h 26"/>
                    <a:gd name="T2" fmla="*/ 6 w 27"/>
                    <a:gd name="T3" fmla="*/ 14 h 26"/>
                    <a:gd name="T4" fmla="*/ 9 w 27"/>
                    <a:gd name="T5" fmla="*/ 16 h 26"/>
                    <a:gd name="T6" fmla="*/ 12 w 27"/>
                    <a:gd name="T7" fmla="*/ 21 h 26"/>
                    <a:gd name="T8" fmla="*/ 16 w 27"/>
                    <a:gd name="T9" fmla="*/ 22 h 26"/>
                    <a:gd name="T10" fmla="*/ 20 w 27"/>
                    <a:gd name="T11" fmla="*/ 20 h 26"/>
                    <a:gd name="T12" fmla="*/ 27 w 27"/>
                    <a:gd name="T13" fmla="*/ 0 h 26"/>
                    <a:gd name="T14" fmla="*/ 7 w 27"/>
                    <a:gd name="T15" fmla="*/ 4 h 26"/>
                    <a:gd name="T16" fmla="*/ 1 w 27"/>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 y="19"/>
                      </a:moveTo>
                      <a:cubicBezTo>
                        <a:pt x="0" y="26"/>
                        <a:pt x="6" y="17"/>
                        <a:pt x="6" y="14"/>
                      </a:cubicBezTo>
                      <a:cubicBezTo>
                        <a:pt x="6" y="11"/>
                        <a:pt x="9" y="11"/>
                        <a:pt x="9" y="16"/>
                      </a:cubicBezTo>
                      <a:cubicBezTo>
                        <a:pt x="9" y="18"/>
                        <a:pt x="10" y="20"/>
                        <a:pt x="12" y="21"/>
                      </a:cubicBezTo>
                      <a:cubicBezTo>
                        <a:pt x="13" y="22"/>
                        <a:pt x="14" y="23"/>
                        <a:pt x="16" y="22"/>
                      </a:cubicBezTo>
                      <a:cubicBezTo>
                        <a:pt x="18" y="22"/>
                        <a:pt x="19" y="21"/>
                        <a:pt x="20" y="20"/>
                      </a:cubicBezTo>
                      <a:cubicBezTo>
                        <a:pt x="26" y="15"/>
                        <a:pt x="27" y="0"/>
                        <a:pt x="27" y="0"/>
                      </a:cubicBezTo>
                      <a:cubicBezTo>
                        <a:pt x="7" y="4"/>
                        <a:pt x="7" y="4"/>
                        <a:pt x="7" y="4"/>
                      </a:cubicBezTo>
                      <a:cubicBezTo>
                        <a:pt x="3" y="4"/>
                        <a:pt x="2" y="13"/>
                        <a:pt x="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40" name="Freeform 65">
                  <a:extLst>
                    <a:ext uri="{FF2B5EF4-FFF2-40B4-BE49-F238E27FC236}">
                      <a16:creationId xmlns:a16="http://schemas.microsoft.com/office/drawing/2014/main" id="{405FD04C-ABA4-43FE-80A0-CBFCE3D60915}"/>
                    </a:ext>
                  </a:extLst>
                </p:cNvPr>
                <p:cNvSpPr>
                  <a:spLocks/>
                </p:cNvSpPr>
                <p:nvPr/>
              </p:nvSpPr>
              <p:spPr bwMode="auto">
                <a:xfrm>
                  <a:off x="5938838" y="6286500"/>
                  <a:ext cx="46038" cy="44450"/>
                </a:xfrm>
                <a:custGeom>
                  <a:avLst/>
                  <a:gdLst>
                    <a:gd name="T0" fmla="*/ 20 w 27"/>
                    <a:gd name="T1" fmla="*/ 4 h 26"/>
                    <a:gd name="T2" fmla="*/ 0 w 27"/>
                    <a:gd name="T3" fmla="*/ 0 h 26"/>
                    <a:gd name="T4" fmla="*/ 7 w 27"/>
                    <a:gd name="T5" fmla="*/ 21 h 26"/>
                    <a:gd name="T6" fmla="*/ 11 w 27"/>
                    <a:gd name="T7" fmla="*/ 23 h 26"/>
                    <a:gd name="T8" fmla="*/ 15 w 27"/>
                    <a:gd name="T9" fmla="*/ 22 h 26"/>
                    <a:gd name="T10" fmla="*/ 18 w 27"/>
                    <a:gd name="T11" fmla="*/ 16 h 26"/>
                    <a:gd name="T12" fmla="*/ 21 w 27"/>
                    <a:gd name="T13" fmla="*/ 15 h 26"/>
                    <a:gd name="T14" fmla="*/ 26 w 27"/>
                    <a:gd name="T15" fmla="*/ 20 h 26"/>
                    <a:gd name="T16" fmla="*/ 20 w 2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20" y="4"/>
                      </a:moveTo>
                      <a:cubicBezTo>
                        <a:pt x="0" y="0"/>
                        <a:pt x="0" y="0"/>
                        <a:pt x="0" y="0"/>
                      </a:cubicBezTo>
                      <a:cubicBezTo>
                        <a:pt x="0" y="0"/>
                        <a:pt x="1" y="15"/>
                        <a:pt x="7" y="21"/>
                      </a:cubicBezTo>
                      <a:cubicBezTo>
                        <a:pt x="8" y="22"/>
                        <a:pt x="9" y="23"/>
                        <a:pt x="11" y="23"/>
                      </a:cubicBezTo>
                      <a:cubicBezTo>
                        <a:pt x="13" y="23"/>
                        <a:pt x="14" y="23"/>
                        <a:pt x="15" y="22"/>
                      </a:cubicBezTo>
                      <a:cubicBezTo>
                        <a:pt x="17" y="21"/>
                        <a:pt x="18" y="19"/>
                        <a:pt x="18" y="16"/>
                      </a:cubicBezTo>
                      <a:cubicBezTo>
                        <a:pt x="18" y="12"/>
                        <a:pt x="21" y="12"/>
                        <a:pt x="21" y="15"/>
                      </a:cubicBezTo>
                      <a:cubicBezTo>
                        <a:pt x="21" y="18"/>
                        <a:pt x="27" y="26"/>
                        <a:pt x="26" y="20"/>
                      </a:cubicBezTo>
                      <a:cubicBezTo>
                        <a:pt x="25" y="13"/>
                        <a:pt x="24"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41" name="Freeform 66">
                  <a:extLst>
                    <a:ext uri="{FF2B5EF4-FFF2-40B4-BE49-F238E27FC236}">
                      <a16:creationId xmlns:a16="http://schemas.microsoft.com/office/drawing/2014/main" id="{7CDD5347-35BD-476F-BB64-24DC46737E1B}"/>
                    </a:ext>
                  </a:extLst>
                </p:cNvPr>
                <p:cNvSpPr>
                  <a:spLocks/>
                </p:cNvSpPr>
                <p:nvPr/>
              </p:nvSpPr>
              <p:spPr bwMode="auto">
                <a:xfrm>
                  <a:off x="5915026" y="5949950"/>
                  <a:ext cx="387350" cy="604838"/>
                </a:xfrm>
                <a:custGeom>
                  <a:avLst/>
                  <a:gdLst>
                    <a:gd name="T0" fmla="*/ 219 w 222"/>
                    <a:gd name="T1" fmla="*/ 35 h 347"/>
                    <a:gd name="T2" fmla="*/ 146 w 222"/>
                    <a:gd name="T3" fmla="*/ 4 h 347"/>
                    <a:gd name="T4" fmla="*/ 141 w 222"/>
                    <a:gd name="T5" fmla="*/ 7 h 347"/>
                    <a:gd name="T6" fmla="*/ 125 w 222"/>
                    <a:gd name="T7" fmla="*/ 79 h 347"/>
                    <a:gd name="T8" fmla="*/ 119 w 222"/>
                    <a:gd name="T9" fmla="*/ 25 h 347"/>
                    <a:gd name="T10" fmla="*/ 120 w 222"/>
                    <a:gd name="T11" fmla="*/ 20 h 347"/>
                    <a:gd name="T12" fmla="*/ 117 w 222"/>
                    <a:gd name="T13" fmla="*/ 13 h 347"/>
                    <a:gd name="T14" fmla="*/ 108 w 222"/>
                    <a:gd name="T15" fmla="*/ 13 h 347"/>
                    <a:gd name="T16" fmla="*/ 104 w 222"/>
                    <a:gd name="T17" fmla="*/ 20 h 347"/>
                    <a:gd name="T18" fmla="*/ 106 w 222"/>
                    <a:gd name="T19" fmla="*/ 25 h 347"/>
                    <a:gd name="T20" fmla="*/ 99 w 222"/>
                    <a:gd name="T21" fmla="*/ 76 h 347"/>
                    <a:gd name="T22" fmla="*/ 99 w 222"/>
                    <a:gd name="T23" fmla="*/ 79 h 347"/>
                    <a:gd name="T24" fmla="*/ 78 w 222"/>
                    <a:gd name="T25" fmla="*/ 4 h 347"/>
                    <a:gd name="T26" fmla="*/ 76 w 222"/>
                    <a:gd name="T27" fmla="*/ 4 h 347"/>
                    <a:gd name="T28" fmla="*/ 2 w 222"/>
                    <a:gd name="T29" fmla="*/ 43 h 347"/>
                    <a:gd name="T30" fmla="*/ 11 w 222"/>
                    <a:gd name="T31" fmla="*/ 185 h 347"/>
                    <a:gd name="T32" fmla="*/ 38 w 222"/>
                    <a:gd name="T33" fmla="*/ 190 h 347"/>
                    <a:gd name="T34" fmla="*/ 33 w 222"/>
                    <a:gd name="T35" fmla="*/ 63 h 347"/>
                    <a:gd name="T36" fmla="*/ 36 w 222"/>
                    <a:gd name="T37" fmla="*/ 67 h 347"/>
                    <a:gd name="T38" fmla="*/ 37 w 222"/>
                    <a:gd name="T39" fmla="*/ 67 h 347"/>
                    <a:gd name="T40" fmla="*/ 41 w 222"/>
                    <a:gd name="T41" fmla="*/ 129 h 347"/>
                    <a:gd name="T42" fmla="*/ 46 w 222"/>
                    <a:gd name="T43" fmla="*/ 194 h 347"/>
                    <a:gd name="T44" fmla="*/ 47 w 222"/>
                    <a:gd name="T45" fmla="*/ 195 h 347"/>
                    <a:gd name="T46" fmla="*/ 53 w 222"/>
                    <a:gd name="T47" fmla="*/ 208 h 347"/>
                    <a:gd name="T48" fmla="*/ 64 w 222"/>
                    <a:gd name="T49" fmla="*/ 347 h 347"/>
                    <a:gd name="T50" fmla="*/ 93 w 222"/>
                    <a:gd name="T51" fmla="*/ 347 h 347"/>
                    <a:gd name="T52" fmla="*/ 106 w 222"/>
                    <a:gd name="T53" fmla="*/ 238 h 347"/>
                    <a:gd name="T54" fmla="*/ 108 w 222"/>
                    <a:gd name="T55" fmla="*/ 238 h 347"/>
                    <a:gd name="T56" fmla="*/ 112 w 222"/>
                    <a:gd name="T57" fmla="*/ 238 h 347"/>
                    <a:gd name="T58" fmla="*/ 125 w 222"/>
                    <a:gd name="T59" fmla="*/ 347 h 347"/>
                    <a:gd name="T60" fmla="*/ 153 w 222"/>
                    <a:gd name="T61" fmla="*/ 347 h 347"/>
                    <a:gd name="T62" fmla="*/ 163 w 222"/>
                    <a:gd name="T63" fmla="*/ 210 h 347"/>
                    <a:gd name="T64" fmla="*/ 171 w 222"/>
                    <a:gd name="T65" fmla="*/ 195 h 347"/>
                    <a:gd name="T66" fmla="*/ 171 w 222"/>
                    <a:gd name="T67" fmla="*/ 194 h 347"/>
                    <a:gd name="T68" fmla="*/ 175 w 222"/>
                    <a:gd name="T69" fmla="*/ 151 h 347"/>
                    <a:gd name="T70" fmla="*/ 180 w 222"/>
                    <a:gd name="T71" fmla="*/ 69 h 347"/>
                    <a:gd name="T72" fmla="*/ 181 w 222"/>
                    <a:gd name="T73" fmla="*/ 68 h 347"/>
                    <a:gd name="T74" fmla="*/ 184 w 222"/>
                    <a:gd name="T75" fmla="*/ 63 h 347"/>
                    <a:gd name="T76" fmla="*/ 184 w 222"/>
                    <a:gd name="T77" fmla="*/ 189 h 347"/>
                    <a:gd name="T78" fmla="*/ 206 w 222"/>
                    <a:gd name="T79" fmla="*/ 185 h 347"/>
                    <a:gd name="T80" fmla="*/ 219 w 222"/>
                    <a:gd name="T81" fmla="*/ 3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347">
                      <a:moveTo>
                        <a:pt x="219" y="35"/>
                      </a:moveTo>
                      <a:cubicBezTo>
                        <a:pt x="218" y="29"/>
                        <a:pt x="178" y="0"/>
                        <a:pt x="146" y="4"/>
                      </a:cubicBezTo>
                      <a:cubicBezTo>
                        <a:pt x="146" y="4"/>
                        <a:pt x="144" y="5"/>
                        <a:pt x="141" y="7"/>
                      </a:cubicBezTo>
                      <a:cubicBezTo>
                        <a:pt x="125" y="79"/>
                        <a:pt x="125" y="79"/>
                        <a:pt x="125" y="79"/>
                      </a:cubicBezTo>
                      <a:cubicBezTo>
                        <a:pt x="119" y="25"/>
                        <a:pt x="119" y="25"/>
                        <a:pt x="119" y="25"/>
                      </a:cubicBezTo>
                      <a:cubicBezTo>
                        <a:pt x="120" y="20"/>
                        <a:pt x="120" y="20"/>
                        <a:pt x="120" y="20"/>
                      </a:cubicBezTo>
                      <a:cubicBezTo>
                        <a:pt x="117" y="13"/>
                        <a:pt x="117" y="13"/>
                        <a:pt x="117" y="13"/>
                      </a:cubicBezTo>
                      <a:cubicBezTo>
                        <a:pt x="108" y="13"/>
                        <a:pt x="108" y="13"/>
                        <a:pt x="108" y="13"/>
                      </a:cubicBezTo>
                      <a:cubicBezTo>
                        <a:pt x="104" y="20"/>
                        <a:pt x="104" y="20"/>
                        <a:pt x="104" y="20"/>
                      </a:cubicBezTo>
                      <a:cubicBezTo>
                        <a:pt x="106" y="25"/>
                        <a:pt x="106" y="25"/>
                        <a:pt x="106" y="25"/>
                      </a:cubicBezTo>
                      <a:cubicBezTo>
                        <a:pt x="99" y="76"/>
                        <a:pt x="99" y="76"/>
                        <a:pt x="99" y="76"/>
                      </a:cubicBezTo>
                      <a:cubicBezTo>
                        <a:pt x="99" y="79"/>
                        <a:pt x="99" y="79"/>
                        <a:pt x="99" y="79"/>
                      </a:cubicBezTo>
                      <a:cubicBezTo>
                        <a:pt x="78" y="4"/>
                        <a:pt x="78" y="4"/>
                        <a:pt x="78" y="4"/>
                      </a:cubicBezTo>
                      <a:cubicBezTo>
                        <a:pt x="77" y="4"/>
                        <a:pt x="76" y="4"/>
                        <a:pt x="76" y="4"/>
                      </a:cubicBezTo>
                      <a:cubicBezTo>
                        <a:pt x="43" y="9"/>
                        <a:pt x="3" y="20"/>
                        <a:pt x="2" y="43"/>
                      </a:cubicBezTo>
                      <a:cubicBezTo>
                        <a:pt x="0" y="53"/>
                        <a:pt x="6" y="160"/>
                        <a:pt x="11" y="185"/>
                      </a:cubicBezTo>
                      <a:cubicBezTo>
                        <a:pt x="21" y="191"/>
                        <a:pt x="33" y="190"/>
                        <a:pt x="38" y="190"/>
                      </a:cubicBezTo>
                      <a:cubicBezTo>
                        <a:pt x="36" y="172"/>
                        <a:pt x="30" y="61"/>
                        <a:pt x="33" y="63"/>
                      </a:cubicBezTo>
                      <a:cubicBezTo>
                        <a:pt x="34" y="64"/>
                        <a:pt x="35" y="66"/>
                        <a:pt x="36" y="67"/>
                      </a:cubicBezTo>
                      <a:cubicBezTo>
                        <a:pt x="36" y="67"/>
                        <a:pt x="36" y="67"/>
                        <a:pt x="37" y="67"/>
                      </a:cubicBezTo>
                      <a:cubicBezTo>
                        <a:pt x="41" y="129"/>
                        <a:pt x="41" y="129"/>
                        <a:pt x="41" y="129"/>
                      </a:cubicBezTo>
                      <a:cubicBezTo>
                        <a:pt x="44" y="166"/>
                        <a:pt x="46" y="193"/>
                        <a:pt x="46" y="194"/>
                      </a:cubicBezTo>
                      <a:cubicBezTo>
                        <a:pt x="47" y="195"/>
                        <a:pt x="47" y="195"/>
                        <a:pt x="47" y="195"/>
                      </a:cubicBezTo>
                      <a:cubicBezTo>
                        <a:pt x="48" y="199"/>
                        <a:pt x="51" y="204"/>
                        <a:pt x="53" y="208"/>
                      </a:cubicBezTo>
                      <a:cubicBezTo>
                        <a:pt x="64" y="347"/>
                        <a:pt x="64" y="347"/>
                        <a:pt x="64" y="347"/>
                      </a:cubicBezTo>
                      <a:cubicBezTo>
                        <a:pt x="93" y="347"/>
                        <a:pt x="93" y="347"/>
                        <a:pt x="93" y="347"/>
                      </a:cubicBezTo>
                      <a:cubicBezTo>
                        <a:pt x="106" y="238"/>
                        <a:pt x="106" y="238"/>
                        <a:pt x="106" y="238"/>
                      </a:cubicBezTo>
                      <a:cubicBezTo>
                        <a:pt x="106" y="238"/>
                        <a:pt x="107" y="238"/>
                        <a:pt x="108" y="238"/>
                      </a:cubicBezTo>
                      <a:cubicBezTo>
                        <a:pt x="109" y="238"/>
                        <a:pt x="110" y="238"/>
                        <a:pt x="112" y="238"/>
                      </a:cubicBezTo>
                      <a:cubicBezTo>
                        <a:pt x="125" y="347"/>
                        <a:pt x="125" y="347"/>
                        <a:pt x="125" y="347"/>
                      </a:cubicBezTo>
                      <a:cubicBezTo>
                        <a:pt x="153" y="347"/>
                        <a:pt x="153" y="347"/>
                        <a:pt x="153" y="347"/>
                      </a:cubicBezTo>
                      <a:cubicBezTo>
                        <a:pt x="163" y="210"/>
                        <a:pt x="163" y="210"/>
                        <a:pt x="163" y="210"/>
                      </a:cubicBezTo>
                      <a:cubicBezTo>
                        <a:pt x="167" y="205"/>
                        <a:pt x="169" y="200"/>
                        <a:pt x="171" y="195"/>
                      </a:cubicBezTo>
                      <a:cubicBezTo>
                        <a:pt x="171" y="194"/>
                        <a:pt x="171" y="194"/>
                        <a:pt x="171" y="194"/>
                      </a:cubicBezTo>
                      <a:cubicBezTo>
                        <a:pt x="171" y="194"/>
                        <a:pt x="173" y="176"/>
                        <a:pt x="175" y="151"/>
                      </a:cubicBezTo>
                      <a:cubicBezTo>
                        <a:pt x="180" y="69"/>
                        <a:pt x="180" y="69"/>
                        <a:pt x="180" y="69"/>
                      </a:cubicBezTo>
                      <a:cubicBezTo>
                        <a:pt x="181" y="68"/>
                        <a:pt x="181" y="68"/>
                        <a:pt x="181" y="68"/>
                      </a:cubicBezTo>
                      <a:cubicBezTo>
                        <a:pt x="182" y="66"/>
                        <a:pt x="183" y="65"/>
                        <a:pt x="184" y="63"/>
                      </a:cubicBezTo>
                      <a:cubicBezTo>
                        <a:pt x="188" y="59"/>
                        <a:pt x="186" y="172"/>
                        <a:pt x="184" y="189"/>
                      </a:cubicBezTo>
                      <a:cubicBezTo>
                        <a:pt x="188" y="191"/>
                        <a:pt x="197" y="189"/>
                        <a:pt x="206" y="185"/>
                      </a:cubicBezTo>
                      <a:cubicBezTo>
                        <a:pt x="211" y="160"/>
                        <a:pt x="222" y="46"/>
                        <a:pt x="219" y="3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42" name="Freeform 67">
                  <a:extLst>
                    <a:ext uri="{FF2B5EF4-FFF2-40B4-BE49-F238E27FC236}">
                      <a16:creationId xmlns:a16="http://schemas.microsoft.com/office/drawing/2014/main" id="{0E1C9185-3E56-4C4B-998C-D855F1FE4BDA}"/>
                    </a:ext>
                  </a:extLst>
                </p:cNvPr>
                <p:cNvSpPr>
                  <a:spLocks noEditPoints="1"/>
                </p:cNvSpPr>
                <p:nvPr/>
              </p:nvSpPr>
              <p:spPr bwMode="auto">
                <a:xfrm>
                  <a:off x="6022976" y="5716587"/>
                  <a:ext cx="171450" cy="241300"/>
                </a:xfrm>
                <a:custGeom>
                  <a:avLst/>
                  <a:gdLst>
                    <a:gd name="T0" fmla="*/ 96 w 98"/>
                    <a:gd name="T1" fmla="*/ 33 h 139"/>
                    <a:gd name="T2" fmla="*/ 17 w 98"/>
                    <a:gd name="T3" fmla="*/ 25 h 139"/>
                    <a:gd name="T4" fmla="*/ 2 w 98"/>
                    <a:gd name="T5" fmla="*/ 36 h 139"/>
                    <a:gd name="T6" fmla="*/ 12 w 98"/>
                    <a:gd name="T7" fmla="*/ 35 h 139"/>
                    <a:gd name="T8" fmla="*/ 5 w 98"/>
                    <a:gd name="T9" fmla="*/ 58 h 139"/>
                    <a:gd name="T10" fmla="*/ 4 w 98"/>
                    <a:gd name="T11" fmla="*/ 65 h 139"/>
                    <a:gd name="T12" fmla="*/ 4 w 98"/>
                    <a:gd name="T13" fmla="*/ 65 h 139"/>
                    <a:gd name="T14" fmla="*/ 0 w 98"/>
                    <a:gd name="T15" fmla="*/ 81 h 139"/>
                    <a:gd name="T16" fmla="*/ 4 w 98"/>
                    <a:gd name="T17" fmla="*/ 97 h 139"/>
                    <a:gd name="T18" fmla="*/ 7 w 98"/>
                    <a:gd name="T19" fmla="*/ 93 h 139"/>
                    <a:gd name="T20" fmla="*/ 49 w 98"/>
                    <a:gd name="T21" fmla="*/ 139 h 139"/>
                    <a:gd name="T22" fmla="*/ 91 w 98"/>
                    <a:gd name="T23" fmla="*/ 91 h 139"/>
                    <a:gd name="T24" fmla="*/ 94 w 98"/>
                    <a:gd name="T25" fmla="*/ 96 h 139"/>
                    <a:gd name="T26" fmla="*/ 98 w 98"/>
                    <a:gd name="T27" fmla="*/ 80 h 139"/>
                    <a:gd name="T28" fmla="*/ 94 w 98"/>
                    <a:gd name="T29" fmla="*/ 64 h 139"/>
                    <a:gd name="T30" fmla="*/ 93 w 98"/>
                    <a:gd name="T31" fmla="*/ 65 h 139"/>
                    <a:gd name="T32" fmla="*/ 92 w 98"/>
                    <a:gd name="T33" fmla="*/ 52 h 139"/>
                    <a:gd name="T34" fmla="*/ 56 w 98"/>
                    <a:gd name="T35" fmla="*/ 43 h 139"/>
                    <a:gd name="T36" fmla="*/ 62 w 98"/>
                    <a:gd name="T37" fmla="*/ 45 h 139"/>
                    <a:gd name="T38" fmla="*/ 96 w 98"/>
                    <a:gd name="T39" fmla="*/ 33 h 139"/>
                    <a:gd name="T40" fmla="*/ 52 w 98"/>
                    <a:gd name="T41" fmla="*/ 111 h 139"/>
                    <a:gd name="T42" fmla="*/ 45 w 98"/>
                    <a:gd name="T43" fmla="*/ 111 h 139"/>
                    <a:gd name="T44" fmla="*/ 45 w 98"/>
                    <a:gd name="T45" fmla="*/ 103 h 139"/>
                    <a:gd name="T46" fmla="*/ 52 w 98"/>
                    <a:gd name="T47" fmla="*/ 103 h 139"/>
                    <a:gd name="T48" fmla="*/ 52 w 98"/>
                    <a:gd name="T49" fmla="*/ 111 h 139"/>
                    <a:gd name="T50" fmla="*/ 62 w 98"/>
                    <a:gd name="T51" fmla="*/ 60 h 139"/>
                    <a:gd name="T52" fmla="*/ 66 w 98"/>
                    <a:gd name="T53" fmla="*/ 70 h 139"/>
                    <a:gd name="T54" fmla="*/ 65 w 98"/>
                    <a:gd name="T55" fmla="*/ 76 h 139"/>
                    <a:gd name="T56" fmla="*/ 62 w 98"/>
                    <a:gd name="T57" fmla="*/ 81 h 139"/>
                    <a:gd name="T58" fmla="*/ 57 w 98"/>
                    <a:gd name="T59" fmla="*/ 85 h 139"/>
                    <a:gd name="T60" fmla="*/ 52 w 98"/>
                    <a:gd name="T61" fmla="*/ 88 h 139"/>
                    <a:gd name="T62" fmla="*/ 52 w 98"/>
                    <a:gd name="T63" fmla="*/ 96 h 139"/>
                    <a:gd name="T64" fmla="*/ 45 w 98"/>
                    <a:gd name="T65" fmla="*/ 96 h 139"/>
                    <a:gd name="T66" fmla="*/ 45 w 98"/>
                    <a:gd name="T67" fmla="*/ 85 h 139"/>
                    <a:gd name="T68" fmla="*/ 50 w 98"/>
                    <a:gd name="T69" fmla="*/ 82 h 139"/>
                    <a:gd name="T70" fmla="*/ 55 w 98"/>
                    <a:gd name="T71" fmla="*/ 79 h 139"/>
                    <a:gd name="T72" fmla="*/ 58 w 98"/>
                    <a:gd name="T73" fmla="*/ 75 h 139"/>
                    <a:gd name="T74" fmla="*/ 59 w 98"/>
                    <a:gd name="T75" fmla="*/ 70 h 139"/>
                    <a:gd name="T76" fmla="*/ 56 w 98"/>
                    <a:gd name="T77" fmla="*/ 64 h 139"/>
                    <a:gd name="T78" fmla="*/ 49 w 98"/>
                    <a:gd name="T79" fmla="*/ 62 h 139"/>
                    <a:gd name="T80" fmla="*/ 42 w 98"/>
                    <a:gd name="T81" fmla="*/ 63 h 139"/>
                    <a:gd name="T82" fmla="*/ 36 w 98"/>
                    <a:gd name="T83" fmla="*/ 66 h 139"/>
                    <a:gd name="T84" fmla="*/ 36 w 98"/>
                    <a:gd name="T85" fmla="*/ 66 h 139"/>
                    <a:gd name="T86" fmla="*/ 36 w 98"/>
                    <a:gd name="T87" fmla="*/ 58 h 139"/>
                    <a:gd name="T88" fmla="*/ 42 w 98"/>
                    <a:gd name="T89" fmla="*/ 57 h 139"/>
                    <a:gd name="T90" fmla="*/ 50 w 98"/>
                    <a:gd name="T91" fmla="*/ 56 h 139"/>
                    <a:gd name="T92" fmla="*/ 62 w 98"/>
                    <a:gd name="T93" fmla="*/ 6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39">
                      <a:moveTo>
                        <a:pt x="96" y="33"/>
                      </a:moveTo>
                      <a:cubicBezTo>
                        <a:pt x="96" y="33"/>
                        <a:pt x="66" y="0"/>
                        <a:pt x="17" y="25"/>
                      </a:cubicBezTo>
                      <a:cubicBezTo>
                        <a:pt x="13" y="27"/>
                        <a:pt x="7" y="33"/>
                        <a:pt x="2" y="36"/>
                      </a:cubicBezTo>
                      <a:cubicBezTo>
                        <a:pt x="2" y="36"/>
                        <a:pt x="6" y="35"/>
                        <a:pt x="12" y="35"/>
                      </a:cubicBezTo>
                      <a:cubicBezTo>
                        <a:pt x="7" y="39"/>
                        <a:pt x="4" y="45"/>
                        <a:pt x="5" y="58"/>
                      </a:cubicBezTo>
                      <a:cubicBezTo>
                        <a:pt x="5" y="60"/>
                        <a:pt x="5" y="62"/>
                        <a:pt x="4" y="65"/>
                      </a:cubicBezTo>
                      <a:cubicBezTo>
                        <a:pt x="4" y="65"/>
                        <a:pt x="4" y="65"/>
                        <a:pt x="4" y="65"/>
                      </a:cubicBezTo>
                      <a:cubicBezTo>
                        <a:pt x="2" y="65"/>
                        <a:pt x="0" y="72"/>
                        <a:pt x="0" y="81"/>
                      </a:cubicBezTo>
                      <a:cubicBezTo>
                        <a:pt x="0" y="90"/>
                        <a:pt x="2" y="97"/>
                        <a:pt x="4" y="97"/>
                      </a:cubicBezTo>
                      <a:cubicBezTo>
                        <a:pt x="5" y="97"/>
                        <a:pt x="6" y="95"/>
                        <a:pt x="7" y="93"/>
                      </a:cubicBezTo>
                      <a:cubicBezTo>
                        <a:pt x="13" y="119"/>
                        <a:pt x="37" y="139"/>
                        <a:pt x="49" y="139"/>
                      </a:cubicBezTo>
                      <a:cubicBezTo>
                        <a:pt x="66" y="139"/>
                        <a:pt x="88" y="121"/>
                        <a:pt x="91" y="91"/>
                      </a:cubicBezTo>
                      <a:cubicBezTo>
                        <a:pt x="92" y="94"/>
                        <a:pt x="93" y="96"/>
                        <a:pt x="94" y="96"/>
                      </a:cubicBezTo>
                      <a:cubicBezTo>
                        <a:pt x="96" y="96"/>
                        <a:pt x="98" y="89"/>
                        <a:pt x="98" y="80"/>
                      </a:cubicBezTo>
                      <a:cubicBezTo>
                        <a:pt x="98" y="71"/>
                        <a:pt x="96" y="64"/>
                        <a:pt x="94" y="64"/>
                      </a:cubicBezTo>
                      <a:cubicBezTo>
                        <a:pt x="93" y="64"/>
                        <a:pt x="93" y="65"/>
                        <a:pt x="93" y="65"/>
                      </a:cubicBezTo>
                      <a:cubicBezTo>
                        <a:pt x="93" y="61"/>
                        <a:pt x="93" y="57"/>
                        <a:pt x="92" y="52"/>
                      </a:cubicBezTo>
                      <a:cubicBezTo>
                        <a:pt x="85" y="58"/>
                        <a:pt x="71" y="50"/>
                        <a:pt x="56" y="43"/>
                      </a:cubicBezTo>
                      <a:cubicBezTo>
                        <a:pt x="58" y="43"/>
                        <a:pt x="60" y="44"/>
                        <a:pt x="62" y="45"/>
                      </a:cubicBezTo>
                      <a:cubicBezTo>
                        <a:pt x="86" y="58"/>
                        <a:pt x="96" y="33"/>
                        <a:pt x="96" y="33"/>
                      </a:cubicBezTo>
                      <a:close/>
                      <a:moveTo>
                        <a:pt x="52" y="111"/>
                      </a:moveTo>
                      <a:cubicBezTo>
                        <a:pt x="45" y="111"/>
                        <a:pt x="45" y="111"/>
                        <a:pt x="45" y="111"/>
                      </a:cubicBezTo>
                      <a:cubicBezTo>
                        <a:pt x="45" y="103"/>
                        <a:pt x="45" y="103"/>
                        <a:pt x="45" y="103"/>
                      </a:cubicBezTo>
                      <a:cubicBezTo>
                        <a:pt x="52" y="103"/>
                        <a:pt x="52" y="103"/>
                        <a:pt x="52" y="103"/>
                      </a:cubicBezTo>
                      <a:lnTo>
                        <a:pt x="52" y="111"/>
                      </a:lnTo>
                      <a:close/>
                      <a:moveTo>
                        <a:pt x="62" y="60"/>
                      </a:moveTo>
                      <a:cubicBezTo>
                        <a:pt x="65" y="62"/>
                        <a:pt x="66" y="65"/>
                        <a:pt x="66" y="70"/>
                      </a:cubicBezTo>
                      <a:cubicBezTo>
                        <a:pt x="66" y="72"/>
                        <a:pt x="66" y="74"/>
                        <a:pt x="65" y="76"/>
                      </a:cubicBezTo>
                      <a:cubicBezTo>
                        <a:pt x="64" y="78"/>
                        <a:pt x="63" y="79"/>
                        <a:pt x="62" y="81"/>
                      </a:cubicBezTo>
                      <a:cubicBezTo>
                        <a:pt x="61" y="82"/>
                        <a:pt x="59" y="83"/>
                        <a:pt x="57" y="85"/>
                      </a:cubicBezTo>
                      <a:cubicBezTo>
                        <a:pt x="55" y="86"/>
                        <a:pt x="54" y="87"/>
                        <a:pt x="52" y="88"/>
                      </a:cubicBezTo>
                      <a:cubicBezTo>
                        <a:pt x="52" y="96"/>
                        <a:pt x="52" y="96"/>
                        <a:pt x="52" y="96"/>
                      </a:cubicBezTo>
                      <a:cubicBezTo>
                        <a:pt x="45" y="96"/>
                        <a:pt x="45" y="96"/>
                        <a:pt x="45" y="96"/>
                      </a:cubicBezTo>
                      <a:cubicBezTo>
                        <a:pt x="45" y="85"/>
                        <a:pt x="45" y="85"/>
                        <a:pt x="45" y="85"/>
                      </a:cubicBezTo>
                      <a:cubicBezTo>
                        <a:pt x="47" y="84"/>
                        <a:pt x="48" y="83"/>
                        <a:pt x="50" y="82"/>
                      </a:cubicBezTo>
                      <a:cubicBezTo>
                        <a:pt x="52" y="81"/>
                        <a:pt x="54" y="80"/>
                        <a:pt x="55" y="79"/>
                      </a:cubicBezTo>
                      <a:cubicBezTo>
                        <a:pt x="56" y="78"/>
                        <a:pt x="57" y="77"/>
                        <a:pt x="58" y="75"/>
                      </a:cubicBezTo>
                      <a:cubicBezTo>
                        <a:pt x="59" y="74"/>
                        <a:pt x="59" y="72"/>
                        <a:pt x="59" y="70"/>
                      </a:cubicBezTo>
                      <a:cubicBezTo>
                        <a:pt x="59" y="67"/>
                        <a:pt x="58" y="65"/>
                        <a:pt x="56" y="64"/>
                      </a:cubicBezTo>
                      <a:cubicBezTo>
                        <a:pt x="55" y="63"/>
                        <a:pt x="52" y="62"/>
                        <a:pt x="49" y="62"/>
                      </a:cubicBezTo>
                      <a:cubicBezTo>
                        <a:pt x="47" y="62"/>
                        <a:pt x="44" y="62"/>
                        <a:pt x="42" y="63"/>
                      </a:cubicBezTo>
                      <a:cubicBezTo>
                        <a:pt x="40" y="64"/>
                        <a:pt x="38" y="65"/>
                        <a:pt x="36" y="66"/>
                      </a:cubicBezTo>
                      <a:cubicBezTo>
                        <a:pt x="36" y="66"/>
                        <a:pt x="36" y="66"/>
                        <a:pt x="36" y="66"/>
                      </a:cubicBezTo>
                      <a:cubicBezTo>
                        <a:pt x="36" y="58"/>
                        <a:pt x="36" y="58"/>
                        <a:pt x="36" y="58"/>
                      </a:cubicBezTo>
                      <a:cubicBezTo>
                        <a:pt x="38" y="58"/>
                        <a:pt x="40" y="57"/>
                        <a:pt x="42" y="57"/>
                      </a:cubicBezTo>
                      <a:cubicBezTo>
                        <a:pt x="45" y="56"/>
                        <a:pt x="47" y="56"/>
                        <a:pt x="50" y="56"/>
                      </a:cubicBezTo>
                      <a:cubicBezTo>
                        <a:pt x="55" y="56"/>
                        <a:pt x="59" y="57"/>
                        <a:pt x="62" y="6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43" name="Freeform 68">
                  <a:extLst>
                    <a:ext uri="{FF2B5EF4-FFF2-40B4-BE49-F238E27FC236}">
                      <a16:creationId xmlns:a16="http://schemas.microsoft.com/office/drawing/2014/main" id="{C624329F-564A-4FE8-8C25-C87754D6C585}"/>
                    </a:ext>
                  </a:extLst>
                </p:cNvPr>
                <p:cNvSpPr>
                  <a:spLocks/>
                </p:cNvSpPr>
                <p:nvPr/>
              </p:nvSpPr>
              <p:spPr bwMode="auto">
                <a:xfrm>
                  <a:off x="6000751" y="6562725"/>
                  <a:ext cx="71438" cy="33338"/>
                </a:xfrm>
                <a:custGeom>
                  <a:avLst/>
                  <a:gdLst>
                    <a:gd name="T0" fmla="*/ 16 w 41"/>
                    <a:gd name="T1" fmla="*/ 0 h 19"/>
                    <a:gd name="T2" fmla="*/ 0 w 41"/>
                    <a:gd name="T3" fmla="*/ 15 h 19"/>
                    <a:gd name="T4" fmla="*/ 5 w 41"/>
                    <a:gd name="T5" fmla="*/ 18 h 19"/>
                    <a:gd name="T6" fmla="*/ 7 w 41"/>
                    <a:gd name="T7" fmla="*/ 18 h 19"/>
                    <a:gd name="T8" fmla="*/ 31 w 41"/>
                    <a:gd name="T9" fmla="*/ 10 h 19"/>
                    <a:gd name="T10" fmla="*/ 34 w 41"/>
                    <a:gd name="T11" fmla="*/ 10 h 19"/>
                    <a:gd name="T12" fmla="*/ 40 w 41"/>
                    <a:gd name="T13" fmla="*/ 10 h 19"/>
                    <a:gd name="T14" fmla="*/ 40 w 41"/>
                    <a:gd name="T15" fmla="*/ 1 h 19"/>
                    <a:gd name="T16" fmla="*/ 41 w 41"/>
                    <a:gd name="T17" fmla="*/ 0 h 19"/>
                    <a:gd name="T18" fmla="*/ 16 w 41"/>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9">
                      <a:moveTo>
                        <a:pt x="16" y="0"/>
                      </a:moveTo>
                      <a:cubicBezTo>
                        <a:pt x="16" y="0"/>
                        <a:pt x="0" y="10"/>
                        <a:pt x="0" y="15"/>
                      </a:cubicBezTo>
                      <a:cubicBezTo>
                        <a:pt x="0" y="16"/>
                        <a:pt x="2" y="18"/>
                        <a:pt x="5" y="18"/>
                      </a:cubicBezTo>
                      <a:cubicBezTo>
                        <a:pt x="6" y="18"/>
                        <a:pt x="6" y="18"/>
                        <a:pt x="7" y="18"/>
                      </a:cubicBezTo>
                      <a:cubicBezTo>
                        <a:pt x="18" y="19"/>
                        <a:pt x="24" y="15"/>
                        <a:pt x="31" y="10"/>
                      </a:cubicBezTo>
                      <a:cubicBezTo>
                        <a:pt x="34" y="8"/>
                        <a:pt x="33" y="10"/>
                        <a:pt x="34" y="10"/>
                      </a:cubicBezTo>
                      <a:cubicBezTo>
                        <a:pt x="35" y="10"/>
                        <a:pt x="39" y="10"/>
                        <a:pt x="40" y="10"/>
                      </a:cubicBezTo>
                      <a:cubicBezTo>
                        <a:pt x="41" y="3"/>
                        <a:pt x="40" y="1"/>
                        <a:pt x="40" y="1"/>
                      </a:cubicBezTo>
                      <a:cubicBezTo>
                        <a:pt x="41" y="0"/>
                        <a:pt x="41" y="0"/>
                        <a:pt x="41" y="0"/>
                      </a:cubicBez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44" name="Freeform 69">
                  <a:extLst>
                    <a:ext uri="{FF2B5EF4-FFF2-40B4-BE49-F238E27FC236}">
                      <a16:creationId xmlns:a16="http://schemas.microsoft.com/office/drawing/2014/main" id="{3574B46A-DF73-49A9-910B-75C4D6BE22DB}"/>
                    </a:ext>
                  </a:extLst>
                </p:cNvPr>
                <p:cNvSpPr>
                  <a:spLocks/>
                </p:cNvSpPr>
                <p:nvPr/>
              </p:nvSpPr>
              <p:spPr bwMode="auto">
                <a:xfrm>
                  <a:off x="6137276" y="6562725"/>
                  <a:ext cx="73025" cy="33338"/>
                </a:xfrm>
                <a:custGeom>
                  <a:avLst/>
                  <a:gdLst>
                    <a:gd name="T0" fmla="*/ 26 w 42"/>
                    <a:gd name="T1" fmla="*/ 0 h 19"/>
                    <a:gd name="T2" fmla="*/ 1 w 42"/>
                    <a:gd name="T3" fmla="*/ 0 h 19"/>
                    <a:gd name="T4" fmla="*/ 1 w 42"/>
                    <a:gd name="T5" fmla="*/ 1 h 19"/>
                    <a:gd name="T6" fmla="*/ 2 w 42"/>
                    <a:gd name="T7" fmla="*/ 10 h 19"/>
                    <a:gd name="T8" fmla="*/ 8 w 42"/>
                    <a:gd name="T9" fmla="*/ 10 h 19"/>
                    <a:gd name="T10" fmla="*/ 11 w 42"/>
                    <a:gd name="T11" fmla="*/ 10 h 19"/>
                    <a:gd name="T12" fmla="*/ 35 w 42"/>
                    <a:gd name="T13" fmla="*/ 18 h 19"/>
                    <a:gd name="T14" fmla="*/ 35 w 42"/>
                    <a:gd name="T15" fmla="*/ 18 h 19"/>
                    <a:gd name="T16" fmla="*/ 41 w 42"/>
                    <a:gd name="T17" fmla="*/ 14 h 19"/>
                    <a:gd name="T18" fmla="*/ 26 w 42"/>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9">
                      <a:moveTo>
                        <a:pt x="26" y="0"/>
                      </a:moveTo>
                      <a:cubicBezTo>
                        <a:pt x="1" y="0"/>
                        <a:pt x="1" y="0"/>
                        <a:pt x="1" y="0"/>
                      </a:cubicBezTo>
                      <a:cubicBezTo>
                        <a:pt x="1" y="1"/>
                        <a:pt x="1" y="1"/>
                        <a:pt x="1" y="1"/>
                      </a:cubicBezTo>
                      <a:cubicBezTo>
                        <a:pt x="1" y="1"/>
                        <a:pt x="0" y="3"/>
                        <a:pt x="2" y="10"/>
                      </a:cubicBezTo>
                      <a:cubicBezTo>
                        <a:pt x="3" y="10"/>
                        <a:pt x="6" y="10"/>
                        <a:pt x="8" y="10"/>
                      </a:cubicBezTo>
                      <a:cubicBezTo>
                        <a:pt x="9" y="10"/>
                        <a:pt x="8" y="8"/>
                        <a:pt x="11" y="10"/>
                      </a:cubicBezTo>
                      <a:cubicBezTo>
                        <a:pt x="17" y="15"/>
                        <a:pt x="24" y="19"/>
                        <a:pt x="35" y="18"/>
                      </a:cubicBezTo>
                      <a:cubicBezTo>
                        <a:pt x="35" y="18"/>
                        <a:pt x="35" y="18"/>
                        <a:pt x="35" y="18"/>
                      </a:cubicBezTo>
                      <a:cubicBezTo>
                        <a:pt x="40" y="18"/>
                        <a:pt x="42" y="16"/>
                        <a:pt x="41" y="14"/>
                      </a:cubicBezTo>
                      <a:cubicBezTo>
                        <a:pt x="41" y="9"/>
                        <a:pt x="26"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grpSp>
        </p:grpSp>
        <p:grpSp>
          <p:nvGrpSpPr>
            <p:cNvPr id="2" name="组合 1">
              <a:extLst>
                <a:ext uri="{FF2B5EF4-FFF2-40B4-BE49-F238E27FC236}">
                  <a16:creationId xmlns:a16="http://schemas.microsoft.com/office/drawing/2014/main" id="{E37029BD-8713-42B3-838D-BC8DEBABC651}"/>
                </a:ext>
              </a:extLst>
            </p:cNvPr>
            <p:cNvGrpSpPr/>
            <p:nvPr/>
          </p:nvGrpSpPr>
          <p:grpSpPr>
            <a:xfrm>
              <a:off x="5713988" y="4674300"/>
              <a:ext cx="1044000" cy="1044000"/>
              <a:chOff x="5713988" y="4674300"/>
              <a:chExt cx="1044000" cy="1044000"/>
            </a:xfrm>
          </p:grpSpPr>
          <p:sp>
            <p:nvSpPr>
              <p:cNvPr id="8" name="矩形 7">
                <a:extLst>
                  <a:ext uri="{FF2B5EF4-FFF2-40B4-BE49-F238E27FC236}">
                    <a16:creationId xmlns:a16="http://schemas.microsoft.com/office/drawing/2014/main" id="{07C77294-535D-4610-87DE-62B983B360BD}"/>
                  </a:ext>
                </a:extLst>
              </p:cNvPr>
              <p:cNvSpPr/>
              <p:nvPr/>
            </p:nvSpPr>
            <p:spPr>
              <a:xfrm>
                <a:off x="5713988" y="4674300"/>
                <a:ext cx="1044000" cy="1044000"/>
              </a:xfrm>
              <a:prstGeom prst="rect">
                <a:avLst/>
              </a:prstGeom>
              <a:solidFill>
                <a:srgbClr val="FFBB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solidFill>
                    <a:schemeClr val="bg1"/>
                  </a:solidFill>
                  <a:cs typeface="+mn-ea"/>
                  <a:sym typeface="+mn-lt"/>
                </a:endParaRPr>
              </a:p>
              <a:p>
                <a:pPr algn="ctr"/>
                <a:endParaRPr lang="en-US" altLang="zh-CN" sz="1400" dirty="0">
                  <a:solidFill>
                    <a:schemeClr val="bg1"/>
                  </a:solidFill>
                  <a:cs typeface="+mn-ea"/>
                  <a:sym typeface="+mn-lt"/>
                </a:endParaRPr>
              </a:p>
              <a:p>
                <a:pPr algn="ct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司机室</a:t>
                </a:r>
              </a:p>
            </p:txBody>
          </p:sp>
          <p:grpSp>
            <p:nvGrpSpPr>
              <p:cNvPr id="46" name="组合 45">
                <a:extLst>
                  <a:ext uri="{FF2B5EF4-FFF2-40B4-BE49-F238E27FC236}">
                    <a16:creationId xmlns:a16="http://schemas.microsoft.com/office/drawing/2014/main" id="{6C9AD0B6-0099-4BEA-B124-70D691E9F81E}"/>
                  </a:ext>
                </a:extLst>
              </p:cNvPr>
              <p:cNvGrpSpPr>
                <a:grpSpLocks noChangeAspect="1"/>
              </p:cNvGrpSpPr>
              <p:nvPr/>
            </p:nvGrpSpPr>
            <p:grpSpPr>
              <a:xfrm>
                <a:off x="6035733" y="4909437"/>
                <a:ext cx="403591" cy="434155"/>
                <a:chOff x="5695951" y="5716587"/>
                <a:chExt cx="817562" cy="879476"/>
              </a:xfrm>
              <a:solidFill>
                <a:srgbClr val="424953"/>
              </a:solidFill>
            </p:grpSpPr>
            <p:sp>
              <p:nvSpPr>
                <p:cNvPr id="47" name="Freeform 54">
                  <a:extLst>
                    <a:ext uri="{FF2B5EF4-FFF2-40B4-BE49-F238E27FC236}">
                      <a16:creationId xmlns:a16="http://schemas.microsoft.com/office/drawing/2014/main" id="{6D8F9513-3E1D-40A0-BA37-5A551AA08B8B}"/>
                    </a:ext>
                  </a:extLst>
                </p:cNvPr>
                <p:cNvSpPr>
                  <a:spLocks/>
                </p:cNvSpPr>
                <p:nvPr/>
              </p:nvSpPr>
              <p:spPr bwMode="auto">
                <a:xfrm>
                  <a:off x="5715001" y="6243637"/>
                  <a:ext cx="36513" cy="34925"/>
                </a:xfrm>
                <a:custGeom>
                  <a:avLst/>
                  <a:gdLst>
                    <a:gd name="T0" fmla="*/ 16 w 21"/>
                    <a:gd name="T1" fmla="*/ 3 h 20"/>
                    <a:gd name="T2" fmla="*/ 0 w 21"/>
                    <a:gd name="T3" fmla="*/ 0 h 20"/>
                    <a:gd name="T4" fmla="*/ 8 w 21"/>
                    <a:gd name="T5" fmla="*/ 17 h 20"/>
                    <a:gd name="T6" fmla="*/ 14 w 21"/>
                    <a:gd name="T7" fmla="*/ 12 h 20"/>
                    <a:gd name="T8" fmla="*/ 16 w 21"/>
                    <a:gd name="T9" fmla="*/ 11 h 20"/>
                    <a:gd name="T10" fmla="*/ 20 w 21"/>
                    <a:gd name="T11" fmla="*/ 15 h 20"/>
                    <a:gd name="T12" fmla="*/ 16 w 21"/>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6" y="3"/>
                      </a:moveTo>
                      <a:cubicBezTo>
                        <a:pt x="0" y="0"/>
                        <a:pt x="0" y="0"/>
                        <a:pt x="0" y="0"/>
                      </a:cubicBezTo>
                      <a:cubicBezTo>
                        <a:pt x="0" y="0"/>
                        <a:pt x="1" y="17"/>
                        <a:pt x="8" y="17"/>
                      </a:cubicBezTo>
                      <a:cubicBezTo>
                        <a:pt x="13" y="18"/>
                        <a:pt x="14" y="16"/>
                        <a:pt x="14" y="12"/>
                      </a:cubicBezTo>
                      <a:cubicBezTo>
                        <a:pt x="14" y="8"/>
                        <a:pt x="16" y="9"/>
                        <a:pt x="16" y="11"/>
                      </a:cubicBezTo>
                      <a:cubicBezTo>
                        <a:pt x="16" y="14"/>
                        <a:pt x="21" y="20"/>
                        <a:pt x="20" y="15"/>
                      </a:cubicBezTo>
                      <a:cubicBezTo>
                        <a:pt x="20" y="10"/>
                        <a:pt x="19" y="3"/>
                        <a:pt x="1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48" name="Freeform 55">
                  <a:extLst>
                    <a:ext uri="{FF2B5EF4-FFF2-40B4-BE49-F238E27FC236}">
                      <a16:creationId xmlns:a16="http://schemas.microsoft.com/office/drawing/2014/main" id="{D3DB2CC8-9214-4F6B-98DD-7798BA427841}"/>
                    </a:ext>
                  </a:extLst>
                </p:cNvPr>
                <p:cNvSpPr>
                  <a:spLocks/>
                </p:cNvSpPr>
                <p:nvPr/>
              </p:nvSpPr>
              <p:spPr bwMode="auto">
                <a:xfrm>
                  <a:off x="5748338" y="6462712"/>
                  <a:ext cx="73025" cy="25400"/>
                </a:xfrm>
                <a:custGeom>
                  <a:avLst/>
                  <a:gdLst>
                    <a:gd name="T0" fmla="*/ 22 w 42"/>
                    <a:gd name="T1" fmla="*/ 0 h 15"/>
                    <a:gd name="T2" fmla="*/ 15 w 42"/>
                    <a:gd name="T3" fmla="*/ 14 h 15"/>
                    <a:gd name="T4" fmla="*/ 34 w 42"/>
                    <a:gd name="T5" fmla="*/ 8 h 15"/>
                    <a:gd name="T6" fmla="*/ 36 w 42"/>
                    <a:gd name="T7" fmla="*/ 8 h 15"/>
                    <a:gd name="T8" fmla="*/ 41 w 42"/>
                    <a:gd name="T9" fmla="*/ 8 h 15"/>
                    <a:gd name="T10" fmla="*/ 41 w 42"/>
                    <a:gd name="T11" fmla="*/ 1 h 15"/>
                    <a:gd name="T12" fmla="*/ 41 w 42"/>
                    <a:gd name="T13" fmla="*/ 0 h 15"/>
                    <a:gd name="T14" fmla="*/ 22 w 4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5">
                      <a:moveTo>
                        <a:pt x="22" y="0"/>
                      </a:moveTo>
                      <a:cubicBezTo>
                        <a:pt x="22" y="0"/>
                        <a:pt x="0" y="13"/>
                        <a:pt x="15" y="14"/>
                      </a:cubicBezTo>
                      <a:cubicBezTo>
                        <a:pt x="23" y="15"/>
                        <a:pt x="29" y="12"/>
                        <a:pt x="34" y="8"/>
                      </a:cubicBezTo>
                      <a:cubicBezTo>
                        <a:pt x="36" y="6"/>
                        <a:pt x="35" y="8"/>
                        <a:pt x="36" y="8"/>
                      </a:cubicBezTo>
                      <a:cubicBezTo>
                        <a:pt x="37" y="8"/>
                        <a:pt x="40" y="8"/>
                        <a:pt x="41" y="8"/>
                      </a:cubicBezTo>
                      <a:cubicBezTo>
                        <a:pt x="42" y="2"/>
                        <a:pt x="41" y="1"/>
                        <a:pt x="41" y="1"/>
                      </a:cubicBezTo>
                      <a:cubicBezTo>
                        <a:pt x="41" y="0"/>
                        <a:pt x="41" y="0"/>
                        <a:pt x="41" y="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49" name="Freeform 56">
                  <a:extLst>
                    <a:ext uri="{FF2B5EF4-FFF2-40B4-BE49-F238E27FC236}">
                      <a16:creationId xmlns:a16="http://schemas.microsoft.com/office/drawing/2014/main" id="{2F7FD79C-D037-4BDB-A661-74969BD3A48C}"/>
                    </a:ext>
                  </a:extLst>
                </p:cNvPr>
                <p:cNvSpPr>
                  <a:spLocks/>
                </p:cNvSpPr>
                <p:nvPr/>
              </p:nvSpPr>
              <p:spPr bwMode="auto">
                <a:xfrm>
                  <a:off x="6288088" y="5976937"/>
                  <a:ext cx="225425" cy="477838"/>
                </a:xfrm>
                <a:custGeom>
                  <a:avLst/>
                  <a:gdLst>
                    <a:gd name="T0" fmla="*/ 69 w 129"/>
                    <a:gd name="T1" fmla="*/ 3 h 274"/>
                    <a:gd name="T2" fmla="*/ 65 w 129"/>
                    <a:gd name="T3" fmla="*/ 5 h 274"/>
                    <a:gd name="T4" fmla="*/ 52 w 129"/>
                    <a:gd name="T5" fmla="*/ 62 h 274"/>
                    <a:gd name="T6" fmla="*/ 47 w 129"/>
                    <a:gd name="T7" fmla="*/ 20 h 274"/>
                    <a:gd name="T8" fmla="*/ 49 w 129"/>
                    <a:gd name="T9" fmla="*/ 15 h 274"/>
                    <a:gd name="T10" fmla="*/ 46 w 129"/>
                    <a:gd name="T11" fmla="*/ 10 h 274"/>
                    <a:gd name="T12" fmla="*/ 39 w 129"/>
                    <a:gd name="T13" fmla="*/ 10 h 274"/>
                    <a:gd name="T14" fmla="*/ 36 w 129"/>
                    <a:gd name="T15" fmla="*/ 15 h 274"/>
                    <a:gd name="T16" fmla="*/ 37 w 129"/>
                    <a:gd name="T17" fmla="*/ 19 h 274"/>
                    <a:gd name="T18" fmla="*/ 32 w 129"/>
                    <a:gd name="T19" fmla="*/ 59 h 274"/>
                    <a:gd name="T20" fmla="*/ 32 w 129"/>
                    <a:gd name="T21" fmla="*/ 62 h 274"/>
                    <a:gd name="T22" fmla="*/ 29 w 129"/>
                    <a:gd name="T23" fmla="*/ 53 h 274"/>
                    <a:gd name="T24" fmla="*/ 17 w 129"/>
                    <a:gd name="T25" fmla="*/ 174 h 274"/>
                    <a:gd name="T26" fmla="*/ 16 w 129"/>
                    <a:gd name="T27" fmla="*/ 175 h 274"/>
                    <a:gd name="T28" fmla="*/ 17 w 129"/>
                    <a:gd name="T29" fmla="*/ 179 h 274"/>
                    <a:gd name="T30" fmla="*/ 0 w 129"/>
                    <a:gd name="T31" fmla="*/ 217 h 274"/>
                    <a:gd name="T32" fmla="*/ 4 w 129"/>
                    <a:gd name="T33" fmla="*/ 274 h 274"/>
                    <a:gd name="T34" fmla="*/ 27 w 129"/>
                    <a:gd name="T35" fmla="*/ 274 h 274"/>
                    <a:gd name="T36" fmla="*/ 37 w 129"/>
                    <a:gd name="T37" fmla="*/ 188 h 274"/>
                    <a:gd name="T38" fmla="*/ 39 w 129"/>
                    <a:gd name="T39" fmla="*/ 188 h 274"/>
                    <a:gd name="T40" fmla="*/ 42 w 129"/>
                    <a:gd name="T41" fmla="*/ 188 h 274"/>
                    <a:gd name="T42" fmla="*/ 53 w 129"/>
                    <a:gd name="T43" fmla="*/ 274 h 274"/>
                    <a:gd name="T44" fmla="*/ 75 w 129"/>
                    <a:gd name="T45" fmla="*/ 274 h 274"/>
                    <a:gd name="T46" fmla="*/ 83 w 129"/>
                    <a:gd name="T47" fmla="*/ 165 h 274"/>
                    <a:gd name="T48" fmla="*/ 89 w 129"/>
                    <a:gd name="T49" fmla="*/ 154 h 274"/>
                    <a:gd name="T50" fmla="*/ 89 w 129"/>
                    <a:gd name="T51" fmla="*/ 153 h 274"/>
                    <a:gd name="T52" fmla="*/ 92 w 129"/>
                    <a:gd name="T53" fmla="*/ 119 h 274"/>
                    <a:gd name="T54" fmla="*/ 96 w 129"/>
                    <a:gd name="T55" fmla="*/ 54 h 274"/>
                    <a:gd name="T56" fmla="*/ 97 w 129"/>
                    <a:gd name="T57" fmla="*/ 53 h 274"/>
                    <a:gd name="T58" fmla="*/ 99 w 129"/>
                    <a:gd name="T59" fmla="*/ 50 h 274"/>
                    <a:gd name="T60" fmla="*/ 99 w 129"/>
                    <a:gd name="T61" fmla="*/ 149 h 274"/>
                    <a:gd name="T62" fmla="*/ 117 w 129"/>
                    <a:gd name="T63" fmla="*/ 146 h 274"/>
                    <a:gd name="T64" fmla="*/ 127 w 129"/>
                    <a:gd name="T65" fmla="*/ 28 h 274"/>
                    <a:gd name="T66" fmla="*/ 69 w 129"/>
                    <a:gd name="T67" fmla="*/ 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274">
                      <a:moveTo>
                        <a:pt x="69" y="3"/>
                      </a:moveTo>
                      <a:cubicBezTo>
                        <a:pt x="69" y="3"/>
                        <a:pt x="68" y="4"/>
                        <a:pt x="65" y="5"/>
                      </a:cubicBezTo>
                      <a:cubicBezTo>
                        <a:pt x="52" y="62"/>
                        <a:pt x="52" y="62"/>
                        <a:pt x="52" y="62"/>
                      </a:cubicBezTo>
                      <a:cubicBezTo>
                        <a:pt x="47" y="20"/>
                        <a:pt x="47" y="20"/>
                        <a:pt x="47" y="20"/>
                      </a:cubicBezTo>
                      <a:cubicBezTo>
                        <a:pt x="49" y="15"/>
                        <a:pt x="49" y="15"/>
                        <a:pt x="49" y="15"/>
                      </a:cubicBezTo>
                      <a:cubicBezTo>
                        <a:pt x="46" y="10"/>
                        <a:pt x="46" y="10"/>
                        <a:pt x="46" y="10"/>
                      </a:cubicBezTo>
                      <a:cubicBezTo>
                        <a:pt x="39" y="10"/>
                        <a:pt x="39" y="10"/>
                        <a:pt x="39" y="10"/>
                      </a:cubicBezTo>
                      <a:cubicBezTo>
                        <a:pt x="36" y="15"/>
                        <a:pt x="36" y="15"/>
                        <a:pt x="36" y="15"/>
                      </a:cubicBezTo>
                      <a:cubicBezTo>
                        <a:pt x="37" y="19"/>
                        <a:pt x="37" y="19"/>
                        <a:pt x="37" y="19"/>
                      </a:cubicBezTo>
                      <a:cubicBezTo>
                        <a:pt x="32" y="59"/>
                        <a:pt x="32" y="59"/>
                        <a:pt x="32" y="59"/>
                      </a:cubicBezTo>
                      <a:cubicBezTo>
                        <a:pt x="32" y="62"/>
                        <a:pt x="32" y="62"/>
                        <a:pt x="32" y="62"/>
                      </a:cubicBezTo>
                      <a:cubicBezTo>
                        <a:pt x="29" y="53"/>
                        <a:pt x="29" y="53"/>
                        <a:pt x="29" y="53"/>
                      </a:cubicBezTo>
                      <a:cubicBezTo>
                        <a:pt x="26" y="96"/>
                        <a:pt x="19" y="160"/>
                        <a:pt x="17" y="174"/>
                      </a:cubicBezTo>
                      <a:cubicBezTo>
                        <a:pt x="17" y="174"/>
                        <a:pt x="17" y="174"/>
                        <a:pt x="16" y="175"/>
                      </a:cubicBezTo>
                      <a:cubicBezTo>
                        <a:pt x="17" y="176"/>
                        <a:pt x="17" y="178"/>
                        <a:pt x="17" y="179"/>
                      </a:cubicBezTo>
                      <a:cubicBezTo>
                        <a:pt x="15" y="197"/>
                        <a:pt x="9" y="210"/>
                        <a:pt x="0" y="217"/>
                      </a:cubicBezTo>
                      <a:cubicBezTo>
                        <a:pt x="4" y="274"/>
                        <a:pt x="4" y="274"/>
                        <a:pt x="4" y="274"/>
                      </a:cubicBezTo>
                      <a:cubicBezTo>
                        <a:pt x="27" y="274"/>
                        <a:pt x="27" y="274"/>
                        <a:pt x="27" y="274"/>
                      </a:cubicBezTo>
                      <a:cubicBezTo>
                        <a:pt x="37" y="188"/>
                        <a:pt x="37" y="188"/>
                        <a:pt x="37" y="188"/>
                      </a:cubicBezTo>
                      <a:cubicBezTo>
                        <a:pt x="38" y="188"/>
                        <a:pt x="38" y="188"/>
                        <a:pt x="39" y="188"/>
                      </a:cubicBezTo>
                      <a:cubicBezTo>
                        <a:pt x="40" y="188"/>
                        <a:pt x="41" y="188"/>
                        <a:pt x="42" y="188"/>
                      </a:cubicBezTo>
                      <a:cubicBezTo>
                        <a:pt x="53" y="274"/>
                        <a:pt x="53" y="274"/>
                        <a:pt x="53" y="274"/>
                      </a:cubicBezTo>
                      <a:cubicBezTo>
                        <a:pt x="75" y="274"/>
                        <a:pt x="75" y="274"/>
                        <a:pt x="75" y="274"/>
                      </a:cubicBezTo>
                      <a:cubicBezTo>
                        <a:pt x="83" y="165"/>
                        <a:pt x="83" y="165"/>
                        <a:pt x="83" y="165"/>
                      </a:cubicBezTo>
                      <a:cubicBezTo>
                        <a:pt x="85" y="162"/>
                        <a:pt x="88" y="158"/>
                        <a:pt x="89" y="154"/>
                      </a:cubicBezTo>
                      <a:cubicBezTo>
                        <a:pt x="89" y="153"/>
                        <a:pt x="89" y="153"/>
                        <a:pt x="89" y="153"/>
                      </a:cubicBezTo>
                      <a:cubicBezTo>
                        <a:pt x="89" y="153"/>
                        <a:pt x="90" y="139"/>
                        <a:pt x="92" y="119"/>
                      </a:cubicBezTo>
                      <a:cubicBezTo>
                        <a:pt x="96" y="54"/>
                        <a:pt x="96" y="54"/>
                        <a:pt x="96" y="54"/>
                      </a:cubicBezTo>
                      <a:cubicBezTo>
                        <a:pt x="96" y="54"/>
                        <a:pt x="97" y="54"/>
                        <a:pt x="97" y="53"/>
                      </a:cubicBezTo>
                      <a:cubicBezTo>
                        <a:pt x="98" y="52"/>
                        <a:pt x="98" y="51"/>
                        <a:pt x="99" y="50"/>
                      </a:cubicBezTo>
                      <a:cubicBezTo>
                        <a:pt x="102" y="46"/>
                        <a:pt x="100" y="136"/>
                        <a:pt x="99" y="149"/>
                      </a:cubicBezTo>
                      <a:cubicBezTo>
                        <a:pt x="103" y="151"/>
                        <a:pt x="109" y="149"/>
                        <a:pt x="117" y="146"/>
                      </a:cubicBezTo>
                      <a:cubicBezTo>
                        <a:pt x="121" y="127"/>
                        <a:pt x="129" y="36"/>
                        <a:pt x="127" y="28"/>
                      </a:cubicBezTo>
                      <a:cubicBezTo>
                        <a:pt x="126" y="22"/>
                        <a:pt x="94" y="0"/>
                        <a:pt x="69" y="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cs typeface="+mn-ea"/>
                    <a:sym typeface="+mn-lt"/>
                  </a:endParaRPr>
                </a:p>
              </p:txBody>
            </p:sp>
            <p:sp>
              <p:nvSpPr>
                <p:cNvPr id="50" name="Freeform 57">
                  <a:extLst>
                    <a:ext uri="{FF2B5EF4-FFF2-40B4-BE49-F238E27FC236}">
                      <a16:creationId xmlns:a16="http://schemas.microsoft.com/office/drawing/2014/main" id="{66F16163-6FC9-40CA-B485-A547521546A7}"/>
                    </a:ext>
                  </a:extLst>
                </p:cNvPr>
                <p:cNvSpPr>
                  <a:spLocks/>
                </p:cNvSpPr>
                <p:nvPr/>
              </p:nvSpPr>
              <p:spPr bwMode="auto">
                <a:xfrm>
                  <a:off x="6456363" y="6242050"/>
                  <a:ext cx="34925" cy="36513"/>
                </a:xfrm>
                <a:custGeom>
                  <a:avLst/>
                  <a:gdLst>
                    <a:gd name="T0" fmla="*/ 0 w 20"/>
                    <a:gd name="T1" fmla="*/ 16 h 21"/>
                    <a:gd name="T2" fmla="*/ 4 w 20"/>
                    <a:gd name="T3" fmla="*/ 12 h 21"/>
                    <a:gd name="T4" fmla="*/ 6 w 20"/>
                    <a:gd name="T5" fmla="*/ 13 h 21"/>
                    <a:gd name="T6" fmla="*/ 12 w 20"/>
                    <a:gd name="T7" fmla="*/ 18 h 21"/>
                    <a:gd name="T8" fmla="*/ 20 w 20"/>
                    <a:gd name="T9" fmla="*/ 0 h 21"/>
                    <a:gd name="T10" fmla="*/ 4 w 20"/>
                    <a:gd name="T11" fmla="*/ 3 h 21"/>
                    <a:gd name="T12" fmla="*/ 0 w 20"/>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0" y="16"/>
                      </a:moveTo>
                      <a:cubicBezTo>
                        <a:pt x="0" y="21"/>
                        <a:pt x="4" y="14"/>
                        <a:pt x="4" y="12"/>
                      </a:cubicBezTo>
                      <a:cubicBezTo>
                        <a:pt x="4" y="9"/>
                        <a:pt x="6" y="9"/>
                        <a:pt x="6" y="13"/>
                      </a:cubicBezTo>
                      <a:cubicBezTo>
                        <a:pt x="6" y="16"/>
                        <a:pt x="8" y="18"/>
                        <a:pt x="12" y="18"/>
                      </a:cubicBezTo>
                      <a:cubicBezTo>
                        <a:pt x="19" y="17"/>
                        <a:pt x="20" y="0"/>
                        <a:pt x="20" y="0"/>
                      </a:cubicBezTo>
                      <a:cubicBezTo>
                        <a:pt x="4" y="3"/>
                        <a:pt x="4" y="3"/>
                        <a:pt x="4" y="3"/>
                      </a:cubicBezTo>
                      <a:cubicBezTo>
                        <a:pt x="1" y="4"/>
                        <a:pt x="1" y="11"/>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51" name="Freeform 58">
                  <a:extLst>
                    <a:ext uri="{FF2B5EF4-FFF2-40B4-BE49-F238E27FC236}">
                      <a16:creationId xmlns:a16="http://schemas.microsoft.com/office/drawing/2014/main" id="{80164C9A-6559-4206-ACE8-E16172953F1E}"/>
                    </a:ext>
                  </a:extLst>
                </p:cNvPr>
                <p:cNvSpPr>
                  <a:spLocks noEditPoints="1"/>
                </p:cNvSpPr>
                <p:nvPr/>
              </p:nvSpPr>
              <p:spPr bwMode="auto">
                <a:xfrm>
                  <a:off x="6294438" y="5791200"/>
                  <a:ext cx="133350" cy="193675"/>
                </a:xfrm>
                <a:custGeom>
                  <a:avLst/>
                  <a:gdLst>
                    <a:gd name="T0" fmla="*/ 3 w 77"/>
                    <a:gd name="T1" fmla="*/ 52 h 111"/>
                    <a:gd name="T2" fmla="*/ 0 w 77"/>
                    <a:gd name="T3" fmla="*/ 65 h 111"/>
                    <a:gd name="T4" fmla="*/ 3 w 77"/>
                    <a:gd name="T5" fmla="*/ 77 h 111"/>
                    <a:gd name="T6" fmla="*/ 5 w 77"/>
                    <a:gd name="T7" fmla="*/ 74 h 111"/>
                    <a:gd name="T8" fmla="*/ 39 w 77"/>
                    <a:gd name="T9" fmla="*/ 111 h 111"/>
                    <a:gd name="T10" fmla="*/ 72 w 77"/>
                    <a:gd name="T11" fmla="*/ 73 h 111"/>
                    <a:gd name="T12" fmla="*/ 74 w 77"/>
                    <a:gd name="T13" fmla="*/ 77 h 111"/>
                    <a:gd name="T14" fmla="*/ 77 w 77"/>
                    <a:gd name="T15" fmla="*/ 64 h 111"/>
                    <a:gd name="T16" fmla="*/ 74 w 77"/>
                    <a:gd name="T17" fmla="*/ 52 h 111"/>
                    <a:gd name="T18" fmla="*/ 73 w 77"/>
                    <a:gd name="T19" fmla="*/ 52 h 111"/>
                    <a:gd name="T20" fmla="*/ 73 w 77"/>
                    <a:gd name="T21" fmla="*/ 42 h 111"/>
                    <a:gd name="T22" fmla="*/ 44 w 77"/>
                    <a:gd name="T23" fmla="*/ 34 h 111"/>
                    <a:gd name="T24" fmla="*/ 48 w 77"/>
                    <a:gd name="T25" fmla="*/ 36 h 111"/>
                    <a:gd name="T26" fmla="*/ 76 w 77"/>
                    <a:gd name="T27" fmla="*/ 27 h 111"/>
                    <a:gd name="T28" fmla="*/ 13 w 77"/>
                    <a:gd name="T29" fmla="*/ 20 h 111"/>
                    <a:gd name="T30" fmla="*/ 1 w 77"/>
                    <a:gd name="T31" fmla="*/ 29 h 111"/>
                    <a:gd name="T32" fmla="*/ 9 w 77"/>
                    <a:gd name="T33" fmla="*/ 29 h 111"/>
                    <a:gd name="T34" fmla="*/ 4 w 77"/>
                    <a:gd name="T35" fmla="*/ 46 h 111"/>
                    <a:gd name="T36" fmla="*/ 3 w 77"/>
                    <a:gd name="T37" fmla="*/ 52 h 111"/>
                    <a:gd name="T38" fmla="*/ 3 w 77"/>
                    <a:gd name="T39" fmla="*/ 52 h 111"/>
                    <a:gd name="T40" fmla="*/ 44 w 77"/>
                    <a:gd name="T41" fmla="*/ 94 h 111"/>
                    <a:gd name="T42" fmla="*/ 38 w 77"/>
                    <a:gd name="T43" fmla="*/ 94 h 111"/>
                    <a:gd name="T44" fmla="*/ 38 w 77"/>
                    <a:gd name="T45" fmla="*/ 88 h 111"/>
                    <a:gd name="T46" fmla="*/ 44 w 77"/>
                    <a:gd name="T47" fmla="*/ 88 h 111"/>
                    <a:gd name="T48" fmla="*/ 44 w 77"/>
                    <a:gd name="T49" fmla="*/ 94 h 111"/>
                    <a:gd name="T50" fmla="*/ 31 w 77"/>
                    <a:gd name="T51" fmla="*/ 51 h 111"/>
                    <a:gd name="T52" fmla="*/ 36 w 77"/>
                    <a:gd name="T53" fmla="*/ 50 h 111"/>
                    <a:gd name="T54" fmla="*/ 42 w 77"/>
                    <a:gd name="T55" fmla="*/ 49 h 111"/>
                    <a:gd name="T56" fmla="*/ 52 w 77"/>
                    <a:gd name="T57" fmla="*/ 52 h 111"/>
                    <a:gd name="T58" fmla="*/ 56 w 77"/>
                    <a:gd name="T59" fmla="*/ 60 h 111"/>
                    <a:gd name="T60" fmla="*/ 55 w 77"/>
                    <a:gd name="T61" fmla="*/ 65 h 111"/>
                    <a:gd name="T62" fmla="*/ 52 w 77"/>
                    <a:gd name="T63" fmla="*/ 69 h 111"/>
                    <a:gd name="T64" fmla="*/ 48 w 77"/>
                    <a:gd name="T65" fmla="*/ 73 h 111"/>
                    <a:gd name="T66" fmla="*/ 44 w 77"/>
                    <a:gd name="T67" fmla="*/ 76 h 111"/>
                    <a:gd name="T68" fmla="*/ 44 w 77"/>
                    <a:gd name="T69" fmla="*/ 82 h 111"/>
                    <a:gd name="T70" fmla="*/ 38 w 77"/>
                    <a:gd name="T71" fmla="*/ 82 h 111"/>
                    <a:gd name="T72" fmla="*/ 38 w 77"/>
                    <a:gd name="T73" fmla="*/ 73 h 111"/>
                    <a:gd name="T74" fmla="*/ 42 w 77"/>
                    <a:gd name="T75" fmla="*/ 71 h 111"/>
                    <a:gd name="T76" fmla="*/ 46 w 77"/>
                    <a:gd name="T77" fmla="*/ 68 h 111"/>
                    <a:gd name="T78" fmla="*/ 49 w 77"/>
                    <a:gd name="T79" fmla="*/ 65 h 111"/>
                    <a:gd name="T80" fmla="*/ 50 w 77"/>
                    <a:gd name="T81" fmla="*/ 61 h 111"/>
                    <a:gd name="T82" fmla="*/ 47 w 77"/>
                    <a:gd name="T83" fmla="*/ 56 h 111"/>
                    <a:gd name="T84" fmla="*/ 42 w 77"/>
                    <a:gd name="T85" fmla="*/ 54 h 111"/>
                    <a:gd name="T86" fmla="*/ 36 w 77"/>
                    <a:gd name="T87" fmla="*/ 55 h 111"/>
                    <a:gd name="T88" fmla="*/ 31 w 77"/>
                    <a:gd name="T89" fmla="*/ 57 h 111"/>
                    <a:gd name="T90" fmla="*/ 31 w 77"/>
                    <a:gd name="T91" fmla="*/ 57 h 111"/>
                    <a:gd name="T92" fmla="*/ 31 w 77"/>
                    <a:gd name="T93" fmla="*/ 5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111">
                      <a:moveTo>
                        <a:pt x="3" y="52"/>
                      </a:moveTo>
                      <a:cubicBezTo>
                        <a:pt x="1" y="52"/>
                        <a:pt x="0" y="58"/>
                        <a:pt x="0" y="65"/>
                      </a:cubicBezTo>
                      <a:cubicBezTo>
                        <a:pt x="0" y="72"/>
                        <a:pt x="1" y="77"/>
                        <a:pt x="3" y="77"/>
                      </a:cubicBezTo>
                      <a:cubicBezTo>
                        <a:pt x="4" y="77"/>
                        <a:pt x="4" y="76"/>
                        <a:pt x="5" y="74"/>
                      </a:cubicBezTo>
                      <a:cubicBezTo>
                        <a:pt x="10" y="95"/>
                        <a:pt x="29" y="111"/>
                        <a:pt x="39" y="111"/>
                      </a:cubicBezTo>
                      <a:cubicBezTo>
                        <a:pt x="52" y="111"/>
                        <a:pt x="69" y="96"/>
                        <a:pt x="72" y="73"/>
                      </a:cubicBezTo>
                      <a:cubicBezTo>
                        <a:pt x="72" y="75"/>
                        <a:pt x="73" y="77"/>
                        <a:pt x="74" y="77"/>
                      </a:cubicBezTo>
                      <a:cubicBezTo>
                        <a:pt x="76" y="77"/>
                        <a:pt x="77" y="71"/>
                        <a:pt x="77" y="64"/>
                      </a:cubicBezTo>
                      <a:cubicBezTo>
                        <a:pt x="77" y="57"/>
                        <a:pt x="76" y="52"/>
                        <a:pt x="74" y="52"/>
                      </a:cubicBezTo>
                      <a:cubicBezTo>
                        <a:pt x="74" y="52"/>
                        <a:pt x="73" y="52"/>
                        <a:pt x="73" y="52"/>
                      </a:cubicBezTo>
                      <a:cubicBezTo>
                        <a:pt x="73" y="49"/>
                        <a:pt x="73" y="46"/>
                        <a:pt x="73" y="42"/>
                      </a:cubicBezTo>
                      <a:cubicBezTo>
                        <a:pt x="67" y="46"/>
                        <a:pt x="56" y="40"/>
                        <a:pt x="44" y="34"/>
                      </a:cubicBezTo>
                      <a:cubicBezTo>
                        <a:pt x="46" y="35"/>
                        <a:pt x="47" y="36"/>
                        <a:pt x="48" y="36"/>
                      </a:cubicBezTo>
                      <a:cubicBezTo>
                        <a:pt x="68" y="46"/>
                        <a:pt x="76" y="27"/>
                        <a:pt x="76" y="27"/>
                      </a:cubicBezTo>
                      <a:cubicBezTo>
                        <a:pt x="76" y="27"/>
                        <a:pt x="52" y="0"/>
                        <a:pt x="13" y="20"/>
                      </a:cubicBezTo>
                      <a:cubicBezTo>
                        <a:pt x="10" y="22"/>
                        <a:pt x="5" y="27"/>
                        <a:pt x="1" y="29"/>
                      </a:cubicBezTo>
                      <a:cubicBezTo>
                        <a:pt x="1" y="29"/>
                        <a:pt x="4" y="29"/>
                        <a:pt x="9" y="29"/>
                      </a:cubicBezTo>
                      <a:cubicBezTo>
                        <a:pt x="5" y="31"/>
                        <a:pt x="3" y="37"/>
                        <a:pt x="4" y="46"/>
                      </a:cubicBezTo>
                      <a:cubicBezTo>
                        <a:pt x="3" y="48"/>
                        <a:pt x="3" y="50"/>
                        <a:pt x="3" y="52"/>
                      </a:cubicBezTo>
                      <a:cubicBezTo>
                        <a:pt x="3" y="52"/>
                        <a:pt x="3" y="52"/>
                        <a:pt x="3" y="52"/>
                      </a:cubicBezTo>
                      <a:close/>
                      <a:moveTo>
                        <a:pt x="44" y="94"/>
                      </a:moveTo>
                      <a:cubicBezTo>
                        <a:pt x="38" y="94"/>
                        <a:pt x="38" y="94"/>
                        <a:pt x="38" y="94"/>
                      </a:cubicBezTo>
                      <a:cubicBezTo>
                        <a:pt x="38" y="88"/>
                        <a:pt x="38" y="88"/>
                        <a:pt x="38" y="88"/>
                      </a:cubicBezTo>
                      <a:cubicBezTo>
                        <a:pt x="44" y="88"/>
                        <a:pt x="44" y="88"/>
                        <a:pt x="44" y="88"/>
                      </a:cubicBezTo>
                      <a:lnTo>
                        <a:pt x="44" y="94"/>
                      </a:lnTo>
                      <a:close/>
                      <a:moveTo>
                        <a:pt x="31" y="51"/>
                      </a:moveTo>
                      <a:cubicBezTo>
                        <a:pt x="32" y="51"/>
                        <a:pt x="34" y="50"/>
                        <a:pt x="36" y="50"/>
                      </a:cubicBezTo>
                      <a:cubicBezTo>
                        <a:pt x="38" y="49"/>
                        <a:pt x="40" y="49"/>
                        <a:pt x="42" y="49"/>
                      </a:cubicBezTo>
                      <a:cubicBezTo>
                        <a:pt x="46" y="49"/>
                        <a:pt x="50" y="50"/>
                        <a:pt x="52" y="52"/>
                      </a:cubicBezTo>
                      <a:cubicBezTo>
                        <a:pt x="55" y="54"/>
                        <a:pt x="56" y="57"/>
                        <a:pt x="56" y="60"/>
                      </a:cubicBezTo>
                      <a:cubicBezTo>
                        <a:pt x="56" y="62"/>
                        <a:pt x="55" y="64"/>
                        <a:pt x="55" y="65"/>
                      </a:cubicBezTo>
                      <a:cubicBezTo>
                        <a:pt x="54" y="67"/>
                        <a:pt x="53" y="68"/>
                        <a:pt x="52" y="69"/>
                      </a:cubicBezTo>
                      <a:cubicBezTo>
                        <a:pt x="51" y="71"/>
                        <a:pt x="50" y="72"/>
                        <a:pt x="48" y="73"/>
                      </a:cubicBezTo>
                      <a:cubicBezTo>
                        <a:pt x="47" y="74"/>
                        <a:pt x="45" y="75"/>
                        <a:pt x="44" y="76"/>
                      </a:cubicBezTo>
                      <a:cubicBezTo>
                        <a:pt x="44" y="82"/>
                        <a:pt x="44" y="82"/>
                        <a:pt x="44" y="82"/>
                      </a:cubicBezTo>
                      <a:cubicBezTo>
                        <a:pt x="38" y="82"/>
                        <a:pt x="38" y="82"/>
                        <a:pt x="38" y="82"/>
                      </a:cubicBezTo>
                      <a:cubicBezTo>
                        <a:pt x="38" y="73"/>
                        <a:pt x="38" y="73"/>
                        <a:pt x="38" y="73"/>
                      </a:cubicBezTo>
                      <a:cubicBezTo>
                        <a:pt x="40" y="72"/>
                        <a:pt x="41" y="72"/>
                        <a:pt x="42" y="71"/>
                      </a:cubicBezTo>
                      <a:cubicBezTo>
                        <a:pt x="44" y="70"/>
                        <a:pt x="45" y="69"/>
                        <a:pt x="46" y="68"/>
                      </a:cubicBezTo>
                      <a:cubicBezTo>
                        <a:pt x="47" y="67"/>
                        <a:pt x="48" y="66"/>
                        <a:pt x="49" y="65"/>
                      </a:cubicBezTo>
                      <a:cubicBezTo>
                        <a:pt x="49" y="64"/>
                        <a:pt x="50" y="62"/>
                        <a:pt x="50" y="61"/>
                      </a:cubicBezTo>
                      <a:cubicBezTo>
                        <a:pt x="50" y="59"/>
                        <a:pt x="49" y="57"/>
                        <a:pt x="47" y="56"/>
                      </a:cubicBezTo>
                      <a:cubicBezTo>
                        <a:pt x="46" y="55"/>
                        <a:pt x="44" y="54"/>
                        <a:pt x="42" y="54"/>
                      </a:cubicBezTo>
                      <a:cubicBezTo>
                        <a:pt x="40" y="54"/>
                        <a:pt x="38" y="54"/>
                        <a:pt x="36" y="55"/>
                      </a:cubicBezTo>
                      <a:cubicBezTo>
                        <a:pt x="34" y="56"/>
                        <a:pt x="32" y="56"/>
                        <a:pt x="31" y="57"/>
                      </a:cubicBezTo>
                      <a:cubicBezTo>
                        <a:pt x="31" y="57"/>
                        <a:pt x="31" y="57"/>
                        <a:pt x="31" y="57"/>
                      </a:cubicBezTo>
                      <a:lnTo>
                        <a:pt x="31" y="51"/>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52" name="Freeform 59">
                  <a:extLst>
                    <a:ext uri="{FF2B5EF4-FFF2-40B4-BE49-F238E27FC236}">
                      <a16:creationId xmlns:a16="http://schemas.microsoft.com/office/drawing/2014/main" id="{136BFB0E-5B62-444F-B9EC-0CF09C373619}"/>
                    </a:ext>
                  </a:extLst>
                </p:cNvPr>
                <p:cNvSpPr>
                  <a:spLocks/>
                </p:cNvSpPr>
                <p:nvPr/>
              </p:nvSpPr>
              <p:spPr bwMode="auto">
                <a:xfrm>
                  <a:off x="6259513" y="6462712"/>
                  <a:ext cx="73025" cy="25400"/>
                </a:xfrm>
                <a:custGeom>
                  <a:avLst/>
                  <a:gdLst>
                    <a:gd name="T0" fmla="*/ 22 w 42"/>
                    <a:gd name="T1" fmla="*/ 0 h 15"/>
                    <a:gd name="T2" fmla="*/ 15 w 42"/>
                    <a:gd name="T3" fmla="*/ 14 h 15"/>
                    <a:gd name="T4" fmla="*/ 34 w 42"/>
                    <a:gd name="T5" fmla="*/ 8 h 15"/>
                    <a:gd name="T6" fmla="*/ 36 w 42"/>
                    <a:gd name="T7" fmla="*/ 8 h 15"/>
                    <a:gd name="T8" fmla="*/ 41 w 42"/>
                    <a:gd name="T9" fmla="*/ 8 h 15"/>
                    <a:gd name="T10" fmla="*/ 41 w 42"/>
                    <a:gd name="T11" fmla="*/ 1 h 15"/>
                    <a:gd name="T12" fmla="*/ 42 w 42"/>
                    <a:gd name="T13" fmla="*/ 0 h 15"/>
                    <a:gd name="T14" fmla="*/ 22 w 4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5">
                      <a:moveTo>
                        <a:pt x="22" y="0"/>
                      </a:moveTo>
                      <a:cubicBezTo>
                        <a:pt x="22" y="0"/>
                        <a:pt x="0" y="13"/>
                        <a:pt x="15" y="14"/>
                      </a:cubicBezTo>
                      <a:cubicBezTo>
                        <a:pt x="23" y="15"/>
                        <a:pt x="29" y="12"/>
                        <a:pt x="34" y="8"/>
                      </a:cubicBezTo>
                      <a:cubicBezTo>
                        <a:pt x="36" y="6"/>
                        <a:pt x="35" y="8"/>
                        <a:pt x="36" y="8"/>
                      </a:cubicBezTo>
                      <a:cubicBezTo>
                        <a:pt x="37" y="8"/>
                        <a:pt x="40" y="8"/>
                        <a:pt x="41" y="8"/>
                      </a:cubicBezTo>
                      <a:cubicBezTo>
                        <a:pt x="42" y="2"/>
                        <a:pt x="41" y="1"/>
                        <a:pt x="41" y="1"/>
                      </a:cubicBezTo>
                      <a:cubicBezTo>
                        <a:pt x="42" y="0"/>
                        <a:pt x="42" y="0"/>
                        <a:pt x="42" y="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53" name="Freeform 60">
                  <a:extLst>
                    <a:ext uri="{FF2B5EF4-FFF2-40B4-BE49-F238E27FC236}">
                      <a16:creationId xmlns:a16="http://schemas.microsoft.com/office/drawing/2014/main" id="{85B32550-5029-4F49-BBCB-42691CAA6F3A}"/>
                    </a:ext>
                  </a:extLst>
                </p:cNvPr>
                <p:cNvSpPr>
                  <a:spLocks/>
                </p:cNvSpPr>
                <p:nvPr/>
              </p:nvSpPr>
              <p:spPr bwMode="auto">
                <a:xfrm>
                  <a:off x="6383338" y="6462712"/>
                  <a:ext cx="74613" cy="25400"/>
                </a:xfrm>
                <a:custGeom>
                  <a:avLst/>
                  <a:gdLst>
                    <a:gd name="T0" fmla="*/ 21 w 43"/>
                    <a:gd name="T1" fmla="*/ 0 h 15"/>
                    <a:gd name="T2" fmla="*/ 1 w 43"/>
                    <a:gd name="T3" fmla="*/ 0 h 15"/>
                    <a:gd name="T4" fmla="*/ 1 w 43"/>
                    <a:gd name="T5" fmla="*/ 1 h 15"/>
                    <a:gd name="T6" fmla="*/ 2 w 43"/>
                    <a:gd name="T7" fmla="*/ 8 h 15"/>
                    <a:gd name="T8" fmla="*/ 6 w 43"/>
                    <a:gd name="T9" fmla="*/ 8 h 15"/>
                    <a:gd name="T10" fmla="*/ 9 w 43"/>
                    <a:gd name="T11" fmla="*/ 8 h 15"/>
                    <a:gd name="T12" fmla="*/ 28 w 43"/>
                    <a:gd name="T13" fmla="*/ 14 h 15"/>
                    <a:gd name="T14" fmla="*/ 21 w 43"/>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5">
                      <a:moveTo>
                        <a:pt x="21" y="0"/>
                      </a:moveTo>
                      <a:cubicBezTo>
                        <a:pt x="1" y="0"/>
                        <a:pt x="1" y="0"/>
                        <a:pt x="1" y="0"/>
                      </a:cubicBezTo>
                      <a:cubicBezTo>
                        <a:pt x="1" y="1"/>
                        <a:pt x="1" y="1"/>
                        <a:pt x="1" y="1"/>
                      </a:cubicBezTo>
                      <a:cubicBezTo>
                        <a:pt x="1" y="1"/>
                        <a:pt x="0" y="2"/>
                        <a:pt x="2" y="8"/>
                      </a:cubicBezTo>
                      <a:cubicBezTo>
                        <a:pt x="2" y="8"/>
                        <a:pt x="5" y="8"/>
                        <a:pt x="6" y="8"/>
                      </a:cubicBezTo>
                      <a:cubicBezTo>
                        <a:pt x="7" y="8"/>
                        <a:pt x="6" y="6"/>
                        <a:pt x="9" y="8"/>
                      </a:cubicBezTo>
                      <a:cubicBezTo>
                        <a:pt x="14" y="12"/>
                        <a:pt x="19" y="15"/>
                        <a:pt x="28" y="14"/>
                      </a:cubicBezTo>
                      <a:cubicBezTo>
                        <a:pt x="43" y="13"/>
                        <a:pt x="21"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54" name="Freeform 61">
                  <a:extLst>
                    <a:ext uri="{FF2B5EF4-FFF2-40B4-BE49-F238E27FC236}">
                      <a16:creationId xmlns:a16="http://schemas.microsoft.com/office/drawing/2014/main" id="{94C736C7-41E2-4039-9BD5-C3645BFD3CD4}"/>
                    </a:ext>
                  </a:extLst>
                </p:cNvPr>
                <p:cNvSpPr>
                  <a:spLocks/>
                </p:cNvSpPr>
                <p:nvPr/>
              </p:nvSpPr>
              <p:spPr bwMode="auto">
                <a:xfrm>
                  <a:off x="5695951" y="5983287"/>
                  <a:ext cx="219075" cy="471488"/>
                </a:xfrm>
                <a:custGeom>
                  <a:avLst/>
                  <a:gdLst>
                    <a:gd name="T0" fmla="*/ 126 w 126"/>
                    <a:gd name="T1" fmla="*/ 210 h 271"/>
                    <a:gd name="T2" fmla="*/ 114 w 126"/>
                    <a:gd name="T3" fmla="*/ 176 h 271"/>
                    <a:gd name="T4" fmla="*/ 114 w 126"/>
                    <a:gd name="T5" fmla="*/ 176 h 271"/>
                    <a:gd name="T6" fmla="*/ 113 w 126"/>
                    <a:gd name="T7" fmla="*/ 170 h 271"/>
                    <a:gd name="T8" fmla="*/ 103 w 126"/>
                    <a:gd name="T9" fmla="*/ 44 h 271"/>
                    <a:gd name="T10" fmla="*/ 99 w 126"/>
                    <a:gd name="T11" fmla="*/ 59 h 271"/>
                    <a:gd name="T12" fmla="*/ 94 w 126"/>
                    <a:gd name="T13" fmla="*/ 17 h 271"/>
                    <a:gd name="T14" fmla="*/ 96 w 126"/>
                    <a:gd name="T15" fmla="*/ 12 h 271"/>
                    <a:gd name="T16" fmla="*/ 93 w 126"/>
                    <a:gd name="T17" fmla="*/ 7 h 271"/>
                    <a:gd name="T18" fmla="*/ 86 w 126"/>
                    <a:gd name="T19" fmla="*/ 7 h 271"/>
                    <a:gd name="T20" fmla="*/ 83 w 126"/>
                    <a:gd name="T21" fmla="*/ 12 h 271"/>
                    <a:gd name="T22" fmla="*/ 84 w 126"/>
                    <a:gd name="T23" fmla="*/ 16 h 271"/>
                    <a:gd name="T24" fmla="*/ 79 w 126"/>
                    <a:gd name="T25" fmla="*/ 56 h 271"/>
                    <a:gd name="T26" fmla="*/ 78 w 126"/>
                    <a:gd name="T27" fmla="*/ 59 h 271"/>
                    <a:gd name="T28" fmla="*/ 63 w 126"/>
                    <a:gd name="T29" fmla="*/ 0 h 271"/>
                    <a:gd name="T30" fmla="*/ 60 w 126"/>
                    <a:gd name="T31" fmla="*/ 0 h 271"/>
                    <a:gd name="T32" fmla="*/ 2 w 126"/>
                    <a:gd name="T33" fmla="*/ 30 h 271"/>
                    <a:gd name="T34" fmla="*/ 9 w 126"/>
                    <a:gd name="T35" fmla="*/ 143 h 271"/>
                    <a:gd name="T36" fmla="*/ 30 w 126"/>
                    <a:gd name="T37" fmla="*/ 147 h 271"/>
                    <a:gd name="T38" fmla="*/ 27 w 126"/>
                    <a:gd name="T39" fmla="*/ 47 h 271"/>
                    <a:gd name="T40" fmla="*/ 29 w 126"/>
                    <a:gd name="T41" fmla="*/ 49 h 271"/>
                    <a:gd name="T42" fmla="*/ 29 w 126"/>
                    <a:gd name="T43" fmla="*/ 49 h 271"/>
                    <a:gd name="T44" fmla="*/ 33 w 126"/>
                    <a:gd name="T45" fmla="*/ 99 h 271"/>
                    <a:gd name="T46" fmla="*/ 37 w 126"/>
                    <a:gd name="T47" fmla="*/ 150 h 271"/>
                    <a:gd name="T48" fmla="*/ 37 w 126"/>
                    <a:gd name="T49" fmla="*/ 151 h 271"/>
                    <a:gd name="T50" fmla="*/ 43 w 126"/>
                    <a:gd name="T51" fmla="*/ 161 h 271"/>
                    <a:gd name="T52" fmla="*/ 51 w 126"/>
                    <a:gd name="T53" fmla="*/ 271 h 271"/>
                    <a:gd name="T54" fmla="*/ 74 w 126"/>
                    <a:gd name="T55" fmla="*/ 271 h 271"/>
                    <a:gd name="T56" fmla="*/ 84 w 126"/>
                    <a:gd name="T57" fmla="*/ 185 h 271"/>
                    <a:gd name="T58" fmla="*/ 86 w 126"/>
                    <a:gd name="T59" fmla="*/ 185 h 271"/>
                    <a:gd name="T60" fmla="*/ 89 w 126"/>
                    <a:gd name="T61" fmla="*/ 185 h 271"/>
                    <a:gd name="T62" fmla="*/ 100 w 126"/>
                    <a:gd name="T63" fmla="*/ 271 h 271"/>
                    <a:gd name="T64" fmla="*/ 122 w 126"/>
                    <a:gd name="T65" fmla="*/ 271 h 271"/>
                    <a:gd name="T66" fmla="*/ 126 w 126"/>
                    <a:gd name="T67" fmla="*/ 2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71">
                      <a:moveTo>
                        <a:pt x="126" y="210"/>
                      </a:moveTo>
                      <a:cubicBezTo>
                        <a:pt x="120" y="202"/>
                        <a:pt x="116" y="191"/>
                        <a:pt x="114" y="176"/>
                      </a:cubicBezTo>
                      <a:cubicBezTo>
                        <a:pt x="114" y="176"/>
                        <a:pt x="114" y="176"/>
                        <a:pt x="114" y="176"/>
                      </a:cubicBezTo>
                      <a:cubicBezTo>
                        <a:pt x="114" y="174"/>
                        <a:pt x="113" y="172"/>
                        <a:pt x="113" y="170"/>
                      </a:cubicBezTo>
                      <a:cubicBezTo>
                        <a:pt x="109" y="154"/>
                        <a:pt x="104" y="84"/>
                        <a:pt x="103" y="44"/>
                      </a:cubicBezTo>
                      <a:cubicBezTo>
                        <a:pt x="99" y="59"/>
                        <a:pt x="99" y="59"/>
                        <a:pt x="99" y="59"/>
                      </a:cubicBezTo>
                      <a:cubicBezTo>
                        <a:pt x="94" y="17"/>
                        <a:pt x="94" y="17"/>
                        <a:pt x="94" y="17"/>
                      </a:cubicBezTo>
                      <a:cubicBezTo>
                        <a:pt x="96" y="12"/>
                        <a:pt x="96" y="12"/>
                        <a:pt x="96" y="12"/>
                      </a:cubicBezTo>
                      <a:cubicBezTo>
                        <a:pt x="93" y="7"/>
                        <a:pt x="93" y="7"/>
                        <a:pt x="93" y="7"/>
                      </a:cubicBezTo>
                      <a:cubicBezTo>
                        <a:pt x="86" y="7"/>
                        <a:pt x="86" y="7"/>
                        <a:pt x="86" y="7"/>
                      </a:cubicBezTo>
                      <a:cubicBezTo>
                        <a:pt x="83" y="12"/>
                        <a:pt x="83" y="12"/>
                        <a:pt x="83" y="12"/>
                      </a:cubicBezTo>
                      <a:cubicBezTo>
                        <a:pt x="84" y="16"/>
                        <a:pt x="84" y="16"/>
                        <a:pt x="84" y="16"/>
                      </a:cubicBezTo>
                      <a:cubicBezTo>
                        <a:pt x="79" y="56"/>
                        <a:pt x="79" y="56"/>
                        <a:pt x="79" y="56"/>
                      </a:cubicBezTo>
                      <a:cubicBezTo>
                        <a:pt x="78" y="59"/>
                        <a:pt x="78" y="59"/>
                        <a:pt x="78" y="59"/>
                      </a:cubicBezTo>
                      <a:cubicBezTo>
                        <a:pt x="63" y="0"/>
                        <a:pt x="63" y="0"/>
                        <a:pt x="63" y="0"/>
                      </a:cubicBezTo>
                      <a:cubicBezTo>
                        <a:pt x="62" y="0"/>
                        <a:pt x="61" y="0"/>
                        <a:pt x="60" y="0"/>
                      </a:cubicBezTo>
                      <a:cubicBezTo>
                        <a:pt x="35" y="4"/>
                        <a:pt x="3" y="13"/>
                        <a:pt x="2" y="30"/>
                      </a:cubicBezTo>
                      <a:cubicBezTo>
                        <a:pt x="0" y="39"/>
                        <a:pt x="5" y="123"/>
                        <a:pt x="9" y="143"/>
                      </a:cubicBezTo>
                      <a:cubicBezTo>
                        <a:pt x="17" y="147"/>
                        <a:pt x="26" y="147"/>
                        <a:pt x="30" y="147"/>
                      </a:cubicBezTo>
                      <a:cubicBezTo>
                        <a:pt x="29" y="133"/>
                        <a:pt x="25" y="45"/>
                        <a:pt x="27" y="47"/>
                      </a:cubicBezTo>
                      <a:cubicBezTo>
                        <a:pt x="28" y="48"/>
                        <a:pt x="29" y="49"/>
                        <a:pt x="29" y="49"/>
                      </a:cubicBezTo>
                      <a:cubicBezTo>
                        <a:pt x="29" y="49"/>
                        <a:pt x="29" y="49"/>
                        <a:pt x="29" y="49"/>
                      </a:cubicBezTo>
                      <a:cubicBezTo>
                        <a:pt x="33" y="99"/>
                        <a:pt x="33" y="99"/>
                        <a:pt x="33" y="99"/>
                      </a:cubicBezTo>
                      <a:cubicBezTo>
                        <a:pt x="35" y="128"/>
                        <a:pt x="37" y="150"/>
                        <a:pt x="37" y="150"/>
                      </a:cubicBezTo>
                      <a:cubicBezTo>
                        <a:pt x="37" y="151"/>
                        <a:pt x="37" y="151"/>
                        <a:pt x="37" y="151"/>
                      </a:cubicBezTo>
                      <a:cubicBezTo>
                        <a:pt x="39" y="154"/>
                        <a:pt x="40" y="158"/>
                        <a:pt x="43" y="161"/>
                      </a:cubicBezTo>
                      <a:cubicBezTo>
                        <a:pt x="51" y="271"/>
                        <a:pt x="51" y="271"/>
                        <a:pt x="51" y="271"/>
                      </a:cubicBezTo>
                      <a:cubicBezTo>
                        <a:pt x="74" y="271"/>
                        <a:pt x="74" y="271"/>
                        <a:pt x="74" y="271"/>
                      </a:cubicBezTo>
                      <a:cubicBezTo>
                        <a:pt x="84" y="185"/>
                        <a:pt x="84" y="185"/>
                        <a:pt x="84" y="185"/>
                      </a:cubicBezTo>
                      <a:cubicBezTo>
                        <a:pt x="85" y="185"/>
                        <a:pt x="85" y="185"/>
                        <a:pt x="86" y="185"/>
                      </a:cubicBezTo>
                      <a:cubicBezTo>
                        <a:pt x="87" y="185"/>
                        <a:pt x="88" y="185"/>
                        <a:pt x="89" y="185"/>
                      </a:cubicBezTo>
                      <a:cubicBezTo>
                        <a:pt x="100" y="271"/>
                        <a:pt x="100" y="271"/>
                        <a:pt x="100" y="271"/>
                      </a:cubicBezTo>
                      <a:cubicBezTo>
                        <a:pt x="122" y="271"/>
                        <a:pt x="122" y="271"/>
                        <a:pt x="122" y="271"/>
                      </a:cubicBezTo>
                      <a:lnTo>
                        <a:pt x="126" y="21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cs typeface="+mn-ea"/>
                    <a:sym typeface="+mn-lt"/>
                  </a:endParaRPr>
                </a:p>
              </p:txBody>
            </p:sp>
            <p:sp>
              <p:nvSpPr>
                <p:cNvPr id="55" name="Freeform 62">
                  <a:extLst>
                    <a:ext uri="{FF2B5EF4-FFF2-40B4-BE49-F238E27FC236}">
                      <a16:creationId xmlns:a16="http://schemas.microsoft.com/office/drawing/2014/main" id="{0EF4E4D7-F27F-4574-9866-22B393416E43}"/>
                    </a:ext>
                  </a:extLst>
                </p:cNvPr>
                <p:cNvSpPr>
                  <a:spLocks noEditPoints="1"/>
                </p:cNvSpPr>
                <p:nvPr/>
              </p:nvSpPr>
              <p:spPr bwMode="auto">
                <a:xfrm>
                  <a:off x="5783263" y="5791200"/>
                  <a:ext cx="133350" cy="193675"/>
                </a:xfrm>
                <a:custGeom>
                  <a:avLst/>
                  <a:gdLst>
                    <a:gd name="T0" fmla="*/ 3 w 77"/>
                    <a:gd name="T1" fmla="*/ 52 h 111"/>
                    <a:gd name="T2" fmla="*/ 0 w 77"/>
                    <a:gd name="T3" fmla="*/ 65 h 111"/>
                    <a:gd name="T4" fmla="*/ 3 w 77"/>
                    <a:gd name="T5" fmla="*/ 77 h 111"/>
                    <a:gd name="T6" fmla="*/ 5 w 77"/>
                    <a:gd name="T7" fmla="*/ 74 h 111"/>
                    <a:gd name="T8" fmla="*/ 39 w 77"/>
                    <a:gd name="T9" fmla="*/ 111 h 111"/>
                    <a:gd name="T10" fmla="*/ 72 w 77"/>
                    <a:gd name="T11" fmla="*/ 73 h 111"/>
                    <a:gd name="T12" fmla="*/ 74 w 77"/>
                    <a:gd name="T13" fmla="*/ 77 h 111"/>
                    <a:gd name="T14" fmla="*/ 77 w 77"/>
                    <a:gd name="T15" fmla="*/ 64 h 111"/>
                    <a:gd name="T16" fmla="*/ 74 w 77"/>
                    <a:gd name="T17" fmla="*/ 52 h 111"/>
                    <a:gd name="T18" fmla="*/ 73 w 77"/>
                    <a:gd name="T19" fmla="*/ 52 h 111"/>
                    <a:gd name="T20" fmla="*/ 73 w 77"/>
                    <a:gd name="T21" fmla="*/ 42 h 111"/>
                    <a:gd name="T22" fmla="*/ 44 w 77"/>
                    <a:gd name="T23" fmla="*/ 34 h 111"/>
                    <a:gd name="T24" fmla="*/ 48 w 77"/>
                    <a:gd name="T25" fmla="*/ 36 h 111"/>
                    <a:gd name="T26" fmla="*/ 76 w 77"/>
                    <a:gd name="T27" fmla="*/ 27 h 111"/>
                    <a:gd name="T28" fmla="*/ 13 w 77"/>
                    <a:gd name="T29" fmla="*/ 20 h 111"/>
                    <a:gd name="T30" fmla="*/ 1 w 77"/>
                    <a:gd name="T31" fmla="*/ 29 h 111"/>
                    <a:gd name="T32" fmla="*/ 9 w 77"/>
                    <a:gd name="T33" fmla="*/ 29 h 111"/>
                    <a:gd name="T34" fmla="*/ 4 w 77"/>
                    <a:gd name="T35" fmla="*/ 46 h 111"/>
                    <a:gd name="T36" fmla="*/ 3 w 77"/>
                    <a:gd name="T37" fmla="*/ 52 h 111"/>
                    <a:gd name="T38" fmla="*/ 3 w 77"/>
                    <a:gd name="T39" fmla="*/ 52 h 111"/>
                    <a:gd name="T40" fmla="*/ 41 w 77"/>
                    <a:gd name="T41" fmla="*/ 87 h 111"/>
                    <a:gd name="T42" fmla="*/ 35 w 77"/>
                    <a:gd name="T43" fmla="*/ 87 h 111"/>
                    <a:gd name="T44" fmla="*/ 35 w 77"/>
                    <a:gd name="T45" fmla="*/ 81 h 111"/>
                    <a:gd name="T46" fmla="*/ 41 w 77"/>
                    <a:gd name="T47" fmla="*/ 81 h 111"/>
                    <a:gd name="T48" fmla="*/ 41 w 77"/>
                    <a:gd name="T49" fmla="*/ 87 h 111"/>
                    <a:gd name="T50" fmla="*/ 29 w 77"/>
                    <a:gd name="T51" fmla="*/ 48 h 111"/>
                    <a:gd name="T52" fmla="*/ 34 w 77"/>
                    <a:gd name="T53" fmla="*/ 46 h 111"/>
                    <a:gd name="T54" fmla="*/ 39 w 77"/>
                    <a:gd name="T55" fmla="*/ 46 h 111"/>
                    <a:gd name="T56" fmla="*/ 48 w 77"/>
                    <a:gd name="T57" fmla="*/ 49 h 111"/>
                    <a:gd name="T58" fmla="*/ 52 w 77"/>
                    <a:gd name="T59" fmla="*/ 56 h 111"/>
                    <a:gd name="T60" fmla="*/ 51 w 77"/>
                    <a:gd name="T61" fmla="*/ 61 h 111"/>
                    <a:gd name="T62" fmla="*/ 48 w 77"/>
                    <a:gd name="T63" fmla="*/ 65 h 111"/>
                    <a:gd name="T64" fmla="*/ 45 w 77"/>
                    <a:gd name="T65" fmla="*/ 68 h 111"/>
                    <a:gd name="T66" fmla="*/ 41 w 77"/>
                    <a:gd name="T67" fmla="*/ 70 h 111"/>
                    <a:gd name="T68" fmla="*/ 41 w 77"/>
                    <a:gd name="T69" fmla="*/ 76 h 111"/>
                    <a:gd name="T70" fmla="*/ 36 w 77"/>
                    <a:gd name="T71" fmla="*/ 76 h 111"/>
                    <a:gd name="T72" fmla="*/ 36 w 77"/>
                    <a:gd name="T73" fmla="*/ 68 h 111"/>
                    <a:gd name="T74" fmla="*/ 39 w 77"/>
                    <a:gd name="T75" fmla="*/ 66 h 111"/>
                    <a:gd name="T76" fmla="*/ 43 w 77"/>
                    <a:gd name="T77" fmla="*/ 63 h 111"/>
                    <a:gd name="T78" fmla="*/ 45 w 77"/>
                    <a:gd name="T79" fmla="*/ 60 h 111"/>
                    <a:gd name="T80" fmla="*/ 46 w 77"/>
                    <a:gd name="T81" fmla="*/ 57 h 111"/>
                    <a:gd name="T82" fmla="*/ 44 w 77"/>
                    <a:gd name="T83" fmla="*/ 52 h 111"/>
                    <a:gd name="T84" fmla="*/ 39 w 77"/>
                    <a:gd name="T85" fmla="*/ 50 h 111"/>
                    <a:gd name="T86" fmla="*/ 33 w 77"/>
                    <a:gd name="T87" fmla="*/ 51 h 111"/>
                    <a:gd name="T88" fmla="*/ 29 w 77"/>
                    <a:gd name="T89" fmla="*/ 53 h 111"/>
                    <a:gd name="T90" fmla="*/ 29 w 77"/>
                    <a:gd name="T91" fmla="*/ 53 h 111"/>
                    <a:gd name="T92" fmla="*/ 29 w 77"/>
                    <a:gd name="T93" fmla="*/ 4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111">
                      <a:moveTo>
                        <a:pt x="3" y="52"/>
                      </a:moveTo>
                      <a:cubicBezTo>
                        <a:pt x="1" y="52"/>
                        <a:pt x="0" y="58"/>
                        <a:pt x="0" y="65"/>
                      </a:cubicBezTo>
                      <a:cubicBezTo>
                        <a:pt x="0" y="72"/>
                        <a:pt x="1" y="77"/>
                        <a:pt x="3" y="77"/>
                      </a:cubicBezTo>
                      <a:cubicBezTo>
                        <a:pt x="4" y="77"/>
                        <a:pt x="4" y="76"/>
                        <a:pt x="5" y="74"/>
                      </a:cubicBezTo>
                      <a:cubicBezTo>
                        <a:pt x="10" y="95"/>
                        <a:pt x="29" y="111"/>
                        <a:pt x="39" y="111"/>
                      </a:cubicBezTo>
                      <a:cubicBezTo>
                        <a:pt x="51" y="111"/>
                        <a:pt x="69" y="96"/>
                        <a:pt x="72" y="73"/>
                      </a:cubicBezTo>
                      <a:cubicBezTo>
                        <a:pt x="72" y="75"/>
                        <a:pt x="73" y="77"/>
                        <a:pt x="74" y="77"/>
                      </a:cubicBezTo>
                      <a:cubicBezTo>
                        <a:pt x="75" y="77"/>
                        <a:pt x="77" y="71"/>
                        <a:pt x="77" y="64"/>
                      </a:cubicBezTo>
                      <a:cubicBezTo>
                        <a:pt x="77" y="57"/>
                        <a:pt x="75" y="52"/>
                        <a:pt x="74" y="52"/>
                      </a:cubicBezTo>
                      <a:cubicBezTo>
                        <a:pt x="73" y="52"/>
                        <a:pt x="73" y="52"/>
                        <a:pt x="73" y="52"/>
                      </a:cubicBezTo>
                      <a:cubicBezTo>
                        <a:pt x="73" y="49"/>
                        <a:pt x="73" y="46"/>
                        <a:pt x="73" y="42"/>
                      </a:cubicBezTo>
                      <a:cubicBezTo>
                        <a:pt x="67" y="46"/>
                        <a:pt x="56" y="40"/>
                        <a:pt x="44" y="34"/>
                      </a:cubicBezTo>
                      <a:cubicBezTo>
                        <a:pt x="46" y="35"/>
                        <a:pt x="47" y="36"/>
                        <a:pt x="48" y="36"/>
                      </a:cubicBezTo>
                      <a:cubicBezTo>
                        <a:pt x="68" y="46"/>
                        <a:pt x="76" y="27"/>
                        <a:pt x="76" y="27"/>
                      </a:cubicBezTo>
                      <a:cubicBezTo>
                        <a:pt x="76" y="27"/>
                        <a:pt x="52" y="0"/>
                        <a:pt x="13" y="20"/>
                      </a:cubicBezTo>
                      <a:cubicBezTo>
                        <a:pt x="10" y="22"/>
                        <a:pt x="5" y="27"/>
                        <a:pt x="1" y="29"/>
                      </a:cubicBezTo>
                      <a:cubicBezTo>
                        <a:pt x="1" y="29"/>
                        <a:pt x="4" y="29"/>
                        <a:pt x="9" y="29"/>
                      </a:cubicBezTo>
                      <a:cubicBezTo>
                        <a:pt x="5" y="31"/>
                        <a:pt x="3" y="37"/>
                        <a:pt x="4" y="46"/>
                      </a:cubicBezTo>
                      <a:cubicBezTo>
                        <a:pt x="3" y="48"/>
                        <a:pt x="3" y="50"/>
                        <a:pt x="3" y="52"/>
                      </a:cubicBezTo>
                      <a:cubicBezTo>
                        <a:pt x="3" y="52"/>
                        <a:pt x="3" y="52"/>
                        <a:pt x="3" y="52"/>
                      </a:cubicBezTo>
                      <a:close/>
                      <a:moveTo>
                        <a:pt x="41" y="87"/>
                      </a:moveTo>
                      <a:cubicBezTo>
                        <a:pt x="35" y="87"/>
                        <a:pt x="35" y="87"/>
                        <a:pt x="35" y="87"/>
                      </a:cubicBezTo>
                      <a:cubicBezTo>
                        <a:pt x="35" y="81"/>
                        <a:pt x="35" y="81"/>
                        <a:pt x="35" y="81"/>
                      </a:cubicBezTo>
                      <a:cubicBezTo>
                        <a:pt x="41" y="81"/>
                        <a:pt x="41" y="81"/>
                        <a:pt x="41" y="81"/>
                      </a:cubicBezTo>
                      <a:lnTo>
                        <a:pt x="41" y="87"/>
                      </a:lnTo>
                      <a:close/>
                      <a:moveTo>
                        <a:pt x="29" y="48"/>
                      </a:moveTo>
                      <a:cubicBezTo>
                        <a:pt x="30" y="47"/>
                        <a:pt x="32" y="47"/>
                        <a:pt x="34" y="46"/>
                      </a:cubicBezTo>
                      <a:cubicBezTo>
                        <a:pt x="35" y="46"/>
                        <a:pt x="37" y="46"/>
                        <a:pt x="39" y="46"/>
                      </a:cubicBezTo>
                      <a:cubicBezTo>
                        <a:pt x="43" y="46"/>
                        <a:pt x="46" y="47"/>
                        <a:pt x="48" y="49"/>
                      </a:cubicBezTo>
                      <a:cubicBezTo>
                        <a:pt x="51" y="51"/>
                        <a:pt x="52" y="53"/>
                        <a:pt x="52" y="56"/>
                      </a:cubicBezTo>
                      <a:cubicBezTo>
                        <a:pt x="52" y="58"/>
                        <a:pt x="51" y="60"/>
                        <a:pt x="51" y="61"/>
                      </a:cubicBezTo>
                      <a:cubicBezTo>
                        <a:pt x="50" y="62"/>
                        <a:pt x="49" y="64"/>
                        <a:pt x="48" y="65"/>
                      </a:cubicBezTo>
                      <a:cubicBezTo>
                        <a:pt x="47" y="66"/>
                        <a:pt x="46" y="67"/>
                        <a:pt x="45" y="68"/>
                      </a:cubicBezTo>
                      <a:cubicBezTo>
                        <a:pt x="43" y="68"/>
                        <a:pt x="42" y="69"/>
                        <a:pt x="41" y="70"/>
                      </a:cubicBezTo>
                      <a:cubicBezTo>
                        <a:pt x="41" y="76"/>
                        <a:pt x="41" y="76"/>
                        <a:pt x="41" y="76"/>
                      </a:cubicBezTo>
                      <a:cubicBezTo>
                        <a:pt x="36" y="76"/>
                        <a:pt x="36" y="76"/>
                        <a:pt x="36" y="76"/>
                      </a:cubicBezTo>
                      <a:cubicBezTo>
                        <a:pt x="36" y="68"/>
                        <a:pt x="36" y="68"/>
                        <a:pt x="36" y="68"/>
                      </a:cubicBezTo>
                      <a:cubicBezTo>
                        <a:pt x="37" y="67"/>
                        <a:pt x="38" y="67"/>
                        <a:pt x="39" y="66"/>
                      </a:cubicBezTo>
                      <a:cubicBezTo>
                        <a:pt x="41" y="65"/>
                        <a:pt x="42" y="64"/>
                        <a:pt x="43" y="63"/>
                      </a:cubicBezTo>
                      <a:cubicBezTo>
                        <a:pt x="44" y="62"/>
                        <a:pt x="45" y="61"/>
                        <a:pt x="45" y="60"/>
                      </a:cubicBezTo>
                      <a:cubicBezTo>
                        <a:pt x="46" y="59"/>
                        <a:pt x="46" y="58"/>
                        <a:pt x="46" y="57"/>
                      </a:cubicBezTo>
                      <a:cubicBezTo>
                        <a:pt x="46" y="54"/>
                        <a:pt x="45" y="53"/>
                        <a:pt x="44" y="52"/>
                      </a:cubicBezTo>
                      <a:cubicBezTo>
                        <a:pt x="43" y="51"/>
                        <a:pt x="41" y="50"/>
                        <a:pt x="39" y="50"/>
                      </a:cubicBezTo>
                      <a:cubicBezTo>
                        <a:pt x="37" y="50"/>
                        <a:pt x="35" y="51"/>
                        <a:pt x="33" y="51"/>
                      </a:cubicBezTo>
                      <a:cubicBezTo>
                        <a:pt x="31" y="52"/>
                        <a:pt x="30" y="53"/>
                        <a:pt x="29" y="53"/>
                      </a:cubicBezTo>
                      <a:cubicBezTo>
                        <a:pt x="29" y="53"/>
                        <a:pt x="29" y="53"/>
                        <a:pt x="29" y="53"/>
                      </a:cubicBezTo>
                      <a:lnTo>
                        <a:pt x="29" y="48"/>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56" name="Freeform 63">
                  <a:extLst>
                    <a:ext uri="{FF2B5EF4-FFF2-40B4-BE49-F238E27FC236}">
                      <a16:creationId xmlns:a16="http://schemas.microsoft.com/office/drawing/2014/main" id="{C0F993D7-4AC9-4152-8B27-27BB2092921D}"/>
                    </a:ext>
                  </a:extLst>
                </p:cNvPr>
                <p:cNvSpPr>
                  <a:spLocks/>
                </p:cNvSpPr>
                <p:nvPr/>
              </p:nvSpPr>
              <p:spPr bwMode="auto">
                <a:xfrm>
                  <a:off x="5872163" y="6462712"/>
                  <a:ext cx="73025" cy="25400"/>
                </a:xfrm>
                <a:custGeom>
                  <a:avLst/>
                  <a:gdLst>
                    <a:gd name="T0" fmla="*/ 21 w 42"/>
                    <a:gd name="T1" fmla="*/ 0 h 15"/>
                    <a:gd name="T2" fmla="*/ 1 w 42"/>
                    <a:gd name="T3" fmla="*/ 0 h 15"/>
                    <a:gd name="T4" fmla="*/ 1 w 42"/>
                    <a:gd name="T5" fmla="*/ 1 h 15"/>
                    <a:gd name="T6" fmla="*/ 2 w 42"/>
                    <a:gd name="T7" fmla="*/ 8 h 15"/>
                    <a:gd name="T8" fmla="*/ 6 w 42"/>
                    <a:gd name="T9" fmla="*/ 8 h 15"/>
                    <a:gd name="T10" fmla="*/ 9 w 42"/>
                    <a:gd name="T11" fmla="*/ 8 h 15"/>
                    <a:gd name="T12" fmla="*/ 28 w 42"/>
                    <a:gd name="T13" fmla="*/ 14 h 15"/>
                    <a:gd name="T14" fmla="*/ 21 w 4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5">
                      <a:moveTo>
                        <a:pt x="21" y="0"/>
                      </a:moveTo>
                      <a:cubicBezTo>
                        <a:pt x="1" y="0"/>
                        <a:pt x="1" y="0"/>
                        <a:pt x="1" y="0"/>
                      </a:cubicBezTo>
                      <a:cubicBezTo>
                        <a:pt x="1" y="1"/>
                        <a:pt x="1" y="1"/>
                        <a:pt x="1" y="1"/>
                      </a:cubicBezTo>
                      <a:cubicBezTo>
                        <a:pt x="1" y="1"/>
                        <a:pt x="0" y="2"/>
                        <a:pt x="2" y="8"/>
                      </a:cubicBezTo>
                      <a:cubicBezTo>
                        <a:pt x="2" y="8"/>
                        <a:pt x="5" y="8"/>
                        <a:pt x="6" y="8"/>
                      </a:cubicBezTo>
                      <a:cubicBezTo>
                        <a:pt x="7" y="8"/>
                        <a:pt x="6" y="6"/>
                        <a:pt x="9" y="8"/>
                      </a:cubicBezTo>
                      <a:cubicBezTo>
                        <a:pt x="14" y="12"/>
                        <a:pt x="19" y="15"/>
                        <a:pt x="28" y="14"/>
                      </a:cubicBezTo>
                      <a:cubicBezTo>
                        <a:pt x="42" y="13"/>
                        <a:pt x="21"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57" name="Freeform 64">
                  <a:extLst>
                    <a:ext uri="{FF2B5EF4-FFF2-40B4-BE49-F238E27FC236}">
                      <a16:creationId xmlns:a16="http://schemas.microsoft.com/office/drawing/2014/main" id="{D9AF5CCB-3B2E-4991-A9F9-DA80427816A6}"/>
                    </a:ext>
                  </a:extLst>
                </p:cNvPr>
                <p:cNvSpPr>
                  <a:spLocks/>
                </p:cNvSpPr>
                <p:nvPr/>
              </p:nvSpPr>
              <p:spPr bwMode="auto">
                <a:xfrm>
                  <a:off x="6227763" y="6286500"/>
                  <a:ext cx="47625" cy="44450"/>
                </a:xfrm>
                <a:custGeom>
                  <a:avLst/>
                  <a:gdLst>
                    <a:gd name="T0" fmla="*/ 1 w 27"/>
                    <a:gd name="T1" fmla="*/ 19 h 26"/>
                    <a:gd name="T2" fmla="*/ 6 w 27"/>
                    <a:gd name="T3" fmla="*/ 14 h 26"/>
                    <a:gd name="T4" fmla="*/ 9 w 27"/>
                    <a:gd name="T5" fmla="*/ 16 h 26"/>
                    <a:gd name="T6" fmla="*/ 12 w 27"/>
                    <a:gd name="T7" fmla="*/ 21 h 26"/>
                    <a:gd name="T8" fmla="*/ 16 w 27"/>
                    <a:gd name="T9" fmla="*/ 22 h 26"/>
                    <a:gd name="T10" fmla="*/ 20 w 27"/>
                    <a:gd name="T11" fmla="*/ 20 h 26"/>
                    <a:gd name="T12" fmla="*/ 27 w 27"/>
                    <a:gd name="T13" fmla="*/ 0 h 26"/>
                    <a:gd name="T14" fmla="*/ 7 w 27"/>
                    <a:gd name="T15" fmla="*/ 4 h 26"/>
                    <a:gd name="T16" fmla="*/ 1 w 27"/>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 y="19"/>
                      </a:moveTo>
                      <a:cubicBezTo>
                        <a:pt x="0" y="26"/>
                        <a:pt x="6" y="17"/>
                        <a:pt x="6" y="14"/>
                      </a:cubicBezTo>
                      <a:cubicBezTo>
                        <a:pt x="6" y="11"/>
                        <a:pt x="9" y="11"/>
                        <a:pt x="9" y="16"/>
                      </a:cubicBezTo>
                      <a:cubicBezTo>
                        <a:pt x="9" y="18"/>
                        <a:pt x="10" y="20"/>
                        <a:pt x="12" y="21"/>
                      </a:cubicBezTo>
                      <a:cubicBezTo>
                        <a:pt x="13" y="22"/>
                        <a:pt x="14" y="23"/>
                        <a:pt x="16" y="22"/>
                      </a:cubicBezTo>
                      <a:cubicBezTo>
                        <a:pt x="18" y="22"/>
                        <a:pt x="19" y="21"/>
                        <a:pt x="20" y="20"/>
                      </a:cubicBezTo>
                      <a:cubicBezTo>
                        <a:pt x="26" y="15"/>
                        <a:pt x="27" y="0"/>
                        <a:pt x="27" y="0"/>
                      </a:cubicBezTo>
                      <a:cubicBezTo>
                        <a:pt x="7" y="4"/>
                        <a:pt x="7" y="4"/>
                        <a:pt x="7" y="4"/>
                      </a:cubicBezTo>
                      <a:cubicBezTo>
                        <a:pt x="3" y="4"/>
                        <a:pt x="2" y="13"/>
                        <a:pt x="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58" name="Freeform 65">
                  <a:extLst>
                    <a:ext uri="{FF2B5EF4-FFF2-40B4-BE49-F238E27FC236}">
                      <a16:creationId xmlns:a16="http://schemas.microsoft.com/office/drawing/2014/main" id="{241A23FC-885D-4522-8E39-728BB99E5852}"/>
                    </a:ext>
                  </a:extLst>
                </p:cNvPr>
                <p:cNvSpPr>
                  <a:spLocks/>
                </p:cNvSpPr>
                <p:nvPr/>
              </p:nvSpPr>
              <p:spPr bwMode="auto">
                <a:xfrm>
                  <a:off x="5938838" y="6286500"/>
                  <a:ext cx="46038" cy="44450"/>
                </a:xfrm>
                <a:custGeom>
                  <a:avLst/>
                  <a:gdLst>
                    <a:gd name="T0" fmla="*/ 20 w 27"/>
                    <a:gd name="T1" fmla="*/ 4 h 26"/>
                    <a:gd name="T2" fmla="*/ 0 w 27"/>
                    <a:gd name="T3" fmla="*/ 0 h 26"/>
                    <a:gd name="T4" fmla="*/ 7 w 27"/>
                    <a:gd name="T5" fmla="*/ 21 h 26"/>
                    <a:gd name="T6" fmla="*/ 11 w 27"/>
                    <a:gd name="T7" fmla="*/ 23 h 26"/>
                    <a:gd name="T8" fmla="*/ 15 w 27"/>
                    <a:gd name="T9" fmla="*/ 22 h 26"/>
                    <a:gd name="T10" fmla="*/ 18 w 27"/>
                    <a:gd name="T11" fmla="*/ 16 h 26"/>
                    <a:gd name="T12" fmla="*/ 21 w 27"/>
                    <a:gd name="T13" fmla="*/ 15 h 26"/>
                    <a:gd name="T14" fmla="*/ 26 w 27"/>
                    <a:gd name="T15" fmla="*/ 20 h 26"/>
                    <a:gd name="T16" fmla="*/ 20 w 2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20" y="4"/>
                      </a:moveTo>
                      <a:cubicBezTo>
                        <a:pt x="0" y="0"/>
                        <a:pt x="0" y="0"/>
                        <a:pt x="0" y="0"/>
                      </a:cubicBezTo>
                      <a:cubicBezTo>
                        <a:pt x="0" y="0"/>
                        <a:pt x="1" y="15"/>
                        <a:pt x="7" y="21"/>
                      </a:cubicBezTo>
                      <a:cubicBezTo>
                        <a:pt x="8" y="22"/>
                        <a:pt x="9" y="23"/>
                        <a:pt x="11" y="23"/>
                      </a:cubicBezTo>
                      <a:cubicBezTo>
                        <a:pt x="13" y="23"/>
                        <a:pt x="14" y="23"/>
                        <a:pt x="15" y="22"/>
                      </a:cubicBezTo>
                      <a:cubicBezTo>
                        <a:pt x="17" y="21"/>
                        <a:pt x="18" y="19"/>
                        <a:pt x="18" y="16"/>
                      </a:cubicBezTo>
                      <a:cubicBezTo>
                        <a:pt x="18" y="12"/>
                        <a:pt x="21" y="12"/>
                        <a:pt x="21" y="15"/>
                      </a:cubicBezTo>
                      <a:cubicBezTo>
                        <a:pt x="21" y="18"/>
                        <a:pt x="27" y="26"/>
                        <a:pt x="26" y="20"/>
                      </a:cubicBezTo>
                      <a:cubicBezTo>
                        <a:pt x="25" y="13"/>
                        <a:pt x="24"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59" name="Freeform 66">
                  <a:extLst>
                    <a:ext uri="{FF2B5EF4-FFF2-40B4-BE49-F238E27FC236}">
                      <a16:creationId xmlns:a16="http://schemas.microsoft.com/office/drawing/2014/main" id="{5EDAE609-E088-4161-9E46-0F52A9DFC153}"/>
                    </a:ext>
                  </a:extLst>
                </p:cNvPr>
                <p:cNvSpPr>
                  <a:spLocks/>
                </p:cNvSpPr>
                <p:nvPr/>
              </p:nvSpPr>
              <p:spPr bwMode="auto">
                <a:xfrm>
                  <a:off x="5915026" y="5949950"/>
                  <a:ext cx="387350" cy="604838"/>
                </a:xfrm>
                <a:custGeom>
                  <a:avLst/>
                  <a:gdLst>
                    <a:gd name="T0" fmla="*/ 219 w 222"/>
                    <a:gd name="T1" fmla="*/ 35 h 347"/>
                    <a:gd name="T2" fmla="*/ 146 w 222"/>
                    <a:gd name="T3" fmla="*/ 4 h 347"/>
                    <a:gd name="T4" fmla="*/ 141 w 222"/>
                    <a:gd name="T5" fmla="*/ 7 h 347"/>
                    <a:gd name="T6" fmla="*/ 125 w 222"/>
                    <a:gd name="T7" fmla="*/ 79 h 347"/>
                    <a:gd name="T8" fmla="*/ 119 w 222"/>
                    <a:gd name="T9" fmla="*/ 25 h 347"/>
                    <a:gd name="T10" fmla="*/ 120 w 222"/>
                    <a:gd name="T11" fmla="*/ 20 h 347"/>
                    <a:gd name="T12" fmla="*/ 117 w 222"/>
                    <a:gd name="T13" fmla="*/ 13 h 347"/>
                    <a:gd name="T14" fmla="*/ 108 w 222"/>
                    <a:gd name="T15" fmla="*/ 13 h 347"/>
                    <a:gd name="T16" fmla="*/ 104 w 222"/>
                    <a:gd name="T17" fmla="*/ 20 h 347"/>
                    <a:gd name="T18" fmla="*/ 106 w 222"/>
                    <a:gd name="T19" fmla="*/ 25 h 347"/>
                    <a:gd name="T20" fmla="*/ 99 w 222"/>
                    <a:gd name="T21" fmla="*/ 76 h 347"/>
                    <a:gd name="T22" fmla="*/ 99 w 222"/>
                    <a:gd name="T23" fmla="*/ 79 h 347"/>
                    <a:gd name="T24" fmla="*/ 78 w 222"/>
                    <a:gd name="T25" fmla="*/ 4 h 347"/>
                    <a:gd name="T26" fmla="*/ 76 w 222"/>
                    <a:gd name="T27" fmla="*/ 4 h 347"/>
                    <a:gd name="T28" fmla="*/ 2 w 222"/>
                    <a:gd name="T29" fmla="*/ 43 h 347"/>
                    <a:gd name="T30" fmla="*/ 11 w 222"/>
                    <a:gd name="T31" fmla="*/ 185 h 347"/>
                    <a:gd name="T32" fmla="*/ 38 w 222"/>
                    <a:gd name="T33" fmla="*/ 190 h 347"/>
                    <a:gd name="T34" fmla="*/ 33 w 222"/>
                    <a:gd name="T35" fmla="*/ 63 h 347"/>
                    <a:gd name="T36" fmla="*/ 36 w 222"/>
                    <a:gd name="T37" fmla="*/ 67 h 347"/>
                    <a:gd name="T38" fmla="*/ 37 w 222"/>
                    <a:gd name="T39" fmla="*/ 67 h 347"/>
                    <a:gd name="T40" fmla="*/ 41 w 222"/>
                    <a:gd name="T41" fmla="*/ 129 h 347"/>
                    <a:gd name="T42" fmla="*/ 46 w 222"/>
                    <a:gd name="T43" fmla="*/ 194 h 347"/>
                    <a:gd name="T44" fmla="*/ 47 w 222"/>
                    <a:gd name="T45" fmla="*/ 195 h 347"/>
                    <a:gd name="T46" fmla="*/ 53 w 222"/>
                    <a:gd name="T47" fmla="*/ 208 h 347"/>
                    <a:gd name="T48" fmla="*/ 64 w 222"/>
                    <a:gd name="T49" fmla="*/ 347 h 347"/>
                    <a:gd name="T50" fmla="*/ 93 w 222"/>
                    <a:gd name="T51" fmla="*/ 347 h 347"/>
                    <a:gd name="T52" fmla="*/ 106 w 222"/>
                    <a:gd name="T53" fmla="*/ 238 h 347"/>
                    <a:gd name="T54" fmla="*/ 108 w 222"/>
                    <a:gd name="T55" fmla="*/ 238 h 347"/>
                    <a:gd name="T56" fmla="*/ 112 w 222"/>
                    <a:gd name="T57" fmla="*/ 238 h 347"/>
                    <a:gd name="T58" fmla="*/ 125 w 222"/>
                    <a:gd name="T59" fmla="*/ 347 h 347"/>
                    <a:gd name="T60" fmla="*/ 153 w 222"/>
                    <a:gd name="T61" fmla="*/ 347 h 347"/>
                    <a:gd name="T62" fmla="*/ 163 w 222"/>
                    <a:gd name="T63" fmla="*/ 210 h 347"/>
                    <a:gd name="T64" fmla="*/ 171 w 222"/>
                    <a:gd name="T65" fmla="*/ 195 h 347"/>
                    <a:gd name="T66" fmla="*/ 171 w 222"/>
                    <a:gd name="T67" fmla="*/ 194 h 347"/>
                    <a:gd name="T68" fmla="*/ 175 w 222"/>
                    <a:gd name="T69" fmla="*/ 151 h 347"/>
                    <a:gd name="T70" fmla="*/ 180 w 222"/>
                    <a:gd name="T71" fmla="*/ 69 h 347"/>
                    <a:gd name="T72" fmla="*/ 181 w 222"/>
                    <a:gd name="T73" fmla="*/ 68 h 347"/>
                    <a:gd name="T74" fmla="*/ 184 w 222"/>
                    <a:gd name="T75" fmla="*/ 63 h 347"/>
                    <a:gd name="T76" fmla="*/ 184 w 222"/>
                    <a:gd name="T77" fmla="*/ 189 h 347"/>
                    <a:gd name="T78" fmla="*/ 206 w 222"/>
                    <a:gd name="T79" fmla="*/ 185 h 347"/>
                    <a:gd name="T80" fmla="*/ 219 w 222"/>
                    <a:gd name="T81" fmla="*/ 3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347">
                      <a:moveTo>
                        <a:pt x="219" y="35"/>
                      </a:moveTo>
                      <a:cubicBezTo>
                        <a:pt x="218" y="29"/>
                        <a:pt x="178" y="0"/>
                        <a:pt x="146" y="4"/>
                      </a:cubicBezTo>
                      <a:cubicBezTo>
                        <a:pt x="146" y="4"/>
                        <a:pt x="144" y="5"/>
                        <a:pt x="141" y="7"/>
                      </a:cubicBezTo>
                      <a:cubicBezTo>
                        <a:pt x="125" y="79"/>
                        <a:pt x="125" y="79"/>
                        <a:pt x="125" y="79"/>
                      </a:cubicBezTo>
                      <a:cubicBezTo>
                        <a:pt x="119" y="25"/>
                        <a:pt x="119" y="25"/>
                        <a:pt x="119" y="25"/>
                      </a:cubicBezTo>
                      <a:cubicBezTo>
                        <a:pt x="120" y="20"/>
                        <a:pt x="120" y="20"/>
                        <a:pt x="120" y="20"/>
                      </a:cubicBezTo>
                      <a:cubicBezTo>
                        <a:pt x="117" y="13"/>
                        <a:pt x="117" y="13"/>
                        <a:pt x="117" y="13"/>
                      </a:cubicBezTo>
                      <a:cubicBezTo>
                        <a:pt x="108" y="13"/>
                        <a:pt x="108" y="13"/>
                        <a:pt x="108" y="13"/>
                      </a:cubicBezTo>
                      <a:cubicBezTo>
                        <a:pt x="104" y="20"/>
                        <a:pt x="104" y="20"/>
                        <a:pt x="104" y="20"/>
                      </a:cubicBezTo>
                      <a:cubicBezTo>
                        <a:pt x="106" y="25"/>
                        <a:pt x="106" y="25"/>
                        <a:pt x="106" y="25"/>
                      </a:cubicBezTo>
                      <a:cubicBezTo>
                        <a:pt x="99" y="76"/>
                        <a:pt x="99" y="76"/>
                        <a:pt x="99" y="76"/>
                      </a:cubicBezTo>
                      <a:cubicBezTo>
                        <a:pt x="99" y="79"/>
                        <a:pt x="99" y="79"/>
                        <a:pt x="99" y="79"/>
                      </a:cubicBezTo>
                      <a:cubicBezTo>
                        <a:pt x="78" y="4"/>
                        <a:pt x="78" y="4"/>
                        <a:pt x="78" y="4"/>
                      </a:cubicBezTo>
                      <a:cubicBezTo>
                        <a:pt x="77" y="4"/>
                        <a:pt x="76" y="4"/>
                        <a:pt x="76" y="4"/>
                      </a:cubicBezTo>
                      <a:cubicBezTo>
                        <a:pt x="43" y="9"/>
                        <a:pt x="3" y="20"/>
                        <a:pt x="2" y="43"/>
                      </a:cubicBezTo>
                      <a:cubicBezTo>
                        <a:pt x="0" y="53"/>
                        <a:pt x="6" y="160"/>
                        <a:pt x="11" y="185"/>
                      </a:cubicBezTo>
                      <a:cubicBezTo>
                        <a:pt x="21" y="191"/>
                        <a:pt x="33" y="190"/>
                        <a:pt x="38" y="190"/>
                      </a:cubicBezTo>
                      <a:cubicBezTo>
                        <a:pt x="36" y="172"/>
                        <a:pt x="30" y="61"/>
                        <a:pt x="33" y="63"/>
                      </a:cubicBezTo>
                      <a:cubicBezTo>
                        <a:pt x="34" y="64"/>
                        <a:pt x="35" y="66"/>
                        <a:pt x="36" y="67"/>
                      </a:cubicBezTo>
                      <a:cubicBezTo>
                        <a:pt x="36" y="67"/>
                        <a:pt x="36" y="67"/>
                        <a:pt x="37" y="67"/>
                      </a:cubicBezTo>
                      <a:cubicBezTo>
                        <a:pt x="41" y="129"/>
                        <a:pt x="41" y="129"/>
                        <a:pt x="41" y="129"/>
                      </a:cubicBezTo>
                      <a:cubicBezTo>
                        <a:pt x="44" y="166"/>
                        <a:pt x="46" y="193"/>
                        <a:pt x="46" y="194"/>
                      </a:cubicBezTo>
                      <a:cubicBezTo>
                        <a:pt x="47" y="195"/>
                        <a:pt x="47" y="195"/>
                        <a:pt x="47" y="195"/>
                      </a:cubicBezTo>
                      <a:cubicBezTo>
                        <a:pt x="48" y="199"/>
                        <a:pt x="51" y="204"/>
                        <a:pt x="53" y="208"/>
                      </a:cubicBezTo>
                      <a:cubicBezTo>
                        <a:pt x="64" y="347"/>
                        <a:pt x="64" y="347"/>
                        <a:pt x="64" y="347"/>
                      </a:cubicBezTo>
                      <a:cubicBezTo>
                        <a:pt x="93" y="347"/>
                        <a:pt x="93" y="347"/>
                        <a:pt x="93" y="347"/>
                      </a:cubicBezTo>
                      <a:cubicBezTo>
                        <a:pt x="106" y="238"/>
                        <a:pt x="106" y="238"/>
                        <a:pt x="106" y="238"/>
                      </a:cubicBezTo>
                      <a:cubicBezTo>
                        <a:pt x="106" y="238"/>
                        <a:pt x="107" y="238"/>
                        <a:pt x="108" y="238"/>
                      </a:cubicBezTo>
                      <a:cubicBezTo>
                        <a:pt x="109" y="238"/>
                        <a:pt x="110" y="238"/>
                        <a:pt x="112" y="238"/>
                      </a:cubicBezTo>
                      <a:cubicBezTo>
                        <a:pt x="125" y="347"/>
                        <a:pt x="125" y="347"/>
                        <a:pt x="125" y="347"/>
                      </a:cubicBezTo>
                      <a:cubicBezTo>
                        <a:pt x="153" y="347"/>
                        <a:pt x="153" y="347"/>
                        <a:pt x="153" y="347"/>
                      </a:cubicBezTo>
                      <a:cubicBezTo>
                        <a:pt x="163" y="210"/>
                        <a:pt x="163" y="210"/>
                        <a:pt x="163" y="210"/>
                      </a:cubicBezTo>
                      <a:cubicBezTo>
                        <a:pt x="167" y="205"/>
                        <a:pt x="169" y="200"/>
                        <a:pt x="171" y="195"/>
                      </a:cubicBezTo>
                      <a:cubicBezTo>
                        <a:pt x="171" y="194"/>
                        <a:pt x="171" y="194"/>
                        <a:pt x="171" y="194"/>
                      </a:cubicBezTo>
                      <a:cubicBezTo>
                        <a:pt x="171" y="194"/>
                        <a:pt x="173" y="176"/>
                        <a:pt x="175" y="151"/>
                      </a:cubicBezTo>
                      <a:cubicBezTo>
                        <a:pt x="180" y="69"/>
                        <a:pt x="180" y="69"/>
                        <a:pt x="180" y="69"/>
                      </a:cubicBezTo>
                      <a:cubicBezTo>
                        <a:pt x="181" y="68"/>
                        <a:pt x="181" y="68"/>
                        <a:pt x="181" y="68"/>
                      </a:cubicBezTo>
                      <a:cubicBezTo>
                        <a:pt x="182" y="66"/>
                        <a:pt x="183" y="65"/>
                        <a:pt x="184" y="63"/>
                      </a:cubicBezTo>
                      <a:cubicBezTo>
                        <a:pt x="188" y="59"/>
                        <a:pt x="186" y="172"/>
                        <a:pt x="184" y="189"/>
                      </a:cubicBezTo>
                      <a:cubicBezTo>
                        <a:pt x="188" y="191"/>
                        <a:pt x="197" y="189"/>
                        <a:pt x="206" y="185"/>
                      </a:cubicBezTo>
                      <a:cubicBezTo>
                        <a:pt x="211" y="160"/>
                        <a:pt x="222" y="46"/>
                        <a:pt x="219" y="3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60" name="Freeform 67">
                  <a:extLst>
                    <a:ext uri="{FF2B5EF4-FFF2-40B4-BE49-F238E27FC236}">
                      <a16:creationId xmlns:a16="http://schemas.microsoft.com/office/drawing/2014/main" id="{C8780BF5-7C9E-4997-B893-C536B9481D0E}"/>
                    </a:ext>
                  </a:extLst>
                </p:cNvPr>
                <p:cNvSpPr>
                  <a:spLocks noEditPoints="1"/>
                </p:cNvSpPr>
                <p:nvPr/>
              </p:nvSpPr>
              <p:spPr bwMode="auto">
                <a:xfrm>
                  <a:off x="6022976" y="5716587"/>
                  <a:ext cx="171450" cy="241300"/>
                </a:xfrm>
                <a:custGeom>
                  <a:avLst/>
                  <a:gdLst>
                    <a:gd name="T0" fmla="*/ 96 w 98"/>
                    <a:gd name="T1" fmla="*/ 33 h 139"/>
                    <a:gd name="T2" fmla="*/ 17 w 98"/>
                    <a:gd name="T3" fmla="*/ 25 h 139"/>
                    <a:gd name="T4" fmla="*/ 2 w 98"/>
                    <a:gd name="T5" fmla="*/ 36 h 139"/>
                    <a:gd name="T6" fmla="*/ 12 w 98"/>
                    <a:gd name="T7" fmla="*/ 35 h 139"/>
                    <a:gd name="T8" fmla="*/ 5 w 98"/>
                    <a:gd name="T9" fmla="*/ 58 h 139"/>
                    <a:gd name="T10" fmla="*/ 4 w 98"/>
                    <a:gd name="T11" fmla="*/ 65 h 139"/>
                    <a:gd name="T12" fmla="*/ 4 w 98"/>
                    <a:gd name="T13" fmla="*/ 65 h 139"/>
                    <a:gd name="T14" fmla="*/ 0 w 98"/>
                    <a:gd name="T15" fmla="*/ 81 h 139"/>
                    <a:gd name="T16" fmla="*/ 4 w 98"/>
                    <a:gd name="T17" fmla="*/ 97 h 139"/>
                    <a:gd name="T18" fmla="*/ 7 w 98"/>
                    <a:gd name="T19" fmla="*/ 93 h 139"/>
                    <a:gd name="T20" fmla="*/ 49 w 98"/>
                    <a:gd name="T21" fmla="*/ 139 h 139"/>
                    <a:gd name="T22" fmla="*/ 91 w 98"/>
                    <a:gd name="T23" fmla="*/ 91 h 139"/>
                    <a:gd name="T24" fmla="*/ 94 w 98"/>
                    <a:gd name="T25" fmla="*/ 96 h 139"/>
                    <a:gd name="T26" fmla="*/ 98 w 98"/>
                    <a:gd name="T27" fmla="*/ 80 h 139"/>
                    <a:gd name="T28" fmla="*/ 94 w 98"/>
                    <a:gd name="T29" fmla="*/ 64 h 139"/>
                    <a:gd name="T30" fmla="*/ 93 w 98"/>
                    <a:gd name="T31" fmla="*/ 65 h 139"/>
                    <a:gd name="T32" fmla="*/ 92 w 98"/>
                    <a:gd name="T33" fmla="*/ 52 h 139"/>
                    <a:gd name="T34" fmla="*/ 56 w 98"/>
                    <a:gd name="T35" fmla="*/ 43 h 139"/>
                    <a:gd name="T36" fmla="*/ 62 w 98"/>
                    <a:gd name="T37" fmla="*/ 45 h 139"/>
                    <a:gd name="T38" fmla="*/ 96 w 98"/>
                    <a:gd name="T39" fmla="*/ 33 h 139"/>
                    <a:gd name="T40" fmla="*/ 52 w 98"/>
                    <a:gd name="T41" fmla="*/ 111 h 139"/>
                    <a:gd name="T42" fmla="*/ 45 w 98"/>
                    <a:gd name="T43" fmla="*/ 111 h 139"/>
                    <a:gd name="T44" fmla="*/ 45 w 98"/>
                    <a:gd name="T45" fmla="*/ 103 h 139"/>
                    <a:gd name="T46" fmla="*/ 52 w 98"/>
                    <a:gd name="T47" fmla="*/ 103 h 139"/>
                    <a:gd name="T48" fmla="*/ 52 w 98"/>
                    <a:gd name="T49" fmla="*/ 111 h 139"/>
                    <a:gd name="T50" fmla="*/ 62 w 98"/>
                    <a:gd name="T51" fmla="*/ 60 h 139"/>
                    <a:gd name="T52" fmla="*/ 66 w 98"/>
                    <a:gd name="T53" fmla="*/ 70 h 139"/>
                    <a:gd name="T54" fmla="*/ 65 w 98"/>
                    <a:gd name="T55" fmla="*/ 76 h 139"/>
                    <a:gd name="T56" fmla="*/ 62 w 98"/>
                    <a:gd name="T57" fmla="*/ 81 h 139"/>
                    <a:gd name="T58" fmla="*/ 57 w 98"/>
                    <a:gd name="T59" fmla="*/ 85 h 139"/>
                    <a:gd name="T60" fmla="*/ 52 w 98"/>
                    <a:gd name="T61" fmla="*/ 88 h 139"/>
                    <a:gd name="T62" fmla="*/ 52 w 98"/>
                    <a:gd name="T63" fmla="*/ 96 h 139"/>
                    <a:gd name="T64" fmla="*/ 45 w 98"/>
                    <a:gd name="T65" fmla="*/ 96 h 139"/>
                    <a:gd name="T66" fmla="*/ 45 w 98"/>
                    <a:gd name="T67" fmla="*/ 85 h 139"/>
                    <a:gd name="T68" fmla="*/ 50 w 98"/>
                    <a:gd name="T69" fmla="*/ 82 h 139"/>
                    <a:gd name="T70" fmla="*/ 55 w 98"/>
                    <a:gd name="T71" fmla="*/ 79 h 139"/>
                    <a:gd name="T72" fmla="*/ 58 w 98"/>
                    <a:gd name="T73" fmla="*/ 75 h 139"/>
                    <a:gd name="T74" fmla="*/ 59 w 98"/>
                    <a:gd name="T75" fmla="*/ 70 h 139"/>
                    <a:gd name="T76" fmla="*/ 56 w 98"/>
                    <a:gd name="T77" fmla="*/ 64 h 139"/>
                    <a:gd name="T78" fmla="*/ 49 w 98"/>
                    <a:gd name="T79" fmla="*/ 62 h 139"/>
                    <a:gd name="T80" fmla="*/ 42 w 98"/>
                    <a:gd name="T81" fmla="*/ 63 h 139"/>
                    <a:gd name="T82" fmla="*/ 36 w 98"/>
                    <a:gd name="T83" fmla="*/ 66 h 139"/>
                    <a:gd name="T84" fmla="*/ 36 w 98"/>
                    <a:gd name="T85" fmla="*/ 66 h 139"/>
                    <a:gd name="T86" fmla="*/ 36 w 98"/>
                    <a:gd name="T87" fmla="*/ 58 h 139"/>
                    <a:gd name="T88" fmla="*/ 42 w 98"/>
                    <a:gd name="T89" fmla="*/ 57 h 139"/>
                    <a:gd name="T90" fmla="*/ 50 w 98"/>
                    <a:gd name="T91" fmla="*/ 56 h 139"/>
                    <a:gd name="T92" fmla="*/ 62 w 98"/>
                    <a:gd name="T93" fmla="*/ 6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39">
                      <a:moveTo>
                        <a:pt x="96" y="33"/>
                      </a:moveTo>
                      <a:cubicBezTo>
                        <a:pt x="96" y="33"/>
                        <a:pt x="66" y="0"/>
                        <a:pt x="17" y="25"/>
                      </a:cubicBezTo>
                      <a:cubicBezTo>
                        <a:pt x="13" y="27"/>
                        <a:pt x="7" y="33"/>
                        <a:pt x="2" y="36"/>
                      </a:cubicBezTo>
                      <a:cubicBezTo>
                        <a:pt x="2" y="36"/>
                        <a:pt x="6" y="35"/>
                        <a:pt x="12" y="35"/>
                      </a:cubicBezTo>
                      <a:cubicBezTo>
                        <a:pt x="7" y="39"/>
                        <a:pt x="4" y="45"/>
                        <a:pt x="5" y="58"/>
                      </a:cubicBezTo>
                      <a:cubicBezTo>
                        <a:pt x="5" y="60"/>
                        <a:pt x="5" y="62"/>
                        <a:pt x="4" y="65"/>
                      </a:cubicBezTo>
                      <a:cubicBezTo>
                        <a:pt x="4" y="65"/>
                        <a:pt x="4" y="65"/>
                        <a:pt x="4" y="65"/>
                      </a:cubicBezTo>
                      <a:cubicBezTo>
                        <a:pt x="2" y="65"/>
                        <a:pt x="0" y="72"/>
                        <a:pt x="0" y="81"/>
                      </a:cubicBezTo>
                      <a:cubicBezTo>
                        <a:pt x="0" y="90"/>
                        <a:pt x="2" y="97"/>
                        <a:pt x="4" y="97"/>
                      </a:cubicBezTo>
                      <a:cubicBezTo>
                        <a:pt x="5" y="97"/>
                        <a:pt x="6" y="95"/>
                        <a:pt x="7" y="93"/>
                      </a:cubicBezTo>
                      <a:cubicBezTo>
                        <a:pt x="13" y="119"/>
                        <a:pt x="37" y="139"/>
                        <a:pt x="49" y="139"/>
                      </a:cubicBezTo>
                      <a:cubicBezTo>
                        <a:pt x="66" y="139"/>
                        <a:pt x="88" y="121"/>
                        <a:pt x="91" y="91"/>
                      </a:cubicBezTo>
                      <a:cubicBezTo>
                        <a:pt x="92" y="94"/>
                        <a:pt x="93" y="96"/>
                        <a:pt x="94" y="96"/>
                      </a:cubicBezTo>
                      <a:cubicBezTo>
                        <a:pt x="96" y="96"/>
                        <a:pt x="98" y="89"/>
                        <a:pt x="98" y="80"/>
                      </a:cubicBezTo>
                      <a:cubicBezTo>
                        <a:pt x="98" y="71"/>
                        <a:pt x="96" y="64"/>
                        <a:pt x="94" y="64"/>
                      </a:cubicBezTo>
                      <a:cubicBezTo>
                        <a:pt x="93" y="64"/>
                        <a:pt x="93" y="65"/>
                        <a:pt x="93" y="65"/>
                      </a:cubicBezTo>
                      <a:cubicBezTo>
                        <a:pt x="93" y="61"/>
                        <a:pt x="93" y="57"/>
                        <a:pt x="92" y="52"/>
                      </a:cubicBezTo>
                      <a:cubicBezTo>
                        <a:pt x="85" y="58"/>
                        <a:pt x="71" y="50"/>
                        <a:pt x="56" y="43"/>
                      </a:cubicBezTo>
                      <a:cubicBezTo>
                        <a:pt x="58" y="43"/>
                        <a:pt x="60" y="44"/>
                        <a:pt x="62" y="45"/>
                      </a:cubicBezTo>
                      <a:cubicBezTo>
                        <a:pt x="86" y="58"/>
                        <a:pt x="96" y="33"/>
                        <a:pt x="96" y="33"/>
                      </a:cubicBezTo>
                      <a:close/>
                      <a:moveTo>
                        <a:pt x="52" y="111"/>
                      </a:moveTo>
                      <a:cubicBezTo>
                        <a:pt x="45" y="111"/>
                        <a:pt x="45" y="111"/>
                        <a:pt x="45" y="111"/>
                      </a:cubicBezTo>
                      <a:cubicBezTo>
                        <a:pt x="45" y="103"/>
                        <a:pt x="45" y="103"/>
                        <a:pt x="45" y="103"/>
                      </a:cubicBezTo>
                      <a:cubicBezTo>
                        <a:pt x="52" y="103"/>
                        <a:pt x="52" y="103"/>
                        <a:pt x="52" y="103"/>
                      </a:cubicBezTo>
                      <a:lnTo>
                        <a:pt x="52" y="111"/>
                      </a:lnTo>
                      <a:close/>
                      <a:moveTo>
                        <a:pt x="62" y="60"/>
                      </a:moveTo>
                      <a:cubicBezTo>
                        <a:pt x="65" y="62"/>
                        <a:pt x="66" y="65"/>
                        <a:pt x="66" y="70"/>
                      </a:cubicBezTo>
                      <a:cubicBezTo>
                        <a:pt x="66" y="72"/>
                        <a:pt x="66" y="74"/>
                        <a:pt x="65" y="76"/>
                      </a:cubicBezTo>
                      <a:cubicBezTo>
                        <a:pt x="64" y="78"/>
                        <a:pt x="63" y="79"/>
                        <a:pt x="62" y="81"/>
                      </a:cubicBezTo>
                      <a:cubicBezTo>
                        <a:pt x="61" y="82"/>
                        <a:pt x="59" y="83"/>
                        <a:pt x="57" y="85"/>
                      </a:cubicBezTo>
                      <a:cubicBezTo>
                        <a:pt x="55" y="86"/>
                        <a:pt x="54" y="87"/>
                        <a:pt x="52" y="88"/>
                      </a:cubicBezTo>
                      <a:cubicBezTo>
                        <a:pt x="52" y="96"/>
                        <a:pt x="52" y="96"/>
                        <a:pt x="52" y="96"/>
                      </a:cubicBezTo>
                      <a:cubicBezTo>
                        <a:pt x="45" y="96"/>
                        <a:pt x="45" y="96"/>
                        <a:pt x="45" y="96"/>
                      </a:cubicBezTo>
                      <a:cubicBezTo>
                        <a:pt x="45" y="85"/>
                        <a:pt x="45" y="85"/>
                        <a:pt x="45" y="85"/>
                      </a:cubicBezTo>
                      <a:cubicBezTo>
                        <a:pt x="47" y="84"/>
                        <a:pt x="48" y="83"/>
                        <a:pt x="50" y="82"/>
                      </a:cubicBezTo>
                      <a:cubicBezTo>
                        <a:pt x="52" y="81"/>
                        <a:pt x="54" y="80"/>
                        <a:pt x="55" y="79"/>
                      </a:cubicBezTo>
                      <a:cubicBezTo>
                        <a:pt x="56" y="78"/>
                        <a:pt x="57" y="77"/>
                        <a:pt x="58" y="75"/>
                      </a:cubicBezTo>
                      <a:cubicBezTo>
                        <a:pt x="59" y="74"/>
                        <a:pt x="59" y="72"/>
                        <a:pt x="59" y="70"/>
                      </a:cubicBezTo>
                      <a:cubicBezTo>
                        <a:pt x="59" y="67"/>
                        <a:pt x="58" y="65"/>
                        <a:pt x="56" y="64"/>
                      </a:cubicBezTo>
                      <a:cubicBezTo>
                        <a:pt x="55" y="63"/>
                        <a:pt x="52" y="62"/>
                        <a:pt x="49" y="62"/>
                      </a:cubicBezTo>
                      <a:cubicBezTo>
                        <a:pt x="47" y="62"/>
                        <a:pt x="44" y="62"/>
                        <a:pt x="42" y="63"/>
                      </a:cubicBezTo>
                      <a:cubicBezTo>
                        <a:pt x="40" y="64"/>
                        <a:pt x="38" y="65"/>
                        <a:pt x="36" y="66"/>
                      </a:cubicBezTo>
                      <a:cubicBezTo>
                        <a:pt x="36" y="66"/>
                        <a:pt x="36" y="66"/>
                        <a:pt x="36" y="66"/>
                      </a:cubicBezTo>
                      <a:cubicBezTo>
                        <a:pt x="36" y="58"/>
                        <a:pt x="36" y="58"/>
                        <a:pt x="36" y="58"/>
                      </a:cubicBezTo>
                      <a:cubicBezTo>
                        <a:pt x="38" y="58"/>
                        <a:pt x="40" y="57"/>
                        <a:pt x="42" y="57"/>
                      </a:cubicBezTo>
                      <a:cubicBezTo>
                        <a:pt x="45" y="56"/>
                        <a:pt x="47" y="56"/>
                        <a:pt x="50" y="56"/>
                      </a:cubicBezTo>
                      <a:cubicBezTo>
                        <a:pt x="55" y="56"/>
                        <a:pt x="59" y="57"/>
                        <a:pt x="62" y="6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61" name="Freeform 68">
                  <a:extLst>
                    <a:ext uri="{FF2B5EF4-FFF2-40B4-BE49-F238E27FC236}">
                      <a16:creationId xmlns:a16="http://schemas.microsoft.com/office/drawing/2014/main" id="{25C198A2-DCF1-4A85-83FB-9A3015819C1D}"/>
                    </a:ext>
                  </a:extLst>
                </p:cNvPr>
                <p:cNvSpPr>
                  <a:spLocks/>
                </p:cNvSpPr>
                <p:nvPr/>
              </p:nvSpPr>
              <p:spPr bwMode="auto">
                <a:xfrm>
                  <a:off x="6000751" y="6562725"/>
                  <a:ext cx="71438" cy="33338"/>
                </a:xfrm>
                <a:custGeom>
                  <a:avLst/>
                  <a:gdLst>
                    <a:gd name="T0" fmla="*/ 16 w 41"/>
                    <a:gd name="T1" fmla="*/ 0 h 19"/>
                    <a:gd name="T2" fmla="*/ 0 w 41"/>
                    <a:gd name="T3" fmla="*/ 15 h 19"/>
                    <a:gd name="T4" fmla="*/ 5 w 41"/>
                    <a:gd name="T5" fmla="*/ 18 h 19"/>
                    <a:gd name="T6" fmla="*/ 7 w 41"/>
                    <a:gd name="T7" fmla="*/ 18 h 19"/>
                    <a:gd name="T8" fmla="*/ 31 w 41"/>
                    <a:gd name="T9" fmla="*/ 10 h 19"/>
                    <a:gd name="T10" fmla="*/ 34 w 41"/>
                    <a:gd name="T11" fmla="*/ 10 h 19"/>
                    <a:gd name="T12" fmla="*/ 40 w 41"/>
                    <a:gd name="T13" fmla="*/ 10 h 19"/>
                    <a:gd name="T14" fmla="*/ 40 w 41"/>
                    <a:gd name="T15" fmla="*/ 1 h 19"/>
                    <a:gd name="T16" fmla="*/ 41 w 41"/>
                    <a:gd name="T17" fmla="*/ 0 h 19"/>
                    <a:gd name="T18" fmla="*/ 16 w 41"/>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9">
                      <a:moveTo>
                        <a:pt x="16" y="0"/>
                      </a:moveTo>
                      <a:cubicBezTo>
                        <a:pt x="16" y="0"/>
                        <a:pt x="0" y="10"/>
                        <a:pt x="0" y="15"/>
                      </a:cubicBezTo>
                      <a:cubicBezTo>
                        <a:pt x="0" y="16"/>
                        <a:pt x="2" y="18"/>
                        <a:pt x="5" y="18"/>
                      </a:cubicBezTo>
                      <a:cubicBezTo>
                        <a:pt x="6" y="18"/>
                        <a:pt x="6" y="18"/>
                        <a:pt x="7" y="18"/>
                      </a:cubicBezTo>
                      <a:cubicBezTo>
                        <a:pt x="18" y="19"/>
                        <a:pt x="24" y="15"/>
                        <a:pt x="31" y="10"/>
                      </a:cubicBezTo>
                      <a:cubicBezTo>
                        <a:pt x="34" y="8"/>
                        <a:pt x="33" y="10"/>
                        <a:pt x="34" y="10"/>
                      </a:cubicBezTo>
                      <a:cubicBezTo>
                        <a:pt x="35" y="10"/>
                        <a:pt x="39" y="10"/>
                        <a:pt x="40" y="10"/>
                      </a:cubicBezTo>
                      <a:cubicBezTo>
                        <a:pt x="41" y="3"/>
                        <a:pt x="40" y="1"/>
                        <a:pt x="40" y="1"/>
                      </a:cubicBezTo>
                      <a:cubicBezTo>
                        <a:pt x="41" y="0"/>
                        <a:pt x="41" y="0"/>
                        <a:pt x="41" y="0"/>
                      </a:cubicBez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62" name="Freeform 69">
                  <a:extLst>
                    <a:ext uri="{FF2B5EF4-FFF2-40B4-BE49-F238E27FC236}">
                      <a16:creationId xmlns:a16="http://schemas.microsoft.com/office/drawing/2014/main" id="{6AD0C542-8A3E-46A7-BED4-EF0D4380EFA5}"/>
                    </a:ext>
                  </a:extLst>
                </p:cNvPr>
                <p:cNvSpPr>
                  <a:spLocks/>
                </p:cNvSpPr>
                <p:nvPr/>
              </p:nvSpPr>
              <p:spPr bwMode="auto">
                <a:xfrm>
                  <a:off x="6137276" y="6562725"/>
                  <a:ext cx="73025" cy="33338"/>
                </a:xfrm>
                <a:custGeom>
                  <a:avLst/>
                  <a:gdLst>
                    <a:gd name="T0" fmla="*/ 26 w 42"/>
                    <a:gd name="T1" fmla="*/ 0 h 19"/>
                    <a:gd name="T2" fmla="*/ 1 w 42"/>
                    <a:gd name="T3" fmla="*/ 0 h 19"/>
                    <a:gd name="T4" fmla="*/ 1 w 42"/>
                    <a:gd name="T5" fmla="*/ 1 h 19"/>
                    <a:gd name="T6" fmla="*/ 2 w 42"/>
                    <a:gd name="T7" fmla="*/ 10 h 19"/>
                    <a:gd name="T8" fmla="*/ 8 w 42"/>
                    <a:gd name="T9" fmla="*/ 10 h 19"/>
                    <a:gd name="T10" fmla="*/ 11 w 42"/>
                    <a:gd name="T11" fmla="*/ 10 h 19"/>
                    <a:gd name="T12" fmla="*/ 35 w 42"/>
                    <a:gd name="T13" fmla="*/ 18 h 19"/>
                    <a:gd name="T14" fmla="*/ 35 w 42"/>
                    <a:gd name="T15" fmla="*/ 18 h 19"/>
                    <a:gd name="T16" fmla="*/ 41 w 42"/>
                    <a:gd name="T17" fmla="*/ 14 h 19"/>
                    <a:gd name="T18" fmla="*/ 26 w 42"/>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9">
                      <a:moveTo>
                        <a:pt x="26" y="0"/>
                      </a:moveTo>
                      <a:cubicBezTo>
                        <a:pt x="1" y="0"/>
                        <a:pt x="1" y="0"/>
                        <a:pt x="1" y="0"/>
                      </a:cubicBezTo>
                      <a:cubicBezTo>
                        <a:pt x="1" y="1"/>
                        <a:pt x="1" y="1"/>
                        <a:pt x="1" y="1"/>
                      </a:cubicBezTo>
                      <a:cubicBezTo>
                        <a:pt x="1" y="1"/>
                        <a:pt x="0" y="3"/>
                        <a:pt x="2" y="10"/>
                      </a:cubicBezTo>
                      <a:cubicBezTo>
                        <a:pt x="3" y="10"/>
                        <a:pt x="6" y="10"/>
                        <a:pt x="8" y="10"/>
                      </a:cubicBezTo>
                      <a:cubicBezTo>
                        <a:pt x="9" y="10"/>
                        <a:pt x="8" y="8"/>
                        <a:pt x="11" y="10"/>
                      </a:cubicBezTo>
                      <a:cubicBezTo>
                        <a:pt x="17" y="15"/>
                        <a:pt x="24" y="19"/>
                        <a:pt x="35" y="18"/>
                      </a:cubicBezTo>
                      <a:cubicBezTo>
                        <a:pt x="35" y="18"/>
                        <a:pt x="35" y="18"/>
                        <a:pt x="35" y="18"/>
                      </a:cubicBezTo>
                      <a:cubicBezTo>
                        <a:pt x="40" y="18"/>
                        <a:pt x="42" y="16"/>
                        <a:pt x="41" y="14"/>
                      </a:cubicBezTo>
                      <a:cubicBezTo>
                        <a:pt x="41" y="9"/>
                        <a:pt x="26"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grpSp>
        </p:grpSp>
        <p:grpSp>
          <p:nvGrpSpPr>
            <p:cNvPr id="13" name="组合 12">
              <a:extLst>
                <a:ext uri="{FF2B5EF4-FFF2-40B4-BE49-F238E27FC236}">
                  <a16:creationId xmlns:a16="http://schemas.microsoft.com/office/drawing/2014/main" id="{0DCC74A7-D0DA-4B96-B1A8-203397FA06B1}"/>
                </a:ext>
              </a:extLst>
            </p:cNvPr>
            <p:cNvGrpSpPr/>
            <p:nvPr/>
          </p:nvGrpSpPr>
          <p:grpSpPr>
            <a:xfrm>
              <a:off x="8482588" y="4674300"/>
              <a:ext cx="1044000" cy="1044000"/>
              <a:chOff x="8482588" y="4674300"/>
              <a:chExt cx="1044000" cy="1044000"/>
            </a:xfrm>
          </p:grpSpPr>
          <p:sp>
            <p:nvSpPr>
              <p:cNvPr id="9" name="矩形 8">
                <a:extLst>
                  <a:ext uri="{FF2B5EF4-FFF2-40B4-BE49-F238E27FC236}">
                    <a16:creationId xmlns:a16="http://schemas.microsoft.com/office/drawing/2014/main" id="{D456EB7A-F919-4545-B1C0-CFE60E5345E8}"/>
                  </a:ext>
                </a:extLst>
              </p:cNvPr>
              <p:cNvSpPr/>
              <p:nvPr/>
            </p:nvSpPr>
            <p:spPr>
              <a:xfrm>
                <a:off x="8482588" y="4674300"/>
                <a:ext cx="1044000" cy="1044000"/>
              </a:xfrm>
              <a:prstGeom prst="rect">
                <a:avLst/>
              </a:prstGeom>
              <a:solidFill>
                <a:srgbClr val="FFBB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solidFill>
                    <a:schemeClr val="bg1"/>
                  </a:solidFill>
                  <a:cs typeface="+mn-ea"/>
                  <a:sym typeface="+mn-lt"/>
                </a:endParaRPr>
              </a:p>
              <a:p>
                <a:pPr algn="ctr"/>
                <a:endParaRPr lang="en-US" altLang="zh-CN" sz="1400" dirty="0">
                  <a:solidFill>
                    <a:schemeClr val="bg1"/>
                  </a:solidFill>
                  <a:cs typeface="+mn-ea"/>
                  <a:sym typeface="+mn-lt"/>
                </a:endParaRPr>
              </a:p>
              <a:p>
                <a:pPr algn="ct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司机室</a:t>
                </a:r>
              </a:p>
            </p:txBody>
          </p:sp>
          <p:grpSp>
            <p:nvGrpSpPr>
              <p:cNvPr id="63" name="组合 62">
                <a:extLst>
                  <a:ext uri="{FF2B5EF4-FFF2-40B4-BE49-F238E27FC236}">
                    <a16:creationId xmlns:a16="http://schemas.microsoft.com/office/drawing/2014/main" id="{FF41A2AB-98E9-4EAC-8D92-3ABF7A8AFB81}"/>
                  </a:ext>
                </a:extLst>
              </p:cNvPr>
              <p:cNvGrpSpPr>
                <a:grpSpLocks noChangeAspect="1"/>
              </p:cNvGrpSpPr>
              <p:nvPr/>
            </p:nvGrpSpPr>
            <p:grpSpPr>
              <a:xfrm>
                <a:off x="8804333" y="4888366"/>
                <a:ext cx="403591" cy="434155"/>
                <a:chOff x="5695951" y="5716587"/>
                <a:chExt cx="817562" cy="879476"/>
              </a:xfrm>
              <a:solidFill>
                <a:srgbClr val="424953"/>
              </a:solidFill>
            </p:grpSpPr>
            <p:sp>
              <p:nvSpPr>
                <p:cNvPr id="64" name="Freeform 54">
                  <a:extLst>
                    <a:ext uri="{FF2B5EF4-FFF2-40B4-BE49-F238E27FC236}">
                      <a16:creationId xmlns:a16="http://schemas.microsoft.com/office/drawing/2014/main" id="{F0DA30C7-5A62-4B55-A2CB-5CF4E7AE518E}"/>
                    </a:ext>
                  </a:extLst>
                </p:cNvPr>
                <p:cNvSpPr>
                  <a:spLocks/>
                </p:cNvSpPr>
                <p:nvPr/>
              </p:nvSpPr>
              <p:spPr bwMode="auto">
                <a:xfrm>
                  <a:off x="5715001" y="6243637"/>
                  <a:ext cx="36513" cy="34925"/>
                </a:xfrm>
                <a:custGeom>
                  <a:avLst/>
                  <a:gdLst>
                    <a:gd name="T0" fmla="*/ 16 w 21"/>
                    <a:gd name="T1" fmla="*/ 3 h 20"/>
                    <a:gd name="T2" fmla="*/ 0 w 21"/>
                    <a:gd name="T3" fmla="*/ 0 h 20"/>
                    <a:gd name="T4" fmla="*/ 8 w 21"/>
                    <a:gd name="T5" fmla="*/ 17 h 20"/>
                    <a:gd name="T6" fmla="*/ 14 w 21"/>
                    <a:gd name="T7" fmla="*/ 12 h 20"/>
                    <a:gd name="T8" fmla="*/ 16 w 21"/>
                    <a:gd name="T9" fmla="*/ 11 h 20"/>
                    <a:gd name="T10" fmla="*/ 20 w 21"/>
                    <a:gd name="T11" fmla="*/ 15 h 20"/>
                    <a:gd name="T12" fmla="*/ 16 w 21"/>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6" y="3"/>
                      </a:moveTo>
                      <a:cubicBezTo>
                        <a:pt x="0" y="0"/>
                        <a:pt x="0" y="0"/>
                        <a:pt x="0" y="0"/>
                      </a:cubicBezTo>
                      <a:cubicBezTo>
                        <a:pt x="0" y="0"/>
                        <a:pt x="1" y="17"/>
                        <a:pt x="8" y="17"/>
                      </a:cubicBezTo>
                      <a:cubicBezTo>
                        <a:pt x="13" y="18"/>
                        <a:pt x="14" y="16"/>
                        <a:pt x="14" y="12"/>
                      </a:cubicBezTo>
                      <a:cubicBezTo>
                        <a:pt x="14" y="8"/>
                        <a:pt x="16" y="9"/>
                        <a:pt x="16" y="11"/>
                      </a:cubicBezTo>
                      <a:cubicBezTo>
                        <a:pt x="16" y="14"/>
                        <a:pt x="21" y="20"/>
                        <a:pt x="20" y="15"/>
                      </a:cubicBezTo>
                      <a:cubicBezTo>
                        <a:pt x="20" y="10"/>
                        <a:pt x="19" y="3"/>
                        <a:pt x="1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65" name="Freeform 55">
                  <a:extLst>
                    <a:ext uri="{FF2B5EF4-FFF2-40B4-BE49-F238E27FC236}">
                      <a16:creationId xmlns:a16="http://schemas.microsoft.com/office/drawing/2014/main" id="{18A5C81C-9D24-4530-83B8-8FD0C5193697}"/>
                    </a:ext>
                  </a:extLst>
                </p:cNvPr>
                <p:cNvSpPr>
                  <a:spLocks/>
                </p:cNvSpPr>
                <p:nvPr/>
              </p:nvSpPr>
              <p:spPr bwMode="auto">
                <a:xfrm>
                  <a:off x="5748338" y="6462712"/>
                  <a:ext cx="73025" cy="25400"/>
                </a:xfrm>
                <a:custGeom>
                  <a:avLst/>
                  <a:gdLst>
                    <a:gd name="T0" fmla="*/ 22 w 42"/>
                    <a:gd name="T1" fmla="*/ 0 h 15"/>
                    <a:gd name="T2" fmla="*/ 15 w 42"/>
                    <a:gd name="T3" fmla="*/ 14 h 15"/>
                    <a:gd name="T4" fmla="*/ 34 w 42"/>
                    <a:gd name="T5" fmla="*/ 8 h 15"/>
                    <a:gd name="T6" fmla="*/ 36 w 42"/>
                    <a:gd name="T7" fmla="*/ 8 h 15"/>
                    <a:gd name="T8" fmla="*/ 41 w 42"/>
                    <a:gd name="T9" fmla="*/ 8 h 15"/>
                    <a:gd name="T10" fmla="*/ 41 w 42"/>
                    <a:gd name="T11" fmla="*/ 1 h 15"/>
                    <a:gd name="T12" fmla="*/ 41 w 42"/>
                    <a:gd name="T13" fmla="*/ 0 h 15"/>
                    <a:gd name="T14" fmla="*/ 22 w 4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5">
                      <a:moveTo>
                        <a:pt x="22" y="0"/>
                      </a:moveTo>
                      <a:cubicBezTo>
                        <a:pt x="22" y="0"/>
                        <a:pt x="0" y="13"/>
                        <a:pt x="15" y="14"/>
                      </a:cubicBezTo>
                      <a:cubicBezTo>
                        <a:pt x="23" y="15"/>
                        <a:pt x="29" y="12"/>
                        <a:pt x="34" y="8"/>
                      </a:cubicBezTo>
                      <a:cubicBezTo>
                        <a:pt x="36" y="6"/>
                        <a:pt x="35" y="8"/>
                        <a:pt x="36" y="8"/>
                      </a:cubicBezTo>
                      <a:cubicBezTo>
                        <a:pt x="37" y="8"/>
                        <a:pt x="40" y="8"/>
                        <a:pt x="41" y="8"/>
                      </a:cubicBezTo>
                      <a:cubicBezTo>
                        <a:pt x="42" y="2"/>
                        <a:pt x="41" y="1"/>
                        <a:pt x="41" y="1"/>
                      </a:cubicBezTo>
                      <a:cubicBezTo>
                        <a:pt x="41" y="0"/>
                        <a:pt x="41" y="0"/>
                        <a:pt x="41" y="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66" name="Freeform 56">
                  <a:extLst>
                    <a:ext uri="{FF2B5EF4-FFF2-40B4-BE49-F238E27FC236}">
                      <a16:creationId xmlns:a16="http://schemas.microsoft.com/office/drawing/2014/main" id="{6B2DBCA3-BDAF-491F-83B7-8CF527D0BFAE}"/>
                    </a:ext>
                  </a:extLst>
                </p:cNvPr>
                <p:cNvSpPr>
                  <a:spLocks/>
                </p:cNvSpPr>
                <p:nvPr/>
              </p:nvSpPr>
              <p:spPr bwMode="auto">
                <a:xfrm>
                  <a:off x="6288088" y="5976937"/>
                  <a:ext cx="225425" cy="477838"/>
                </a:xfrm>
                <a:custGeom>
                  <a:avLst/>
                  <a:gdLst>
                    <a:gd name="T0" fmla="*/ 69 w 129"/>
                    <a:gd name="T1" fmla="*/ 3 h 274"/>
                    <a:gd name="T2" fmla="*/ 65 w 129"/>
                    <a:gd name="T3" fmla="*/ 5 h 274"/>
                    <a:gd name="T4" fmla="*/ 52 w 129"/>
                    <a:gd name="T5" fmla="*/ 62 h 274"/>
                    <a:gd name="T6" fmla="*/ 47 w 129"/>
                    <a:gd name="T7" fmla="*/ 20 h 274"/>
                    <a:gd name="T8" fmla="*/ 49 w 129"/>
                    <a:gd name="T9" fmla="*/ 15 h 274"/>
                    <a:gd name="T10" fmla="*/ 46 w 129"/>
                    <a:gd name="T11" fmla="*/ 10 h 274"/>
                    <a:gd name="T12" fmla="*/ 39 w 129"/>
                    <a:gd name="T13" fmla="*/ 10 h 274"/>
                    <a:gd name="T14" fmla="*/ 36 w 129"/>
                    <a:gd name="T15" fmla="*/ 15 h 274"/>
                    <a:gd name="T16" fmla="*/ 37 w 129"/>
                    <a:gd name="T17" fmla="*/ 19 h 274"/>
                    <a:gd name="T18" fmla="*/ 32 w 129"/>
                    <a:gd name="T19" fmla="*/ 59 h 274"/>
                    <a:gd name="T20" fmla="*/ 32 w 129"/>
                    <a:gd name="T21" fmla="*/ 62 h 274"/>
                    <a:gd name="T22" fmla="*/ 29 w 129"/>
                    <a:gd name="T23" fmla="*/ 53 h 274"/>
                    <a:gd name="T24" fmla="*/ 17 w 129"/>
                    <a:gd name="T25" fmla="*/ 174 h 274"/>
                    <a:gd name="T26" fmla="*/ 16 w 129"/>
                    <a:gd name="T27" fmla="*/ 175 h 274"/>
                    <a:gd name="T28" fmla="*/ 17 w 129"/>
                    <a:gd name="T29" fmla="*/ 179 h 274"/>
                    <a:gd name="T30" fmla="*/ 0 w 129"/>
                    <a:gd name="T31" fmla="*/ 217 h 274"/>
                    <a:gd name="T32" fmla="*/ 4 w 129"/>
                    <a:gd name="T33" fmla="*/ 274 h 274"/>
                    <a:gd name="T34" fmla="*/ 27 w 129"/>
                    <a:gd name="T35" fmla="*/ 274 h 274"/>
                    <a:gd name="T36" fmla="*/ 37 w 129"/>
                    <a:gd name="T37" fmla="*/ 188 h 274"/>
                    <a:gd name="T38" fmla="*/ 39 w 129"/>
                    <a:gd name="T39" fmla="*/ 188 h 274"/>
                    <a:gd name="T40" fmla="*/ 42 w 129"/>
                    <a:gd name="T41" fmla="*/ 188 h 274"/>
                    <a:gd name="T42" fmla="*/ 53 w 129"/>
                    <a:gd name="T43" fmla="*/ 274 h 274"/>
                    <a:gd name="T44" fmla="*/ 75 w 129"/>
                    <a:gd name="T45" fmla="*/ 274 h 274"/>
                    <a:gd name="T46" fmla="*/ 83 w 129"/>
                    <a:gd name="T47" fmla="*/ 165 h 274"/>
                    <a:gd name="T48" fmla="*/ 89 w 129"/>
                    <a:gd name="T49" fmla="*/ 154 h 274"/>
                    <a:gd name="T50" fmla="*/ 89 w 129"/>
                    <a:gd name="T51" fmla="*/ 153 h 274"/>
                    <a:gd name="T52" fmla="*/ 92 w 129"/>
                    <a:gd name="T53" fmla="*/ 119 h 274"/>
                    <a:gd name="T54" fmla="*/ 96 w 129"/>
                    <a:gd name="T55" fmla="*/ 54 h 274"/>
                    <a:gd name="T56" fmla="*/ 97 w 129"/>
                    <a:gd name="T57" fmla="*/ 53 h 274"/>
                    <a:gd name="T58" fmla="*/ 99 w 129"/>
                    <a:gd name="T59" fmla="*/ 50 h 274"/>
                    <a:gd name="T60" fmla="*/ 99 w 129"/>
                    <a:gd name="T61" fmla="*/ 149 h 274"/>
                    <a:gd name="T62" fmla="*/ 117 w 129"/>
                    <a:gd name="T63" fmla="*/ 146 h 274"/>
                    <a:gd name="T64" fmla="*/ 127 w 129"/>
                    <a:gd name="T65" fmla="*/ 28 h 274"/>
                    <a:gd name="T66" fmla="*/ 69 w 129"/>
                    <a:gd name="T67" fmla="*/ 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274">
                      <a:moveTo>
                        <a:pt x="69" y="3"/>
                      </a:moveTo>
                      <a:cubicBezTo>
                        <a:pt x="69" y="3"/>
                        <a:pt x="68" y="4"/>
                        <a:pt x="65" y="5"/>
                      </a:cubicBezTo>
                      <a:cubicBezTo>
                        <a:pt x="52" y="62"/>
                        <a:pt x="52" y="62"/>
                        <a:pt x="52" y="62"/>
                      </a:cubicBezTo>
                      <a:cubicBezTo>
                        <a:pt x="47" y="20"/>
                        <a:pt x="47" y="20"/>
                        <a:pt x="47" y="20"/>
                      </a:cubicBezTo>
                      <a:cubicBezTo>
                        <a:pt x="49" y="15"/>
                        <a:pt x="49" y="15"/>
                        <a:pt x="49" y="15"/>
                      </a:cubicBezTo>
                      <a:cubicBezTo>
                        <a:pt x="46" y="10"/>
                        <a:pt x="46" y="10"/>
                        <a:pt x="46" y="10"/>
                      </a:cubicBezTo>
                      <a:cubicBezTo>
                        <a:pt x="39" y="10"/>
                        <a:pt x="39" y="10"/>
                        <a:pt x="39" y="10"/>
                      </a:cubicBezTo>
                      <a:cubicBezTo>
                        <a:pt x="36" y="15"/>
                        <a:pt x="36" y="15"/>
                        <a:pt x="36" y="15"/>
                      </a:cubicBezTo>
                      <a:cubicBezTo>
                        <a:pt x="37" y="19"/>
                        <a:pt x="37" y="19"/>
                        <a:pt x="37" y="19"/>
                      </a:cubicBezTo>
                      <a:cubicBezTo>
                        <a:pt x="32" y="59"/>
                        <a:pt x="32" y="59"/>
                        <a:pt x="32" y="59"/>
                      </a:cubicBezTo>
                      <a:cubicBezTo>
                        <a:pt x="32" y="62"/>
                        <a:pt x="32" y="62"/>
                        <a:pt x="32" y="62"/>
                      </a:cubicBezTo>
                      <a:cubicBezTo>
                        <a:pt x="29" y="53"/>
                        <a:pt x="29" y="53"/>
                        <a:pt x="29" y="53"/>
                      </a:cubicBezTo>
                      <a:cubicBezTo>
                        <a:pt x="26" y="96"/>
                        <a:pt x="19" y="160"/>
                        <a:pt x="17" y="174"/>
                      </a:cubicBezTo>
                      <a:cubicBezTo>
                        <a:pt x="17" y="174"/>
                        <a:pt x="17" y="174"/>
                        <a:pt x="16" y="175"/>
                      </a:cubicBezTo>
                      <a:cubicBezTo>
                        <a:pt x="17" y="176"/>
                        <a:pt x="17" y="178"/>
                        <a:pt x="17" y="179"/>
                      </a:cubicBezTo>
                      <a:cubicBezTo>
                        <a:pt x="15" y="197"/>
                        <a:pt x="9" y="210"/>
                        <a:pt x="0" y="217"/>
                      </a:cubicBezTo>
                      <a:cubicBezTo>
                        <a:pt x="4" y="274"/>
                        <a:pt x="4" y="274"/>
                        <a:pt x="4" y="274"/>
                      </a:cubicBezTo>
                      <a:cubicBezTo>
                        <a:pt x="27" y="274"/>
                        <a:pt x="27" y="274"/>
                        <a:pt x="27" y="274"/>
                      </a:cubicBezTo>
                      <a:cubicBezTo>
                        <a:pt x="37" y="188"/>
                        <a:pt x="37" y="188"/>
                        <a:pt x="37" y="188"/>
                      </a:cubicBezTo>
                      <a:cubicBezTo>
                        <a:pt x="38" y="188"/>
                        <a:pt x="38" y="188"/>
                        <a:pt x="39" y="188"/>
                      </a:cubicBezTo>
                      <a:cubicBezTo>
                        <a:pt x="40" y="188"/>
                        <a:pt x="41" y="188"/>
                        <a:pt x="42" y="188"/>
                      </a:cubicBezTo>
                      <a:cubicBezTo>
                        <a:pt x="53" y="274"/>
                        <a:pt x="53" y="274"/>
                        <a:pt x="53" y="274"/>
                      </a:cubicBezTo>
                      <a:cubicBezTo>
                        <a:pt x="75" y="274"/>
                        <a:pt x="75" y="274"/>
                        <a:pt x="75" y="274"/>
                      </a:cubicBezTo>
                      <a:cubicBezTo>
                        <a:pt x="83" y="165"/>
                        <a:pt x="83" y="165"/>
                        <a:pt x="83" y="165"/>
                      </a:cubicBezTo>
                      <a:cubicBezTo>
                        <a:pt x="85" y="162"/>
                        <a:pt x="88" y="158"/>
                        <a:pt x="89" y="154"/>
                      </a:cubicBezTo>
                      <a:cubicBezTo>
                        <a:pt x="89" y="153"/>
                        <a:pt x="89" y="153"/>
                        <a:pt x="89" y="153"/>
                      </a:cubicBezTo>
                      <a:cubicBezTo>
                        <a:pt x="89" y="153"/>
                        <a:pt x="90" y="139"/>
                        <a:pt x="92" y="119"/>
                      </a:cubicBezTo>
                      <a:cubicBezTo>
                        <a:pt x="96" y="54"/>
                        <a:pt x="96" y="54"/>
                        <a:pt x="96" y="54"/>
                      </a:cubicBezTo>
                      <a:cubicBezTo>
                        <a:pt x="96" y="54"/>
                        <a:pt x="97" y="54"/>
                        <a:pt x="97" y="53"/>
                      </a:cubicBezTo>
                      <a:cubicBezTo>
                        <a:pt x="98" y="52"/>
                        <a:pt x="98" y="51"/>
                        <a:pt x="99" y="50"/>
                      </a:cubicBezTo>
                      <a:cubicBezTo>
                        <a:pt x="102" y="46"/>
                        <a:pt x="100" y="136"/>
                        <a:pt x="99" y="149"/>
                      </a:cubicBezTo>
                      <a:cubicBezTo>
                        <a:pt x="103" y="151"/>
                        <a:pt x="109" y="149"/>
                        <a:pt x="117" y="146"/>
                      </a:cubicBezTo>
                      <a:cubicBezTo>
                        <a:pt x="121" y="127"/>
                        <a:pt x="129" y="36"/>
                        <a:pt x="127" y="28"/>
                      </a:cubicBezTo>
                      <a:cubicBezTo>
                        <a:pt x="126" y="22"/>
                        <a:pt x="94" y="0"/>
                        <a:pt x="69" y="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67" name="Freeform 57">
                  <a:extLst>
                    <a:ext uri="{FF2B5EF4-FFF2-40B4-BE49-F238E27FC236}">
                      <a16:creationId xmlns:a16="http://schemas.microsoft.com/office/drawing/2014/main" id="{6B7568E5-2ADD-4A95-984C-A866AFEBA4E2}"/>
                    </a:ext>
                  </a:extLst>
                </p:cNvPr>
                <p:cNvSpPr>
                  <a:spLocks/>
                </p:cNvSpPr>
                <p:nvPr/>
              </p:nvSpPr>
              <p:spPr bwMode="auto">
                <a:xfrm>
                  <a:off x="6456363" y="6242050"/>
                  <a:ext cx="34925" cy="36513"/>
                </a:xfrm>
                <a:custGeom>
                  <a:avLst/>
                  <a:gdLst>
                    <a:gd name="T0" fmla="*/ 0 w 20"/>
                    <a:gd name="T1" fmla="*/ 16 h 21"/>
                    <a:gd name="T2" fmla="*/ 4 w 20"/>
                    <a:gd name="T3" fmla="*/ 12 h 21"/>
                    <a:gd name="T4" fmla="*/ 6 w 20"/>
                    <a:gd name="T5" fmla="*/ 13 h 21"/>
                    <a:gd name="T6" fmla="*/ 12 w 20"/>
                    <a:gd name="T7" fmla="*/ 18 h 21"/>
                    <a:gd name="T8" fmla="*/ 20 w 20"/>
                    <a:gd name="T9" fmla="*/ 0 h 21"/>
                    <a:gd name="T10" fmla="*/ 4 w 20"/>
                    <a:gd name="T11" fmla="*/ 3 h 21"/>
                    <a:gd name="T12" fmla="*/ 0 w 20"/>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0" y="16"/>
                      </a:moveTo>
                      <a:cubicBezTo>
                        <a:pt x="0" y="21"/>
                        <a:pt x="4" y="14"/>
                        <a:pt x="4" y="12"/>
                      </a:cubicBezTo>
                      <a:cubicBezTo>
                        <a:pt x="4" y="9"/>
                        <a:pt x="6" y="9"/>
                        <a:pt x="6" y="13"/>
                      </a:cubicBezTo>
                      <a:cubicBezTo>
                        <a:pt x="6" y="16"/>
                        <a:pt x="8" y="18"/>
                        <a:pt x="12" y="18"/>
                      </a:cubicBezTo>
                      <a:cubicBezTo>
                        <a:pt x="19" y="17"/>
                        <a:pt x="20" y="0"/>
                        <a:pt x="20" y="0"/>
                      </a:cubicBezTo>
                      <a:cubicBezTo>
                        <a:pt x="4" y="3"/>
                        <a:pt x="4" y="3"/>
                        <a:pt x="4" y="3"/>
                      </a:cubicBezTo>
                      <a:cubicBezTo>
                        <a:pt x="1" y="4"/>
                        <a:pt x="1" y="11"/>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68" name="Freeform 58">
                  <a:extLst>
                    <a:ext uri="{FF2B5EF4-FFF2-40B4-BE49-F238E27FC236}">
                      <a16:creationId xmlns:a16="http://schemas.microsoft.com/office/drawing/2014/main" id="{6E864F3E-4550-410A-A3BA-4B935F0FF269}"/>
                    </a:ext>
                  </a:extLst>
                </p:cNvPr>
                <p:cNvSpPr>
                  <a:spLocks noEditPoints="1"/>
                </p:cNvSpPr>
                <p:nvPr/>
              </p:nvSpPr>
              <p:spPr bwMode="auto">
                <a:xfrm>
                  <a:off x="6294438" y="5791200"/>
                  <a:ext cx="133350" cy="193675"/>
                </a:xfrm>
                <a:custGeom>
                  <a:avLst/>
                  <a:gdLst>
                    <a:gd name="T0" fmla="*/ 3 w 77"/>
                    <a:gd name="T1" fmla="*/ 52 h 111"/>
                    <a:gd name="T2" fmla="*/ 0 w 77"/>
                    <a:gd name="T3" fmla="*/ 65 h 111"/>
                    <a:gd name="T4" fmla="*/ 3 w 77"/>
                    <a:gd name="T5" fmla="*/ 77 h 111"/>
                    <a:gd name="T6" fmla="*/ 5 w 77"/>
                    <a:gd name="T7" fmla="*/ 74 h 111"/>
                    <a:gd name="T8" fmla="*/ 39 w 77"/>
                    <a:gd name="T9" fmla="*/ 111 h 111"/>
                    <a:gd name="T10" fmla="*/ 72 w 77"/>
                    <a:gd name="T11" fmla="*/ 73 h 111"/>
                    <a:gd name="T12" fmla="*/ 74 w 77"/>
                    <a:gd name="T13" fmla="*/ 77 h 111"/>
                    <a:gd name="T14" fmla="*/ 77 w 77"/>
                    <a:gd name="T15" fmla="*/ 64 h 111"/>
                    <a:gd name="T16" fmla="*/ 74 w 77"/>
                    <a:gd name="T17" fmla="*/ 52 h 111"/>
                    <a:gd name="T18" fmla="*/ 73 w 77"/>
                    <a:gd name="T19" fmla="*/ 52 h 111"/>
                    <a:gd name="T20" fmla="*/ 73 w 77"/>
                    <a:gd name="T21" fmla="*/ 42 h 111"/>
                    <a:gd name="T22" fmla="*/ 44 w 77"/>
                    <a:gd name="T23" fmla="*/ 34 h 111"/>
                    <a:gd name="T24" fmla="*/ 48 w 77"/>
                    <a:gd name="T25" fmla="*/ 36 h 111"/>
                    <a:gd name="T26" fmla="*/ 76 w 77"/>
                    <a:gd name="T27" fmla="*/ 27 h 111"/>
                    <a:gd name="T28" fmla="*/ 13 w 77"/>
                    <a:gd name="T29" fmla="*/ 20 h 111"/>
                    <a:gd name="T30" fmla="*/ 1 w 77"/>
                    <a:gd name="T31" fmla="*/ 29 h 111"/>
                    <a:gd name="T32" fmla="*/ 9 w 77"/>
                    <a:gd name="T33" fmla="*/ 29 h 111"/>
                    <a:gd name="T34" fmla="*/ 4 w 77"/>
                    <a:gd name="T35" fmla="*/ 46 h 111"/>
                    <a:gd name="T36" fmla="*/ 3 w 77"/>
                    <a:gd name="T37" fmla="*/ 52 h 111"/>
                    <a:gd name="T38" fmla="*/ 3 w 77"/>
                    <a:gd name="T39" fmla="*/ 52 h 111"/>
                    <a:gd name="T40" fmla="*/ 44 w 77"/>
                    <a:gd name="T41" fmla="*/ 94 h 111"/>
                    <a:gd name="T42" fmla="*/ 38 w 77"/>
                    <a:gd name="T43" fmla="*/ 94 h 111"/>
                    <a:gd name="T44" fmla="*/ 38 w 77"/>
                    <a:gd name="T45" fmla="*/ 88 h 111"/>
                    <a:gd name="T46" fmla="*/ 44 w 77"/>
                    <a:gd name="T47" fmla="*/ 88 h 111"/>
                    <a:gd name="T48" fmla="*/ 44 w 77"/>
                    <a:gd name="T49" fmla="*/ 94 h 111"/>
                    <a:gd name="T50" fmla="*/ 31 w 77"/>
                    <a:gd name="T51" fmla="*/ 51 h 111"/>
                    <a:gd name="T52" fmla="*/ 36 w 77"/>
                    <a:gd name="T53" fmla="*/ 50 h 111"/>
                    <a:gd name="T54" fmla="*/ 42 w 77"/>
                    <a:gd name="T55" fmla="*/ 49 h 111"/>
                    <a:gd name="T56" fmla="*/ 52 w 77"/>
                    <a:gd name="T57" fmla="*/ 52 h 111"/>
                    <a:gd name="T58" fmla="*/ 56 w 77"/>
                    <a:gd name="T59" fmla="*/ 60 h 111"/>
                    <a:gd name="T60" fmla="*/ 55 w 77"/>
                    <a:gd name="T61" fmla="*/ 65 h 111"/>
                    <a:gd name="T62" fmla="*/ 52 w 77"/>
                    <a:gd name="T63" fmla="*/ 69 h 111"/>
                    <a:gd name="T64" fmla="*/ 48 w 77"/>
                    <a:gd name="T65" fmla="*/ 73 h 111"/>
                    <a:gd name="T66" fmla="*/ 44 w 77"/>
                    <a:gd name="T67" fmla="*/ 76 h 111"/>
                    <a:gd name="T68" fmla="*/ 44 w 77"/>
                    <a:gd name="T69" fmla="*/ 82 h 111"/>
                    <a:gd name="T70" fmla="*/ 38 w 77"/>
                    <a:gd name="T71" fmla="*/ 82 h 111"/>
                    <a:gd name="T72" fmla="*/ 38 w 77"/>
                    <a:gd name="T73" fmla="*/ 73 h 111"/>
                    <a:gd name="T74" fmla="*/ 42 w 77"/>
                    <a:gd name="T75" fmla="*/ 71 h 111"/>
                    <a:gd name="T76" fmla="*/ 46 w 77"/>
                    <a:gd name="T77" fmla="*/ 68 h 111"/>
                    <a:gd name="T78" fmla="*/ 49 w 77"/>
                    <a:gd name="T79" fmla="*/ 65 h 111"/>
                    <a:gd name="T80" fmla="*/ 50 w 77"/>
                    <a:gd name="T81" fmla="*/ 61 h 111"/>
                    <a:gd name="T82" fmla="*/ 47 w 77"/>
                    <a:gd name="T83" fmla="*/ 56 h 111"/>
                    <a:gd name="T84" fmla="*/ 42 w 77"/>
                    <a:gd name="T85" fmla="*/ 54 h 111"/>
                    <a:gd name="T86" fmla="*/ 36 w 77"/>
                    <a:gd name="T87" fmla="*/ 55 h 111"/>
                    <a:gd name="T88" fmla="*/ 31 w 77"/>
                    <a:gd name="T89" fmla="*/ 57 h 111"/>
                    <a:gd name="T90" fmla="*/ 31 w 77"/>
                    <a:gd name="T91" fmla="*/ 57 h 111"/>
                    <a:gd name="T92" fmla="*/ 31 w 77"/>
                    <a:gd name="T93" fmla="*/ 5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111">
                      <a:moveTo>
                        <a:pt x="3" y="52"/>
                      </a:moveTo>
                      <a:cubicBezTo>
                        <a:pt x="1" y="52"/>
                        <a:pt x="0" y="58"/>
                        <a:pt x="0" y="65"/>
                      </a:cubicBezTo>
                      <a:cubicBezTo>
                        <a:pt x="0" y="72"/>
                        <a:pt x="1" y="77"/>
                        <a:pt x="3" y="77"/>
                      </a:cubicBezTo>
                      <a:cubicBezTo>
                        <a:pt x="4" y="77"/>
                        <a:pt x="4" y="76"/>
                        <a:pt x="5" y="74"/>
                      </a:cubicBezTo>
                      <a:cubicBezTo>
                        <a:pt x="10" y="95"/>
                        <a:pt x="29" y="111"/>
                        <a:pt x="39" y="111"/>
                      </a:cubicBezTo>
                      <a:cubicBezTo>
                        <a:pt x="52" y="111"/>
                        <a:pt x="69" y="96"/>
                        <a:pt x="72" y="73"/>
                      </a:cubicBezTo>
                      <a:cubicBezTo>
                        <a:pt x="72" y="75"/>
                        <a:pt x="73" y="77"/>
                        <a:pt x="74" y="77"/>
                      </a:cubicBezTo>
                      <a:cubicBezTo>
                        <a:pt x="76" y="77"/>
                        <a:pt x="77" y="71"/>
                        <a:pt x="77" y="64"/>
                      </a:cubicBezTo>
                      <a:cubicBezTo>
                        <a:pt x="77" y="57"/>
                        <a:pt x="76" y="52"/>
                        <a:pt x="74" y="52"/>
                      </a:cubicBezTo>
                      <a:cubicBezTo>
                        <a:pt x="74" y="52"/>
                        <a:pt x="73" y="52"/>
                        <a:pt x="73" y="52"/>
                      </a:cubicBezTo>
                      <a:cubicBezTo>
                        <a:pt x="73" y="49"/>
                        <a:pt x="73" y="46"/>
                        <a:pt x="73" y="42"/>
                      </a:cubicBezTo>
                      <a:cubicBezTo>
                        <a:pt x="67" y="46"/>
                        <a:pt x="56" y="40"/>
                        <a:pt x="44" y="34"/>
                      </a:cubicBezTo>
                      <a:cubicBezTo>
                        <a:pt x="46" y="35"/>
                        <a:pt x="47" y="36"/>
                        <a:pt x="48" y="36"/>
                      </a:cubicBezTo>
                      <a:cubicBezTo>
                        <a:pt x="68" y="46"/>
                        <a:pt x="76" y="27"/>
                        <a:pt x="76" y="27"/>
                      </a:cubicBezTo>
                      <a:cubicBezTo>
                        <a:pt x="76" y="27"/>
                        <a:pt x="52" y="0"/>
                        <a:pt x="13" y="20"/>
                      </a:cubicBezTo>
                      <a:cubicBezTo>
                        <a:pt x="10" y="22"/>
                        <a:pt x="5" y="27"/>
                        <a:pt x="1" y="29"/>
                      </a:cubicBezTo>
                      <a:cubicBezTo>
                        <a:pt x="1" y="29"/>
                        <a:pt x="4" y="29"/>
                        <a:pt x="9" y="29"/>
                      </a:cubicBezTo>
                      <a:cubicBezTo>
                        <a:pt x="5" y="31"/>
                        <a:pt x="3" y="37"/>
                        <a:pt x="4" y="46"/>
                      </a:cubicBezTo>
                      <a:cubicBezTo>
                        <a:pt x="3" y="48"/>
                        <a:pt x="3" y="50"/>
                        <a:pt x="3" y="52"/>
                      </a:cubicBezTo>
                      <a:cubicBezTo>
                        <a:pt x="3" y="52"/>
                        <a:pt x="3" y="52"/>
                        <a:pt x="3" y="52"/>
                      </a:cubicBezTo>
                      <a:close/>
                      <a:moveTo>
                        <a:pt x="44" y="94"/>
                      </a:moveTo>
                      <a:cubicBezTo>
                        <a:pt x="38" y="94"/>
                        <a:pt x="38" y="94"/>
                        <a:pt x="38" y="94"/>
                      </a:cubicBezTo>
                      <a:cubicBezTo>
                        <a:pt x="38" y="88"/>
                        <a:pt x="38" y="88"/>
                        <a:pt x="38" y="88"/>
                      </a:cubicBezTo>
                      <a:cubicBezTo>
                        <a:pt x="44" y="88"/>
                        <a:pt x="44" y="88"/>
                        <a:pt x="44" y="88"/>
                      </a:cubicBezTo>
                      <a:lnTo>
                        <a:pt x="44" y="94"/>
                      </a:lnTo>
                      <a:close/>
                      <a:moveTo>
                        <a:pt x="31" y="51"/>
                      </a:moveTo>
                      <a:cubicBezTo>
                        <a:pt x="32" y="51"/>
                        <a:pt x="34" y="50"/>
                        <a:pt x="36" y="50"/>
                      </a:cubicBezTo>
                      <a:cubicBezTo>
                        <a:pt x="38" y="49"/>
                        <a:pt x="40" y="49"/>
                        <a:pt x="42" y="49"/>
                      </a:cubicBezTo>
                      <a:cubicBezTo>
                        <a:pt x="46" y="49"/>
                        <a:pt x="50" y="50"/>
                        <a:pt x="52" y="52"/>
                      </a:cubicBezTo>
                      <a:cubicBezTo>
                        <a:pt x="55" y="54"/>
                        <a:pt x="56" y="57"/>
                        <a:pt x="56" y="60"/>
                      </a:cubicBezTo>
                      <a:cubicBezTo>
                        <a:pt x="56" y="62"/>
                        <a:pt x="55" y="64"/>
                        <a:pt x="55" y="65"/>
                      </a:cubicBezTo>
                      <a:cubicBezTo>
                        <a:pt x="54" y="67"/>
                        <a:pt x="53" y="68"/>
                        <a:pt x="52" y="69"/>
                      </a:cubicBezTo>
                      <a:cubicBezTo>
                        <a:pt x="51" y="71"/>
                        <a:pt x="50" y="72"/>
                        <a:pt x="48" y="73"/>
                      </a:cubicBezTo>
                      <a:cubicBezTo>
                        <a:pt x="47" y="74"/>
                        <a:pt x="45" y="75"/>
                        <a:pt x="44" y="76"/>
                      </a:cubicBezTo>
                      <a:cubicBezTo>
                        <a:pt x="44" y="82"/>
                        <a:pt x="44" y="82"/>
                        <a:pt x="44" y="82"/>
                      </a:cubicBezTo>
                      <a:cubicBezTo>
                        <a:pt x="38" y="82"/>
                        <a:pt x="38" y="82"/>
                        <a:pt x="38" y="82"/>
                      </a:cubicBezTo>
                      <a:cubicBezTo>
                        <a:pt x="38" y="73"/>
                        <a:pt x="38" y="73"/>
                        <a:pt x="38" y="73"/>
                      </a:cubicBezTo>
                      <a:cubicBezTo>
                        <a:pt x="40" y="72"/>
                        <a:pt x="41" y="72"/>
                        <a:pt x="42" y="71"/>
                      </a:cubicBezTo>
                      <a:cubicBezTo>
                        <a:pt x="44" y="70"/>
                        <a:pt x="45" y="69"/>
                        <a:pt x="46" y="68"/>
                      </a:cubicBezTo>
                      <a:cubicBezTo>
                        <a:pt x="47" y="67"/>
                        <a:pt x="48" y="66"/>
                        <a:pt x="49" y="65"/>
                      </a:cubicBezTo>
                      <a:cubicBezTo>
                        <a:pt x="49" y="64"/>
                        <a:pt x="50" y="62"/>
                        <a:pt x="50" y="61"/>
                      </a:cubicBezTo>
                      <a:cubicBezTo>
                        <a:pt x="50" y="59"/>
                        <a:pt x="49" y="57"/>
                        <a:pt x="47" y="56"/>
                      </a:cubicBezTo>
                      <a:cubicBezTo>
                        <a:pt x="46" y="55"/>
                        <a:pt x="44" y="54"/>
                        <a:pt x="42" y="54"/>
                      </a:cubicBezTo>
                      <a:cubicBezTo>
                        <a:pt x="40" y="54"/>
                        <a:pt x="38" y="54"/>
                        <a:pt x="36" y="55"/>
                      </a:cubicBezTo>
                      <a:cubicBezTo>
                        <a:pt x="34" y="56"/>
                        <a:pt x="32" y="56"/>
                        <a:pt x="31" y="57"/>
                      </a:cubicBezTo>
                      <a:cubicBezTo>
                        <a:pt x="31" y="57"/>
                        <a:pt x="31" y="57"/>
                        <a:pt x="31" y="57"/>
                      </a:cubicBezTo>
                      <a:lnTo>
                        <a:pt x="31" y="51"/>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69" name="Freeform 59">
                  <a:extLst>
                    <a:ext uri="{FF2B5EF4-FFF2-40B4-BE49-F238E27FC236}">
                      <a16:creationId xmlns:a16="http://schemas.microsoft.com/office/drawing/2014/main" id="{55904ED9-592D-4F3D-905D-BCA5CF61BD89}"/>
                    </a:ext>
                  </a:extLst>
                </p:cNvPr>
                <p:cNvSpPr>
                  <a:spLocks/>
                </p:cNvSpPr>
                <p:nvPr/>
              </p:nvSpPr>
              <p:spPr bwMode="auto">
                <a:xfrm>
                  <a:off x="6259513" y="6462712"/>
                  <a:ext cx="73025" cy="25400"/>
                </a:xfrm>
                <a:custGeom>
                  <a:avLst/>
                  <a:gdLst>
                    <a:gd name="T0" fmla="*/ 22 w 42"/>
                    <a:gd name="T1" fmla="*/ 0 h 15"/>
                    <a:gd name="T2" fmla="*/ 15 w 42"/>
                    <a:gd name="T3" fmla="*/ 14 h 15"/>
                    <a:gd name="T4" fmla="*/ 34 w 42"/>
                    <a:gd name="T5" fmla="*/ 8 h 15"/>
                    <a:gd name="T6" fmla="*/ 36 w 42"/>
                    <a:gd name="T7" fmla="*/ 8 h 15"/>
                    <a:gd name="T8" fmla="*/ 41 w 42"/>
                    <a:gd name="T9" fmla="*/ 8 h 15"/>
                    <a:gd name="T10" fmla="*/ 41 w 42"/>
                    <a:gd name="T11" fmla="*/ 1 h 15"/>
                    <a:gd name="T12" fmla="*/ 42 w 42"/>
                    <a:gd name="T13" fmla="*/ 0 h 15"/>
                    <a:gd name="T14" fmla="*/ 22 w 4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5">
                      <a:moveTo>
                        <a:pt x="22" y="0"/>
                      </a:moveTo>
                      <a:cubicBezTo>
                        <a:pt x="22" y="0"/>
                        <a:pt x="0" y="13"/>
                        <a:pt x="15" y="14"/>
                      </a:cubicBezTo>
                      <a:cubicBezTo>
                        <a:pt x="23" y="15"/>
                        <a:pt x="29" y="12"/>
                        <a:pt x="34" y="8"/>
                      </a:cubicBezTo>
                      <a:cubicBezTo>
                        <a:pt x="36" y="6"/>
                        <a:pt x="35" y="8"/>
                        <a:pt x="36" y="8"/>
                      </a:cubicBezTo>
                      <a:cubicBezTo>
                        <a:pt x="37" y="8"/>
                        <a:pt x="40" y="8"/>
                        <a:pt x="41" y="8"/>
                      </a:cubicBezTo>
                      <a:cubicBezTo>
                        <a:pt x="42" y="2"/>
                        <a:pt x="41" y="1"/>
                        <a:pt x="41" y="1"/>
                      </a:cubicBezTo>
                      <a:cubicBezTo>
                        <a:pt x="42" y="0"/>
                        <a:pt x="42" y="0"/>
                        <a:pt x="42" y="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0" name="Freeform 60">
                  <a:extLst>
                    <a:ext uri="{FF2B5EF4-FFF2-40B4-BE49-F238E27FC236}">
                      <a16:creationId xmlns:a16="http://schemas.microsoft.com/office/drawing/2014/main" id="{8F564DB4-56BC-4FD6-8901-DB2345F4D916}"/>
                    </a:ext>
                  </a:extLst>
                </p:cNvPr>
                <p:cNvSpPr>
                  <a:spLocks/>
                </p:cNvSpPr>
                <p:nvPr/>
              </p:nvSpPr>
              <p:spPr bwMode="auto">
                <a:xfrm>
                  <a:off x="6383338" y="6462712"/>
                  <a:ext cx="74613" cy="25400"/>
                </a:xfrm>
                <a:custGeom>
                  <a:avLst/>
                  <a:gdLst>
                    <a:gd name="T0" fmla="*/ 21 w 43"/>
                    <a:gd name="T1" fmla="*/ 0 h 15"/>
                    <a:gd name="T2" fmla="*/ 1 w 43"/>
                    <a:gd name="T3" fmla="*/ 0 h 15"/>
                    <a:gd name="T4" fmla="*/ 1 w 43"/>
                    <a:gd name="T5" fmla="*/ 1 h 15"/>
                    <a:gd name="T6" fmla="*/ 2 w 43"/>
                    <a:gd name="T7" fmla="*/ 8 h 15"/>
                    <a:gd name="T8" fmla="*/ 6 w 43"/>
                    <a:gd name="T9" fmla="*/ 8 h 15"/>
                    <a:gd name="T10" fmla="*/ 9 w 43"/>
                    <a:gd name="T11" fmla="*/ 8 h 15"/>
                    <a:gd name="T12" fmla="*/ 28 w 43"/>
                    <a:gd name="T13" fmla="*/ 14 h 15"/>
                    <a:gd name="T14" fmla="*/ 21 w 43"/>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5">
                      <a:moveTo>
                        <a:pt x="21" y="0"/>
                      </a:moveTo>
                      <a:cubicBezTo>
                        <a:pt x="1" y="0"/>
                        <a:pt x="1" y="0"/>
                        <a:pt x="1" y="0"/>
                      </a:cubicBezTo>
                      <a:cubicBezTo>
                        <a:pt x="1" y="1"/>
                        <a:pt x="1" y="1"/>
                        <a:pt x="1" y="1"/>
                      </a:cubicBezTo>
                      <a:cubicBezTo>
                        <a:pt x="1" y="1"/>
                        <a:pt x="0" y="2"/>
                        <a:pt x="2" y="8"/>
                      </a:cubicBezTo>
                      <a:cubicBezTo>
                        <a:pt x="2" y="8"/>
                        <a:pt x="5" y="8"/>
                        <a:pt x="6" y="8"/>
                      </a:cubicBezTo>
                      <a:cubicBezTo>
                        <a:pt x="7" y="8"/>
                        <a:pt x="6" y="6"/>
                        <a:pt x="9" y="8"/>
                      </a:cubicBezTo>
                      <a:cubicBezTo>
                        <a:pt x="14" y="12"/>
                        <a:pt x="19" y="15"/>
                        <a:pt x="28" y="14"/>
                      </a:cubicBezTo>
                      <a:cubicBezTo>
                        <a:pt x="43" y="13"/>
                        <a:pt x="21"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1" name="Freeform 61">
                  <a:extLst>
                    <a:ext uri="{FF2B5EF4-FFF2-40B4-BE49-F238E27FC236}">
                      <a16:creationId xmlns:a16="http://schemas.microsoft.com/office/drawing/2014/main" id="{E9E54A27-EB2C-417D-B8B1-A95D8A2A4BE8}"/>
                    </a:ext>
                  </a:extLst>
                </p:cNvPr>
                <p:cNvSpPr>
                  <a:spLocks/>
                </p:cNvSpPr>
                <p:nvPr/>
              </p:nvSpPr>
              <p:spPr bwMode="auto">
                <a:xfrm>
                  <a:off x="5695951" y="5983287"/>
                  <a:ext cx="219075" cy="471488"/>
                </a:xfrm>
                <a:custGeom>
                  <a:avLst/>
                  <a:gdLst>
                    <a:gd name="T0" fmla="*/ 126 w 126"/>
                    <a:gd name="T1" fmla="*/ 210 h 271"/>
                    <a:gd name="T2" fmla="*/ 114 w 126"/>
                    <a:gd name="T3" fmla="*/ 176 h 271"/>
                    <a:gd name="T4" fmla="*/ 114 w 126"/>
                    <a:gd name="T5" fmla="*/ 176 h 271"/>
                    <a:gd name="T6" fmla="*/ 113 w 126"/>
                    <a:gd name="T7" fmla="*/ 170 h 271"/>
                    <a:gd name="T8" fmla="*/ 103 w 126"/>
                    <a:gd name="T9" fmla="*/ 44 h 271"/>
                    <a:gd name="T10" fmla="*/ 99 w 126"/>
                    <a:gd name="T11" fmla="*/ 59 h 271"/>
                    <a:gd name="T12" fmla="*/ 94 w 126"/>
                    <a:gd name="T13" fmla="*/ 17 h 271"/>
                    <a:gd name="T14" fmla="*/ 96 w 126"/>
                    <a:gd name="T15" fmla="*/ 12 h 271"/>
                    <a:gd name="T16" fmla="*/ 93 w 126"/>
                    <a:gd name="T17" fmla="*/ 7 h 271"/>
                    <a:gd name="T18" fmla="*/ 86 w 126"/>
                    <a:gd name="T19" fmla="*/ 7 h 271"/>
                    <a:gd name="T20" fmla="*/ 83 w 126"/>
                    <a:gd name="T21" fmla="*/ 12 h 271"/>
                    <a:gd name="T22" fmla="*/ 84 w 126"/>
                    <a:gd name="T23" fmla="*/ 16 h 271"/>
                    <a:gd name="T24" fmla="*/ 79 w 126"/>
                    <a:gd name="T25" fmla="*/ 56 h 271"/>
                    <a:gd name="T26" fmla="*/ 78 w 126"/>
                    <a:gd name="T27" fmla="*/ 59 h 271"/>
                    <a:gd name="T28" fmla="*/ 63 w 126"/>
                    <a:gd name="T29" fmla="*/ 0 h 271"/>
                    <a:gd name="T30" fmla="*/ 60 w 126"/>
                    <a:gd name="T31" fmla="*/ 0 h 271"/>
                    <a:gd name="T32" fmla="*/ 2 w 126"/>
                    <a:gd name="T33" fmla="*/ 30 h 271"/>
                    <a:gd name="T34" fmla="*/ 9 w 126"/>
                    <a:gd name="T35" fmla="*/ 143 h 271"/>
                    <a:gd name="T36" fmla="*/ 30 w 126"/>
                    <a:gd name="T37" fmla="*/ 147 h 271"/>
                    <a:gd name="T38" fmla="*/ 27 w 126"/>
                    <a:gd name="T39" fmla="*/ 47 h 271"/>
                    <a:gd name="T40" fmla="*/ 29 w 126"/>
                    <a:gd name="T41" fmla="*/ 49 h 271"/>
                    <a:gd name="T42" fmla="*/ 29 w 126"/>
                    <a:gd name="T43" fmla="*/ 49 h 271"/>
                    <a:gd name="T44" fmla="*/ 33 w 126"/>
                    <a:gd name="T45" fmla="*/ 99 h 271"/>
                    <a:gd name="T46" fmla="*/ 37 w 126"/>
                    <a:gd name="T47" fmla="*/ 150 h 271"/>
                    <a:gd name="T48" fmla="*/ 37 w 126"/>
                    <a:gd name="T49" fmla="*/ 151 h 271"/>
                    <a:gd name="T50" fmla="*/ 43 w 126"/>
                    <a:gd name="T51" fmla="*/ 161 h 271"/>
                    <a:gd name="T52" fmla="*/ 51 w 126"/>
                    <a:gd name="T53" fmla="*/ 271 h 271"/>
                    <a:gd name="T54" fmla="*/ 74 w 126"/>
                    <a:gd name="T55" fmla="*/ 271 h 271"/>
                    <a:gd name="T56" fmla="*/ 84 w 126"/>
                    <a:gd name="T57" fmla="*/ 185 h 271"/>
                    <a:gd name="T58" fmla="*/ 86 w 126"/>
                    <a:gd name="T59" fmla="*/ 185 h 271"/>
                    <a:gd name="T60" fmla="*/ 89 w 126"/>
                    <a:gd name="T61" fmla="*/ 185 h 271"/>
                    <a:gd name="T62" fmla="*/ 100 w 126"/>
                    <a:gd name="T63" fmla="*/ 271 h 271"/>
                    <a:gd name="T64" fmla="*/ 122 w 126"/>
                    <a:gd name="T65" fmla="*/ 271 h 271"/>
                    <a:gd name="T66" fmla="*/ 126 w 126"/>
                    <a:gd name="T67" fmla="*/ 2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71">
                      <a:moveTo>
                        <a:pt x="126" y="210"/>
                      </a:moveTo>
                      <a:cubicBezTo>
                        <a:pt x="120" y="202"/>
                        <a:pt x="116" y="191"/>
                        <a:pt x="114" y="176"/>
                      </a:cubicBezTo>
                      <a:cubicBezTo>
                        <a:pt x="114" y="176"/>
                        <a:pt x="114" y="176"/>
                        <a:pt x="114" y="176"/>
                      </a:cubicBezTo>
                      <a:cubicBezTo>
                        <a:pt x="114" y="174"/>
                        <a:pt x="113" y="172"/>
                        <a:pt x="113" y="170"/>
                      </a:cubicBezTo>
                      <a:cubicBezTo>
                        <a:pt x="109" y="154"/>
                        <a:pt x="104" y="84"/>
                        <a:pt x="103" y="44"/>
                      </a:cubicBezTo>
                      <a:cubicBezTo>
                        <a:pt x="99" y="59"/>
                        <a:pt x="99" y="59"/>
                        <a:pt x="99" y="59"/>
                      </a:cubicBezTo>
                      <a:cubicBezTo>
                        <a:pt x="94" y="17"/>
                        <a:pt x="94" y="17"/>
                        <a:pt x="94" y="17"/>
                      </a:cubicBezTo>
                      <a:cubicBezTo>
                        <a:pt x="96" y="12"/>
                        <a:pt x="96" y="12"/>
                        <a:pt x="96" y="12"/>
                      </a:cubicBezTo>
                      <a:cubicBezTo>
                        <a:pt x="93" y="7"/>
                        <a:pt x="93" y="7"/>
                        <a:pt x="93" y="7"/>
                      </a:cubicBezTo>
                      <a:cubicBezTo>
                        <a:pt x="86" y="7"/>
                        <a:pt x="86" y="7"/>
                        <a:pt x="86" y="7"/>
                      </a:cubicBezTo>
                      <a:cubicBezTo>
                        <a:pt x="83" y="12"/>
                        <a:pt x="83" y="12"/>
                        <a:pt x="83" y="12"/>
                      </a:cubicBezTo>
                      <a:cubicBezTo>
                        <a:pt x="84" y="16"/>
                        <a:pt x="84" y="16"/>
                        <a:pt x="84" y="16"/>
                      </a:cubicBezTo>
                      <a:cubicBezTo>
                        <a:pt x="79" y="56"/>
                        <a:pt x="79" y="56"/>
                        <a:pt x="79" y="56"/>
                      </a:cubicBezTo>
                      <a:cubicBezTo>
                        <a:pt x="78" y="59"/>
                        <a:pt x="78" y="59"/>
                        <a:pt x="78" y="59"/>
                      </a:cubicBezTo>
                      <a:cubicBezTo>
                        <a:pt x="63" y="0"/>
                        <a:pt x="63" y="0"/>
                        <a:pt x="63" y="0"/>
                      </a:cubicBezTo>
                      <a:cubicBezTo>
                        <a:pt x="62" y="0"/>
                        <a:pt x="61" y="0"/>
                        <a:pt x="60" y="0"/>
                      </a:cubicBezTo>
                      <a:cubicBezTo>
                        <a:pt x="35" y="4"/>
                        <a:pt x="3" y="13"/>
                        <a:pt x="2" y="30"/>
                      </a:cubicBezTo>
                      <a:cubicBezTo>
                        <a:pt x="0" y="39"/>
                        <a:pt x="5" y="123"/>
                        <a:pt x="9" y="143"/>
                      </a:cubicBezTo>
                      <a:cubicBezTo>
                        <a:pt x="17" y="147"/>
                        <a:pt x="26" y="147"/>
                        <a:pt x="30" y="147"/>
                      </a:cubicBezTo>
                      <a:cubicBezTo>
                        <a:pt x="29" y="133"/>
                        <a:pt x="25" y="45"/>
                        <a:pt x="27" y="47"/>
                      </a:cubicBezTo>
                      <a:cubicBezTo>
                        <a:pt x="28" y="48"/>
                        <a:pt x="29" y="49"/>
                        <a:pt x="29" y="49"/>
                      </a:cubicBezTo>
                      <a:cubicBezTo>
                        <a:pt x="29" y="49"/>
                        <a:pt x="29" y="49"/>
                        <a:pt x="29" y="49"/>
                      </a:cubicBezTo>
                      <a:cubicBezTo>
                        <a:pt x="33" y="99"/>
                        <a:pt x="33" y="99"/>
                        <a:pt x="33" y="99"/>
                      </a:cubicBezTo>
                      <a:cubicBezTo>
                        <a:pt x="35" y="128"/>
                        <a:pt x="37" y="150"/>
                        <a:pt x="37" y="150"/>
                      </a:cubicBezTo>
                      <a:cubicBezTo>
                        <a:pt x="37" y="151"/>
                        <a:pt x="37" y="151"/>
                        <a:pt x="37" y="151"/>
                      </a:cubicBezTo>
                      <a:cubicBezTo>
                        <a:pt x="39" y="154"/>
                        <a:pt x="40" y="158"/>
                        <a:pt x="43" y="161"/>
                      </a:cubicBezTo>
                      <a:cubicBezTo>
                        <a:pt x="51" y="271"/>
                        <a:pt x="51" y="271"/>
                        <a:pt x="51" y="271"/>
                      </a:cubicBezTo>
                      <a:cubicBezTo>
                        <a:pt x="74" y="271"/>
                        <a:pt x="74" y="271"/>
                        <a:pt x="74" y="271"/>
                      </a:cubicBezTo>
                      <a:cubicBezTo>
                        <a:pt x="84" y="185"/>
                        <a:pt x="84" y="185"/>
                        <a:pt x="84" y="185"/>
                      </a:cubicBezTo>
                      <a:cubicBezTo>
                        <a:pt x="85" y="185"/>
                        <a:pt x="85" y="185"/>
                        <a:pt x="86" y="185"/>
                      </a:cubicBezTo>
                      <a:cubicBezTo>
                        <a:pt x="87" y="185"/>
                        <a:pt x="88" y="185"/>
                        <a:pt x="89" y="185"/>
                      </a:cubicBezTo>
                      <a:cubicBezTo>
                        <a:pt x="100" y="271"/>
                        <a:pt x="100" y="271"/>
                        <a:pt x="100" y="271"/>
                      </a:cubicBezTo>
                      <a:cubicBezTo>
                        <a:pt x="122" y="271"/>
                        <a:pt x="122" y="271"/>
                        <a:pt x="122" y="271"/>
                      </a:cubicBezTo>
                      <a:lnTo>
                        <a:pt x="126" y="21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2" name="Freeform 62">
                  <a:extLst>
                    <a:ext uri="{FF2B5EF4-FFF2-40B4-BE49-F238E27FC236}">
                      <a16:creationId xmlns:a16="http://schemas.microsoft.com/office/drawing/2014/main" id="{17FCF501-B007-48D1-A1A8-293C0413A7D4}"/>
                    </a:ext>
                  </a:extLst>
                </p:cNvPr>
                <p:cNvSpPr>
                  <a:spLocks noEditPoints="1"/>
                </p:cNvSpPr>
                <p:nvPr/>
              </p:nvSpPr>
              <p:spPr bwMode="auto">
                <a:xfrm>
                  <a:off x="5783263" y="5791200"/>
                  <a:ext cx="133350" cy="193675"/>
                </a:xfrm>
                <a:custGeom>
                  <a:avLst/>
                  <a:gdLst>
                    <a:gd name="T0" fmla="*/ 3 w 77"/>
                    <a:gd name="T1" fmla="*/ 52 h 111"/>
                    <a:gd name="T2" fmla="*/ 0 w 77"/>
                    <a:gd name="T3" fmla="*/ 65 h 111"/>
                    <a:gd name="T4" fmla="*/ 3 w 77"/>
                    <a:gd name="T5" fmla="*/ 77 h 111"/>
                    <a:gd name="T6" fmla="*/ 5 w 77"/>
                    <a:gd name="T7" fmla="*/ 74 h 111"/>
                    <a:gd name="T8" fmla="*/ 39 w 77"/>
                    <a:gd name="T9" fmla="*/ 111 h 111"/>
                    <a:gd name="T10" fmla="*/ 72 w 77"/>
                    <a:gd name="T11" fmla="*/ 73 h 111"/>
                    <a:gd name="T12" fmla="*/ 74 w 77"/>
                    <a:gd name="T13" fmla="*/ 77 h 111"/>
                    <a:gd name="T14" fmla="*/ 77 w 77"/>
                    <a:gd name="T15" fmla="*/ 64 h 111"/>
                    <a:gd name="T16" fmla="*/ 74 w 77"/>
                    <a:gd name="T17" fmla="*/ 52 h 111"/>
                    <a:gd name="T18" fmla="*/ 73 w 77"/>
                    <a:gd name="T19" fmla="*/ 52 h 111"/>
                    <a:gd name="T20" fmla="*/ 73 w 77"/>
                    <a:gd name="T21" fmla="*/ 42 h 111"/>
                    <a:gd name="T22" fmla="*/ 44 w 77"/>
                    <a:gd name="T23" fmla="*/ 34 h 111"/>
                    <a:gd name="T24" fmla="*/ 48 w 77"/>
                    <a:gd name="T25" fmla="*/ 36 h 111"/>
                    <a:gd name="T26" fmla="*/ 76 w 77"/>
                    <a:gd name="T27" fmla="*/ 27 h 111"/>
                    <a:gd name="T28" fmla="*/ 13 w 77"/>
                    <a:gd name="T29" fmla="*/ 20 h 111"/>
                    <a:gd name="T30" fmla="*/ 1 w 77"/>
                    <a:gd name="T31" fmla="*/ 29 h 111"/>
                    <a:gd name="T32" fmla="*/ 9 w 77"/>
                    <a:gd name="T33" fmla="*/ 29 h 111"/>
                    <a:gd name="T34" fmla="*/ 4 w 77"/>
                    <a:gd name="T35" fmla="*/ 46 h 111"/>
                    <a:gd name="T36" fmla="*/ 3 w 77"/>
                    <a:gd name="T37" fmla="*/ 52 h 111"/>
                    <a:gd name="T38" fmla="*/ 3 w 77"/>
                    <a:gd name="T39" fmla="*/ 52 h 111"/>
                    <a:gd name="T40" fmla="*/ 41 w 77"/>
                    <a:gd name="T41" fmla="*/ 87 h 111"/>
                    <a:gd name="T42" fmla="*/ 35 w 77"/>
                    <a:gd name="T43" fmla="*/ 87 h 111"/>
                    <a:gd name="T44" fmla="*/ 35 w 77"/>
                    <a:gd name="T45" fmla="*/ 81 h 111"/>
                    <a:gd name="T46" fmla="*/ 41 w 77"/>
                    <a:gd name="T47" fmla="*/ 81 h 111"/>
                    <a:gd name="T48" fmla="*/ 41 w 77"/>
                    <a:gd name="T49" fmla="*/ 87 h 111"/>
                    <a:gd name="T50" fmla="*/ 29 w 77"/>
                    <a:gd name="T51" fmla="*/ 48 h 111"/>
                    <a:gd name="T52" fmla="*/ 34 w 77"/>
                    <a:gd name="T53" fmla="*/ 46 h 111"/>
                    <a:gd name="T54" fmla="*/ 39 w 77"/>
                    <a:gd name="T55" fmla="*/ 46 h 111"/>
                    <a:gd name="T56" fmla="*/ 48 w 77"/>
                    <a:gd name="T57" fmla="*/ 49 h 111"/>
                    <a:gd name="T58" fmla="*/ 52 w 77"/>
                    <a:gd name="T59" fmla="*/ 56 h 111"/>
                    <a:gd name="T60" fmla="*/ 51 w 77"/>
                    <a:gd name="T61" fmla="*/ 61 h 111"/>
                    <a:gd name="T62" fmla="*/ 48 w 77"/>
                    <a:gd name="T63" fmla="*/ 65 h 111"/>
                    <a:gd name="T64" fmla="*/ 45 w 77"/>
                    <a:gd name="T65" fmla="*/ 68 h 111"/>
                    <a:gd name="T66" fmla="*/ 41 w 77"/>
                    <a:gd name="T67" fmla="*/ 70 h 111"/>
                    <a:gd name="T68" fmla="*/ 41 w 77"/>
                    <a:gd name="T69" fmla="*/ 76 h 111"/>
                    <a:gd name="T70" fmla="*/ 36 w 77"/>
                    <a:gd name="T71" fmla="*/ 76 h 111"/>
                    <a:gd name="T72" fmla="*/ 36 w 77"/>
                    <a:gd name="T73" fmla="*/ 68 h 111"/>
                    <a:gd name="T74" fmla="*/ 39 w 77"/>
                    <a:gd name="T75" fmla="*/ 66 h 111"/>
                    <a:gd name="T76" fmla="*/ 43 w 77"/>
                    <a:gd name="T77" fmla="*/ 63 h 111"/>
                    <a:gd name="T78" fmla="*/ 45 w 77"/>
                    <a:gd name="T79" fmla="*/ 60 h 111"/>
                    <a:gd name="T80" fmla="*/ 46 w 77"/>
                    <a:gd name="T81" fmla="*/ 57 h 111"/>
                    <a:gd name="T82" fmla="*/ 44 w 77"/>
                    <a:gd name="T83" fmla="*/ 52 h 111"/>
                    <a:gd name="T84" fmla="*/ 39 w 77"/>
                    <a:gd name="T85" fmla="*/ 50 h 111"/>
                    <a:gd name="T86" fmla="*/ 33 w 77"/>
                    <a:gd name="T87" fmla="*/ 51 h 111"/>
                    <a:gd name="T88" fmla="*/ 29 w 77"/>
                    <a:gd name="T89" fmla="*/ 53 h 111"/>
                    <a:gd name="T90" fmla="*/ 29 w 77"/>
                    <a:gd name="T91" fmla="*/ 53 h 111"/>
                    <a:gd name="T92" fmla="*/ 29 w 77"/>
                    <a:gd name="T93" fmla="*/ 4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111">
                      <a:moveTo>
                        <a:pt x="3" y="52"/>
                      </a:moveTo>
                      <a:cubicBezTo>
                        <a:pt x="1" y="52"/>
                        <a:pt x="0" y="58"/>
                        <a:pt x="0" y="65"/>
                      </a:cubicBezTo>
                      <a:cubicBezTo>
                        <a:pt x="0" y="72"/>
                        <a:pt x="1" y="77"/>
                        <a:pt x="3" y="77"/>
                      </a:cubicBezTo>
                      <a:cubicBezTo>
                        <a:pt x="4" y="77"/>
                        <a:pt x="4" y="76"/>
                        <a:pt x="5" y="74"/>
                      </a:cubicBezTo>
                      <a:cubicBezTo>
                        <a:pt x="10" y="95"/>
                        <a:pt x="29" y="111"/>
                        <a:pt x="39" y="111"/>
                      </a:cubicBezTo>
                      <a:cubicBezTo>
                        <a:pt x="51" y="111"/>
                        <a:pt x="69" y="96"/>
                        <a:pt x="72" y="73"/>
                      </a:cubicBezTo>
                      <a:cubicBezTo>
                        <a:pt x="72" y="75"/>
                        <a:pt x="73" y="77"/>
                        <a:pt x="74" y="77"/>
                      </a:cubicBezTo>
                      <a:cubicBezTo>
                        <a:pt x="75" y="77"/>
                        <a:pt x="77" y="71"/>
                        <a:pt x="77" y="64"/>
                      </a:cubicBezTo>
                      <a:cubicBezTo>
                        <a:pt x="77" y="57"/>
                        <a:pt x="75" y="52"/>
                        <a:pt x="74" y="52"/>
                      </a:cubicBezTo>
                      <a:cubicBezTo>
                        <a:pt x="73" y="52"/>
                        <a:pt x="73" y="52"/>
                        <a:pt x="73" y="52"/>
                      </a:cubicBezTo>
                      <a:cubicBezTo>
                        <a:pt x="73" y="49"/>
                        <a:pt x="73" y="46"/>
                        <a:pt x="73" y="42"/>
                      </a:cubicBezTo>
                      <a:cubicBezTo>
                        <a:pt x="67" y="46"/>
                        <a:pt x="56" y="40"/>
                        <a:pt x="44" y="34"/>
                      </a:cubicBezTo>
                      <a:cubicBezTo>
                        <a:pt x="46" y="35"/>
                        <a:pt x="47" y="36"/>
                        <a:pt x="48" y="36"/>
                      </a:cubicBezTo>
                      <a:cubicBezTo>
                        <a:pt x="68" y="46"/>
                        <a:pt x="76" y="27"/>
                        <a:pt x="76" y="27"/>
                      </a:cubicBezTo>
                      <a:cubicBezTo>
                        <a:pt x="76" y="27"/>
                        <a:pt x="52" y="0"/>
                        <a:pt x="13" y="20"/>
                      </a:cubicBezTo>
                      <a:cubicBezTo>
                        <a:pt x="10" y="22"/>
                        <a:pt x="5" y="27"/>
                        <a:pt x="1" y="29"/>
                      </a:cubicBezTo>
                      <a:cubicBezTo>
                        <a:pt x="1" y="29"/>
                        <a:pt x="4" y="29"/>
                        <a:pt x="9" y="29"/>
                      </a:cubicBezTo>
                      <a:cubicBezTo>
                        <a:pt x="5" y="31"/>
                        <a:pt x="3" y="37"/>
                        <a:pt x="4" y="46"/>
                      </a:cubicBezTo>
                      <a:cubicBezTo>
                        <a:pt x="3" y="48"/>
                        <a:pt x="3" y="50"/>
                        <a:pt x="3" y="52"/>
                      </a:cubicBezTo>
                      <a:cubicBezTo>
                        <a:pt x="3" y="52"/>
                        <a:pt x="3" y="52"/>
                        <a:pt x="3" y="52"/>
                      </a:cubicBezTo>
                      <a:close/>
                      <a:moveTo>
                        <a:pt x="41" y="87"/>
                      </a:moveTo>
                      <a:cubicBezTo>
                        <a:pt x="35" y="87"/>
                        <a:pt x="35" y="87"/>
                        <a:pt x="35" y="87"/>
                      </a:cubicBezTo>
                      <a:cubicBezTo>
                        <a:pt x="35" y="81"/>
                        <a:pt x="35" y="81"/>
                        <a:pt x="35" y="81"/>
                      </a:cubicBezTo>
                      <a:cubicBezTo>
                        <a:pt x="41" y="81"/>
                        <a:pt x="41" y="81"/>
                        <a:pt x="41" y="81"/>
                      </a:cubicBezTo>
                      <a:lnTo>
                        <a:pt x="41" y="87"/>
                      </a:lnTo>
                      <a:close/>
                      <a:moveTo>
                        <a:pt x="29" y="48"/>
                      </a:moveTo>
                      <a:cubicBezTo>
                        <a:pt x="30" y="47"/>
                        <a:pt x="32" y="47"/>
                        <a:pt x="34" y="46"/>
                      </a:cubicBezTo>
                      <a:cubicBezTo>
                        <a:pt x="35" y="46"/>
                        <a:pt x="37" y="46"/>
                        <a:pt x="39" y="46"/>
                      </a:cubicBezTo>
                      <a:cubicBezTo>
                        <a:pt x="43" y="46"/>
                        <a:pt x="46" y="47"/>
                        <a:pt x="48" y="49"/>
                      </a:cubicBezTo>
                      <a:cubicBezTo>
                        <a:pt x="51" y="51"/>
                        <a:pt x="52" y="53"/>
                        <a:pt x="52" y="56"/>
                      </a:cubicBezTo>
                      <a:cubicBezTo>
                        <a:pt x="52" y="58"/>
                        <a:pt x="51" y="60"/>
                        <a:pt x="51" y="61"/>
                      </a:cubicBezTo>
                      <a:cubicBezTo>
                        <a:pt x="50" y="62"/>
                        <a:pt x="49" y="64"/>
                        <a:pt x="48" y="65"/>
                      </a:cubicBezTo>
                      <a:cubicBezTo>
                        <a:pt x="47" y="66"/>
                        <a:pt x="46" y="67"/>
                        <a:pt x="45" y="68"/>
                      </a:cubicBezTo>
                      <a:cubicBezTo>
                        <a:pt x="43" y="68"/>
                        <a:pt x="42" y="69"/>
                        <a:pt x="41" y="70"/>
                      </a:cubicBezTo>
                      <a:cubicBezTo>
                        <a:pt x="41" y="76"/>
                        <a:pt x="41" y="76"/>
                        <a:pt x="41" y="76"/>
                      </a:cubicBezTo>
                      <a:cubicBezTo>
                        <a:pt x="36" y="76"/>
                        <a:pt x="36" y="76"/>
                        <a:pt x="36" y="76"/>
                      </a:cubicBezTo>
                      <a:cubicBezTo>
                        <a:pt x="36" y="68"/>
                        <a:pt x="36" y="68"/>
                        <a:pt x="36" y="68"/>
                      </a:cubicBezTo>
                      <a:cubicBezTo>
                        <a:pt x="37" y="67"/>
                        <a:pt x="38" y="67"/>
                        <a:pt x="39" y="66"/>
                      </a:cubicBezTo>
                      <a:cubicBezTo>
                        <a:pt x="41" y="65"/>
                        <a:pt x="42" y="64"/>
                        <a:pt x="43" y="63"/>
                      </a:cubicBezTo>
                      <a:cubicBezTo>
                        <a:pt x="44" y="62"/>
                        <a:pt x="45" y="61"/>
                        <a:pt x="45" y="60"/>
                      </a:cubicBezTo>
                      <a:cubicBezTo>
                        <a:pt x="46" y="59"/>
                        <a:pt x="46" y="58"/>
                        <a:pt x="46" y="57"/>
                      </a:cubicBezTo>
                      <a:cubicBezTo>
                        <a:pt x="46" y="54"/>
                        <a:pt x="45" y="53"/>
                        <a:pt x="44" y="52"/>
                      </a:cubicBezTo>
                      <a:cubicBezTo>
                        <a:pt x="43" y="51"/>
                        <a:pt x="41" y="50"/>
                        <a:pt x="39" y="50"/>
                      </a:cubicBezTo>
                      <a:cubicBezTo>
                        <a:pt x="37" y="50"/>
                        <a:pt x="35" y="51"/>
                        <a:pt x="33" y="51"/>
                      </a:cubicBezTo>
                      <a:cubicBezTo>
                        <a:pt x="31" y="52"/>
                        <a:pt x="30" y="53"/>
                        <a:pt x="29" y="53"/>
                      </a:cubicBezTo>
                      <a:cubicBezTo>
                        <a:pt x="29" y="53"/>
                        <a:pt x="29" y="53"/>
                        <a:pt x="29" y="53"/>
                      </a:cubicBezTo>
                      <a:lnTo>
                        <a:pt x="29" y="48"/>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3" name="Freeform 63">
                  <a:extLst>
                    <a:ext uri="{FF2B5EF4-FFF2-40B4-BE49-F238E27FC236}">
                      <a16:creationId xmlns:a16="http://schemas.microsoft.com/office/drawing/2014/main" id="{3A9E80A0-95AF-46DC-9CBF-8D8AC646A4CD}"/>
                    </a:ext>
                  </a:extLst>
                </p:cNvPr>
                <p:cNvSpPr>
                  <a:spLocks/>
                </p:cNvSpPr>
                <p:nvPr/>
              </p:nvSpPr>
              <p:spPr bwMode="auto">
                <a:xfrm>
                  <a:off x="5872163" y="6462712"/>
                  <a:ext cx="73025" cy="25400"/>
                </a:xfrm>
                <a:custGeom>
                  <a:avLst/>
                  <a:gdLst>
                    <a:gd name="T0" fmla="*/ 21 w 42"/>
                    <a:gd name="T1" fmla="*/ 0 h 15"/>
                    <a:gd name="T2" fmla="*/ 1 w 42"/>
                    <a:gd name="T3" fmla="*/ 0 h 15"/>
                    <a:gd name="T4" fmla="*/ 1 w 42"/>
                    <a:gd name="T5" fmla="*/ 1 h 15"/>
                    <a:gd name="T6" fmla="*/ 2 w 42"/>
                    <a:gd name="T7" fmla="*/ 8 h 15"/>
                    <a:gd name="T8" fmla="*/ 6 w 42"/>
                    <a:gd name="T9" fmla="*/ 8 h 15"/>
                    <a:gd name="T10" fmla="*/ 9 w 42"/>
                    <a:gd name="T11" fmla="*/ 8 h 15"/>
                    <a:gd name="T12" fmla="*/ 28 w 42"/>
                    <a:gd name="T13" fmla="*/ 14 h 15"/>
                    <a:gd name="T14" fmla="*/ 21 w 4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5">
                      <a:moveTo>
                        <a:pt x="21" y="0"/>
                      </a:moveTo>
                      <a:cubicBezTo>
                        <a:pt x="1" y="0"/>
                        <a:pt x="1" y="0"/>
                        <a:pt x="1" y="0"/>
                      </a:cubicBezTo>
                      <a:cubicBezTo>
                        <a:pt x="1" y="1"/>
                        <a:pt x="1" y="1"/>
                        <a:pt x="1" y="1"/>
                      </a:cubicBezTo>
                      <a:cubicBezTo>
                        <a:pt x="1" y="1"/>
                        <a:pt x="0" y="2"/>
                        <a:pt x="2" y="8"/>
                      </a:cubicBezTo>
                      <a:cubicBezTo>
                        <a:pt x="2" y="8"/>
                        <a:pt x="5" y="8"/>
                        <a:pt x="6" y="8"/>
                      </a:cubicBezTo>
                      <a:cubicBezTo>
                        <a:pt x="7" y="8"/>
                        <a:pt x="6" y="6"/>
                        <a:pt x="9" y="8"/>
                      </a:cubicBezTo>
                      <a:cubicBezTo>
                        <a:pt x="14" y="12"/>
                        <a:pt x="19" y="15"/>
                        <a:pt x="28" y="14"/>
                      </a:cubicBezTo>
                      <a:cubicBezTo>
                        <a:pt x="42" y="13"/>
                        <a:pt x="21"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4" name="Freeform 64">
                  <a:extLst>
                    <a:ext uri="{FF2B5EF4-FFF2-40B4-BE49-F238E27FC236}">
                      <a16:creationId xmlns:a16="http://schemas.microsoft.com/office/drawing/2014/main" id="{B5562894-A906-43B1-BEA0-3164DD08A7C1}"/>
                    </a:ext>
                  </a:extLst>
                </p:cNvPr>
                <p:cNvSpPr>
                  <a:spLocks/>
                </p:cNvSpPr>
                <p:nvPr/>
              </p:nvSpPr>
              <p:spPr bwMode="auto">
                <a:xfrm>
                  <a:off x="6227763" y="6286500"/>
                  <a:ext cx="47625" cy="44450"/>
                </a:xfrm>
                <a:custGeom>
                  <a:avLst/>
                  <a:gdLst>
                    <a:gd name="T0" fmla="*/ 1 w 27"/>
                    <a:gd name="T1" fmla="*/ 19 h 26"/>
                    <a:gd name="T2" fmla="*/ 6 w 27"/>
                    <a:gd name="T3" fmla="*/ 14 h 26"/>
                    <a:gd name="T4" fmla="*/ 9 w 27"/>
                    <a:gd name="T5" fmla="*/ 16 h 26"/>
                    <a:gd name="T6" fmla="*/ 12 w 27"/>
                    <a:gd name="T7" fmla="*/ 21 h 26"/>
                    <a:gd name="T8" fmla="*/ 16 w 27"/>
                    <a:gd name="T9" fmla="*/ 22 h 26"/>
                    <a:gd name="T10" fmla="*/ 20 w 27"/>
                    <a:gd name="T11" fmla="*/ 20 h 26"/>
                    <a:gd name="T12" fmla="*/ 27 w 27"/>
                    <a:gd name="T13" fmla="*/ 0 h 26"/>
                    <a:gd name="T14" fmla="*/ 7 w 27"/>
                    <a:gd name="T15" fmla="*/ 4 h 26"/>
                    <a:gd name="T16" fmla="*/ 1 w 27"/>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 y="19"/>
                      </a:moveTo>
                      <a:cubicBezTo>
                        <a:pt x="0" y="26"/>
                        <a:pt x="6" y="17"/>
                        <a:pt x="6" y="14"/>
                      </a:cubicBezTo>
                      <a:cubicBezTo>
                        <a:pt x="6" y="11"/>
                        <a:pt x="9" y="11"/>
                        <a:pt x="9" y="16"/>
                      </a:cubicBezTo>
                      <a:cubicBezTo>
                        <a:pt x="9" y="18"/>
                        <a:pt x="10" y="20"/>
                        <a:pt x="12" y="21"/>
                      </a:cubicBezTo>
                      <a:cubicBezTo>
                        <a:pt x="13" y="22"/>
                        <a:pt x="14" y="23"/>
                        <a:pt x="16" y="22"/>
                      </a:cubicBezTo>
                      <a:cubicBezTo>
                        <a:pt x="18" y="22"/>
                        <a:pt x="19" y="21"/>
                        <a:pt x="20" y="20"/>
                      </a:cubicBezTo>
                      <a:cubicBezTo>
                        <a:pt x="26" y="15"/>
                        <a:pt x="27" y="0"/>
                        <a:pt x="27" y="0"/>
                      </a:cubicBezTo>
                      <a:cubicBezTo>
                        <a:pt x="7" y="4"/>
                        <a:pt x="7" y="4"/>
                        <a:pt x="7" y="4"/>
                      </a:cubicBezTo>
                      <a:cubicBezTo>
                        <a:pt x="3" y="4"/>
                        <a:pt x="2" y="13"/>
                        <a:pt x="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5" name="Freeform 65">
                  <a:extLst>
                    <a:ext uri="{FF2B5EF4-FFF2-40B4-BE49-F238E27FC236}">
                      <a16:creationId xmlns:a16="http://schemas.microsoft.com/office/drawing/2014/main" id="{7AC52410-EA5D-4B14-BFFC-5F1580A81D74}"/>
                    </a:ext>
                  </a:extLst>
                </p:cNvPr>
                <p:cNvSpPr>
                  <a:spLocks/>
                </p:cNvSpPr>
                <p:nvPr/>
              </p:nvSpPr>
              <p:spPr bwMode="auto">
                <a:xfrm>
                  <a:off x="5938838" y="6286500"/>
                  <a:ext cx="46038" cy="44450"/>
                </a:xfrm>
                <a:custGeom>
                  <a:avLst/>
                  <a:gdLst>
                    <a:gd name="T0" fmla="*/ 20 w 27"/>
                    <a:gd name="T1" fmla="*/ 4 h 26"/>
                    <a:gd name="T2" fmla="*/ 0 w 27"/>
                    <a:gd name="T3" fmla="*/ 0 h 26"/>
                    <a:gd name="T4" fmla="*/ 7 w 27"/>
                    <a:gd name="T5" fmla="*/ 21 h 26"/>
                    <a:gd name="T6" fmla="*/ 11 w 27"/>
                    <a:gd name="T7" fmla="*/ 23 h 26"/>
                    <a:gd name="T8" fmla="*/ 15 w 27"/>
                    <a:gd name="T9" fmla="*/ 22 h 26"/>
                    <a:gd name="T10" fmla="*/ 18 w 27"/>
                    <a:gd name="T11" fmla="*/ 16 h 26"/>
                    <a:gd name="T12" fmla="*/ 21 w 27"/>
                    <a:gd name="T13" fmla="*/ 15 h 26"/>
                    <a:gd name="T14" fmla="*/ 26 w 27"/>
                    <a:gd name="T15" fmla="*/ 20 h 26"/>
                    <a:gd name="T16" fmla="*/ 20 w 27"/>
                    <a:gd name="T1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20" y="4"/>
                      </a:moveTo>
                      <a:cubicBezTo>
                        <a:pt x="0" y="0"/>
                        <a:pt x="0" y="0"/>
                        <a:pt x="0" y="0"/>
                      </a:cubicBezTo>
                      <a:cubicBezTo>
                        <a:pt x="0" y="0"/>
                        <a:pt x="1" y="15"/>
                        <a:pt x="7" y="21"/>
                      </a:cubicBezTo>
                      <a:cubicBezTo>
                        <a:pt x="8" y="22"/>
                        <a:pt x="9" y="23"/>
                        <a:pt x="11" y="23"/>
                      </a:cubicBezTo>
                      <a:cubicBezTo>
                        <a:pt x="13" y="23"/>
                        <a:pt x="14" y="23"/>
                        <a:pt x="15" y="22"/>
                      </a:cubicBezTo>
                      <a:cubicBezTo>
                        <a:pt x="17" y="21"/>
                        <a:pt x="18" y="19"/>
                        <a:pt x="18" y="16"/>
                      </a:cubicBezTo>
                      <a:cubicBezTo>
                        <a:pt x="18" y="12"/>
                        <a:pt x="21" y="12"/>
                        <a:pt x="21" y="15"/>
                      </a:cubicBezTo>
                      <a:cubicBezTo>
                        <a:pt x="21" y="18"/>
                        <a:pt x="27" y="26"/>
                        <a:pt x="26" y="20"/>
                      </a:cubicBezTo>
                      <a:cubicBezTo>
                        <a:pt x="25" y="13"/>
                        <a:pt x="24"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6" name="Freeform 66">
                  <a:extLst>
                    <a:ext uri="{FF2B5EF4-FFF2-40B4-BE49-F238E27FC236}">
                      <a16:creationId xmlns:a16="http://schemas.microsoft.com/office/drawing/2014/main" id="{277D05D7-645D-4758-92A0-AFF0BA90CA29}"/>
                    </a:ext>
                  </a:extLst>
                </p:cNvPr>
                <p:cNvSpPr>
                  <a:spLocks/>
                </p:cNvSpPr>
                <p:nvPr/>
              </p:nvSpPr>
              <p:spPr bwMode="auto">
                <a:xfrm>
                  <a:off x="5915026" y="5949950"/>
                  <a:ext cx="387350" cy="604838"/>
                </a:xfrm>
                <a:custGeom>
                  <a:avLst/>
                  <a:gdLst>
                    <a:gd name="T0" fmla="*/ 219 w 222"/>
                    <a:gd name="T1" fmla="*/ 35 h 347"/>
                    <a:gd name="T2" fmla="*/ 146 w 222"/>
                    <a:gd name="T3" fmla="*/ 4 h 347"/>
                    <a:gd name="T4" fmla="*/ 141 w 222"/>
                    <a:gd name="T5" fmla="*/ 7 h 347"/>
                    <a:gd name="T6" fmla="*/ 125 w 222"/>
                    <a:gd name="T7" fmla="*/ 79 h 347"/>
                    <a:gd name="T8" fmla="*/ 119 w 222"/>
                    <a:gd name="T9" fmla="*/ 25 h 347"/>
                    <a:gd name="T10" fmla="*/ 120 w 222"/>
                    <a:gd name="T11" fmla="*/ 20 h 347"/>
                    <a:gd name="T12" fmla="*/ 117 w 222"/>
                    <a:gd name="T13" fmla="*/ 13 h 347"/>
                    <a:gd name="T14" fmla="*/ 108 w 222"/>
                    <a:gd name="T15" fmla="*/ 13 h 347"/>
                    <a:gd name="T16" fmla="*/ 104 w 222"/>
                    <a:gd name="T17" fmla="*/ 20 h 347"/>
                    <a:gd name="T18" fmla="*/ 106 w 222"/>
                    <a:gd name="T19" fmla="*/ 25 h 347"/>
                    <a:gd name="T20" fmla="*/ 99 w 222"/>
                    <a:gd name="T21" fmla="*/ 76 h 347"/>
                    <a:gd name="T22" fmla="*/ 99 w 222"/>
                    <a:gd name="T23" fmla="*/ 79 h 347"/>
                    <a:gd name="T24" fmla="*/ 78 w 222"/>
                    <a:gd name="T25" fmla="*/ 4 h 347"/>
                    <a:gd name="T26" fmla="*/ 76 w 222"/>
                    <a:gd name="T27" fmla="*/ 4 h 347"/>
                    <a:gd name="T28" fmla="*/ 2 w 222"/>
                    <a:gd name="T29" fmla="*/ 43 h 347"/>
                    <a:gd name="T30" fmla="*/ 11 w 222"/>
                    <a:gd name="T31" fmla="*/ 185 h 347"/>
                    <a:gd name="T32" fmla="*/ 38 w 222"/>
                    <a:gd name="T33" fmla="*/ 190 h 347"/>
                    <a:gd name="T34" fmla="*/ 33 w 222"/>
                    <a:gd name="T35" fmla="*/ 63 h 347"/>
                    <a:gd name="T36" fmla="*/ 36 w 222"/>
                    <a:gd name="T37" fmla="*/ 67 h 347"/>
                    <a:gd name="T38" fmla="*/ 37 w 222"/>
                    <a:gd name="T39" fmla="*/ 67 h 347"/>
                    <a:gd name="T40" fmla="*/ 41 w 222"/>
                    <a:gd name="T41" fmla="*/ 129 h 347"/>
                    <a:gd name="T42" fmla="*/ 46 w 222"/>
                    <a:gd name="T43" fmla="*/ 194 h 347"/>
                    <a:gd name="T44" fmla="*/ 47 w 222"/>
                    <a:gd name="T45" fmla="*/ 195 h 347"/>
                    <a:gd name="T46" fmla="*/ 53 w 222"/>
                    <a:gd name="T47" fmla="*/ 208 h 347"/>
                    <a:gd name="T48" fmla="*/ 64 w 222"/>
                    <a:gd name="T49" fmla="*/ 347 h 347"/>
                    <a:gd name="T50" fmla="*/ 93 w 222"/>
                    <a:gd name="T51" fmla="*/ 347 h 347"/>
                    <a:gd name="T52" fmla="*/ 106 w 222"/>
                    <a:gd name="T53" fmla="*/ 238 h 347"/>
                    <a:gd name="T54" fmla="*/ 108 w 222"/>
                    <a:gd name="T55" fmla="*/ 238 h 347"/>
                    <a:gd name="T56" fmla="*/ 112 w 222"/>
                    <a:gd name="T57" fmla="*/ 238 h 347"/>
                    <a:gd name="T58" fmla="*/ 125 w 222"/>
                    <a:gd name="T59" fmla="*/ 347 h 347"/>
                    <a:gd name="T60" fmla="*/ 153 w 222"/>
                    <a:gd name="T61" fmla="*/ 347 h 347"/>
                    <a:gd name="T62" fmla="*/ 163 w 222"/>
                    <a:gd name="T63" fmla="*/ 210 h 347"/>
                    <a:gd name="T64" fmla="*/ 171 w 222"/>
                    <a:gd name="T65" fmla="*/ 195 h 347"/>
                    <a:gd name="T66" fmla="*/ 171 w 222"/>
                    <a:gd name="T67" fmla="*/ 194 h 347"/>
                    <a:gd name="T68" fmla="*/ 175 w 222"/>
                    <a:gd name="T69" fmla="*/ 151 h 347"/>
                    <a:gd name="T70" fmla="*/ 180 w 222"/>
                    <a:gd name="T71" fmla="*/ 69 h 347"/>
                    <a:gd name="T72" fmla="*/ 181 w 222"/>
                    <a:gd name="T73" fmla="*/ 68 h 347"/>
                    <a:gd name="T74" fmla="*/ 184 w 222"/>
                    <a:gd name="T75" fmla="*/ 63 h 347"/>
                    <a:gd name="T76" fmla="*/ 184 w 222"/>
                    <a:gd name="T77" fmla="*/ 189 h 347"/>
                    <a:gd name="T78" fmla="*/ 206 w 222"/>
                    <a:gd name="T79" fmla="*/ 185 h 347"/>
                    <a:gd name="T80" fmla="*/ 219 w 222"/>
                    <a:gd name="T81" fmla="*/ 3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347">
                      <a:moveTo>
                        <a:pt x="219" y="35"/>
                      </a:moveTo>
                      <a:cubicBezTo>
                        <a:pt x="218" y="29"/>
                        <a:pt x="178" y="0"/>
                        <a:pt x="146" y="4"/>
                      </a:cubicBezTo>
                      <a:cubicBezTo>
                        <a:pt x="146" y="4"/>
                        <a:pt x="144" y="5"/>
                        <a:pt x="141" y="7"/>
                      </a:cubicBezTo>
                      <a:cubicBezTo>
                        <a:pt x="125" y="79"/>
                        <a:pt x="125" y="79"/>
                        <a:pt x="125" y="79"/>
                      </a:cubicBezTo>
                      <a:cubicBezTo>
                        <a:pt x="119" y="25"/>
                        <a:pt x="119" y="25"/>
                        <a:pt x="119" y="25"/>
                      </a:cubicBezTo>
                      <a:cubicBezTo>
                        <a:pt x="120" y="20"/>
                        <a:pt x="120" y="20"/>
                        <a:pt x="120" y="20"/>
                      </a:cubicBezTo>
                      <a:cubicBezTo>
                        <a:pt x="117" y="13"/>
                        <a:pt x="117" y="13"/>
                        <a:pt x="117" y="13"/>
                      </a:cubicBezTo>
                      <a:cubicBezTo>
                        <a:pt x="108" y="13"/>
                        <a:pt x="108" y="13"/>
                        <a:pt x="108" y="13"/>
                      </a:cubicBezTo>
                      <a:cubicBezTo>
                        <a:pt x="104" y="20"/>
                        <a:pt x="104" y="20"/>
                        <a:pt x="104" y="20"/>
                      </a:cubicBezTo>
                      <a:cubicBezTo>
                        <a:pt x="106" y="25"/>
                        <a:pt x="106" y="25"/>
                        <a:pt x="106" y="25"/>
                      </a:cubicBezTo>
                      <a:cubicBezTo>
                        <a:pt x="99" y="76"/>
                        <a:pt x="99" y="76"/>
                        <a:pt x="99" y="76"/>
                      </a:cubicBezTo>
                      <a:cubicBezTo>
                        <a:pt x="99" y="79"/>
                        <a:pt x="99" y="79"/>
                        <a:pt x="99" y="79"/>
                      </a:cubicBezTo>
                      <a:cubicBezTo>
                        <a:pt x="78" y="4"/>
                        <a:pt x="78" y="4"/>
                        <a:pt x="78" y="4"/>
                      </a:cubicBezTo>
                      <a:cubicBezTo>
                        <a:pt x="77" y="4"/>
                        <a:pt x="76" y="4"/>
                        <a:pt x="76" y="4"/>
                      </a:cubicBezTo>
                      <a:cubicBezTo>
                        <a:pt x="43" y="9"/>
                        <a:pt x="3" y="20"/>
                        <a:pt x="2" y="43"/>
                      </a:cubicBezTo>
                      <a:cubicBezTo>
                        <a:pt x="0" y="53"/>
                        <a:pt x="6" y="160"/>
                        <a:pt x="11" y="185"/>
                      </a:cubicBezTo>
                      <a:cubicBezTo>
                        <a:pt x="21" y="191"/>
                        <a:pt x="33" y="190"/>
                        <a:pt x="38" y="190"/>
                      </a:cubicBezTo>
                      <a:cubicBezTo>
                        <a:pt x="36" y="172"/>
                        <a:pt x="30" y="61"/>
                        <a:pt x="33" y="63"/>
                      </a:cubicBezTo>
                      <a:cubicBezTo>
                        <a:pt x="34" y="64"/>
                        <a:pt x="35" y="66"/>
                        <a:pt x="36" y="67"/>
                      </a:cubicBezTo>
                      <a:cubicBezTo>
                        <a:pt x="36" y="67"/>
                        <a:pt x="36" y="67"/>
                        <a:pt x="37" y="67"/>
                      </a:cubicBezTo>
                      <a:cubicBezTo>
                        <a:pt x="41" y="129"/>
                        <a:pt x="41" y="129"/>
                        <a:pt x="41" y="129"/>
                      </a:cubicBezTo>
                      <a:cubicBezTo>
                        <a:pt x="44" y="166"/>
                        <a:pt x="46" y="193"/>
                        <a:pt x="46" y="194"/>
                      </a:cubicBezTo>
                      <a:cubicBezTo>
                        <a:pt x="47" y="195"/>
                        <a:pt x="47" y="195"/>
                        <a:pt x="47" y="195"/>
                      </a:cubicBezTo>
                      <a:cubicBezTo>
                        <a:pt x="48" y="199"/>
                        <a:pt x="51" y="204"/>
                        <a:pt x="53" y="208"/>
                      </a:cubicBezTo>
                      <a:cubicBezTo>
                        <a:pt x="64" y="347"/>
                        <a:pt x="64" y="347"/>
                        <a:pt x="64" y="347"/>
                      </a:cubicBezTo>
                      <a:cubicBezTo>
                        <a:pt x="93" y="347"/>
                        <a:pt x="93" y="347"/>
                        <a:pt x="93" y="347"/>
                      </a:cubicBezTo>
                      <a:cubicBezTo>
                        <a:pt x="106" y="238"/>
                        <a:pt x="106" y="238"/>
                        <a:pt x="106" y="238"/>
                      </a:cubicBezTo>
                      <a:cubicBezTo>
                        <a:pt x="106" y="238"/>
                        <a:pt x="107" y="238"/>
                        <a:pt x="108" y="238"/>
                      </a:cubicBezTo>
                      <a:cubicBezTo>
                        <a:pt x="109" y="238"/>
                        <a:pt x="110" y="238"/>
                        <a:pt x="112" y="238"/>
                      </a:cubicBezTo>
                      <a:cubicBezTo>
                        <a:pt x="125" y="347"/>
                        <a:pt x="125" y="347"/>
                        <a:pt x="125" y="347"/>
                      </a:cubicBezTo>
                      <a:cubicBezTo>
                        <a:pt x="153" y="347"/>
                        <a:pt x="153" y="347"/>
                        <a:pt x="153" y="347"/>
                      </a:cubicBezTo>
                      <a:cubicBezTo>
                        <a:pt x="163" y="210"/>
                        <a:pt x="163" y="210"/>
                        <a:pt x="163" y="210"/>
                      </a:cubicBezTo>
                      <a:cubicBezTo>
                        <a:pt x="167" y="205"/>
                        <a:pt x="169" y="200"/>
                        <a:pt x="171" y="195"/>
                      </a:cubicBezTo>
                      <a:cubicBezTo>
                        <a:pt x="171" y="194"/>
                        <a:pt x="171" y="194"/>
                        <a:pt x="171" y="194"/>
                      </a:cubicBezTo>
                      <a:cubicBezTo>
                        <a:pt x="171" y="194"/>
                        <a:pt x="173" y="176"/>
                        <a:pt x="175" y="151"/>
                      </a:cubicBezTo>
                      <a:cubicBezTo>
                        <a:pt x="180" y="69"/>
                        <a:pt x="180" y="69"/>
                        <a:pt x="180" y="69"/>
                      </a:cubicBezTo>
                      <a:cubicBezTo>
                        <a:pt x="181" y="68"/>
                        <a:pt x="181" y="68"/>
                        <a:pt x="181" y="68"/>
                      </a:cubicBezTo>
                      <a:cubicBezTo>
                        <a:pt x="182" y="66"/>
                        <a:pt x="183" y="65"/>
                        <a:pt x="184" y="63"/>
                      </a:cubicBezTo>
                      <a:cubicBezTo>
                        <a:pt x="188" y="59"/>
                        <a:pt x="186" y="172"/>
                        <a:pt x="184" y="189"/>
                      </a:cubicBezTo>
                      <a:cubicBezTo>
                        <a:pt x="188" y="191"/>
                        <a:pt x="197" y="189"/>
                        <a:pt x="206" y="185"/>
                      </a:cubicBezTo>
                      <a:cubicBezTo>
                        <a:pt x="211" y="160"/>
                        <a:pt x="222" y="46"/>
                        <a:pt x="219" y="3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7" name="Freeform 67">
                  <a:extLst>
                    <a:ext uri="{FF2B5EF4-FFF2-40B4-BE49-F238E27FC236}">
                      <a16:creationId xmlns:a16="http://schemas.microsoft.com/office/drawing/2014/main" id="{798257D1-C00C-44DB-B976-89057713391D}"/>
                    </a:ext>
                  </a:extLst>
                </p:cNvPr>
                <p:cNvSpPr>
                  <a:spLocks noEditPoints="1"/>
                </p:cNvSpPr>
                <p:nvPr/>
              </p:nvSpPr>
              <p:spPr bwMode="auto">
                <a:xfrm>
                  <a:off x="6022976" y="5716587"/>
                  <a:ext cx="171450" cy="241300"/>
                </a:xfrm>
                <a:custGeom>
                  <a:avLst/>
                  <a:gdLst>
                    <a:gd name="T0" fmla="*/ 96 w 98"/>
                    <a:gd name="T1" fmla="*/ 33 h 139"/>
                    <a:gd name="T2" fmla="*/ 17 w 98"/>
                    <a:gd name="T3" fmla="*/ 25 h 139"/>
                    <a:gd name="T4" fmla="*/ 2 w 98"/>
                    <a:gd name="T5" fmla="*/ 36 h 139"/>
                    <a:gd name="T6" fmla="*/ 12 w 98"/>
                    <a:gd name="T7" fmla="*/ 35 h 139"/>
                    <a:gd name="T8" fmla="*/ 5 w 98"/>
                    <a:gd name="T9" fmla="*/ 58 h 139"/>
                    <a:gd name="T10" fmla="*/ 4 w 98"/>
                    <a:gd name="T11" fmla="*/ 65 h 139"/>
                    <a:gd name="T12" fmla="*/ 4 w 98"/>
                    <a:gd name="T13" fmla="*/ 65 h 139"/>
                    <a:gd name="T14" fmla="*/ 0 w 98"/>
                    <a:gd name="T15" fmla="*/ 81 h 139"/>
                    <a:gd name="T16" fmla="*/ 4 w 98"/>
                    <a:gd name="T17" fmla="*/ 97 h 139"/>
                    <a:gd name="T18" fmla="*/ 7 w 98"/>
                    <a:gd name="T19" fmla="*/ 93 h 139"/>
                    <a:gd name="T20" fmla="*/ 49 w 98"/>
                    <a:gd name="T21" fmla="*/ 139 h 139"/>
                    <a:gd name="T22" fmla="*/ 91 w 98"/>
                    <a:gd name="T23" fmla="*/ 91 h 139"/>
                    <a:gd name="T24" fmla="*/ 94 w 98"/>
                    <a:gd name="T25" fmla="*/ 96 h 139"/>
                    <a:gd name="T26" fmla="*/ 98 w 98"/>
                    <a:gd name="T27" fmla="*/ 80 h 139"/>
                    <a:gd name="T28" fmla="*/ 94 w 98"/>
                    <a:gd name="T29" fmla="*/ 64 h 139"/>
                    <a:gd name="T30" fmla="*/ 93 w 98"/>
                    <a:gd name="T31" fmla="*/ 65 h 139"/>
                    <a:gd name="T32" fmla="*/ 92 w 98"/>
                    <a:gd name="T33" fmla="*/ 52 h 139"/>
                    <a:gd name="T34" fmla="*/ 56 w 98"/>
                    <a:gd name="T35" fmla="*/ 43 h 139"/>
                    <a:gd name="T36" fmla="*/ 62 w 98"/>
                    <a:gd name="T37" fmla="*/ 45 h 139"/>
                    <a:gd name="T38" fmla="*/ 96 w 98"/>
                    <a:gd name="T39" fmla="*/ 33 h 139"/>
                    <a:gd name="T40" fmla="*/ 52 w 98"/>
                    <a:gd name="T41" fmla="*/ 111 h 139"/>
                    <a:gd name="T42" fmla="*/ 45 w 98"/>
                    <a:gd name="T43" fmla="*/ 111 h 139"/>
                    <a:gd name="T44" fmla="*/ 45 w 98"/>
                    <a:gd name="T45" fmla="*/ 103 h 139"/>
                    <a:gd name="T46" fmla="*/ 52 w 98"/>
                    <a:gd name="T47" fmla="*/ 103 h 139"/>
                    <a:gd name="T48" fmla="*/ 52 w 98"/>
                    <a:gd name="T49" fmla="*/ 111 h 139"/>
                    <a:gd name="T50" fmla="*/ 62 w 98"/>
                    <a:gd name="T51" fmla="*/ 60 h 139"/>
                    <a:gd name="T52" fmla="*/ 66 w 98"/>
                    <a:gd name="T53" fmla="*/ 70 h 139"/>
                    <a:gd name="T54" fmla="*/ 65 w 98"/>
                    <a:gd name="T55" fmla="*/ 76 h 139"/>
                    <a:gd name="T56" fmla="*/ 62 w 98"/>
                    <a:gd name="T57" fmla="*/ 81 h 139"/>
                    <a:gd name="T58" fmla="*/ 57 w 98"/>
                    <a:gd name="T59" fmla="*/ 85 h 139"/>
                    <a:gd name="T60" fmla="*/ 52 w 98"/>
                    <a:gd name="T61" fmla="*/ 88 h 139"/>
                    <a:gd name="T62" fmla="*/ 52 w 98"/>
                    <a:gd name="T63" fmla="*/ 96 h 139"/>
                    <a:gd name="T64" fmla="*/ 45 w 98"/>
                    <a:gd name="T65" fmla="*/ 96 h 139"/>
                    <a:gd name="T66" fmla="*/ 45 w 98"/>
                    <a:gd name="T67" fmla="*/ 85 h 139"/>
                    <a:gd name="T68" fmla="*/ 50 w 98"/>
                    <a:gd name="T69" fmla="*/ 82 h 139"/>
                    <a:gd name="T70" fmla="*/ 55 w 98"/>
                    <a:gd name="T71" fmla="*/ 79 h 139"/>
                    <a:gd name="T72" fmla="*/ 58 w 98"/>
                    <a:gd name="T73" fmla="*/ 75 h 139"/>
                    <a:gd name="T74" fmla="*/ 59 w 98"/>
                    <a:gd name="T75" fmla="*/ 70 h 139"/>
                    <a:gd name="T76" fmla="*/ 56 w 98"/>
                    <a:gd name="T77" fmla="*/ 64 h 139"/>
                    <a:gd name="T78" fmla="*/ 49 w 98"/>
                    <a:gd name="T79" fmla="*/ 62 h 139"/>
                    <a:gd name="T80" fmla="*/ 42 w 98"/>
                    <a:gd name="T81" fmla="*/ 63 h 139"/>
                    <a:gd name="T82" fmla="*/ 36 w 98"/>
                    <a:gd name="T83" fmla="*/ 66 h 139"/>
                    <a:gd name="T84" fmla="*/ 36 w 98"/>
                    <a:gd name="T85" fmla="*/ 66 h 139"/>
                    <a:gd name="T86" fmla="*/ 36 w 98"/>
                    <a:gd name="T87" fmla="*/ 58 h 139"/>
                    <a:gd name="T88" fmla="*/ 42 w 98"/>
                    <a:gd name="T89" fmla="*/ 57 h 139"/>
                    <a:gd name="T90" fmla="*/ 50 w 98"/>
                    <a:gd name="T91" fmla="*/ 56 h 139"/>
                    <a:gd name="T92" fmla="*/ 62 w 98"/>
                    <a:gd name="T93" fmla="*/ 6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39">
                      <a:moveTo>
                        <a:pt x="96" y="33"/>
                      </a:moveTo>
                      <a:cubicBezTo>
                        <a:pt x="96" y="33"/>
                        <a:pt x="66" y="0"/>
                        <a:pt x="17" y="25"/>
                      </a:cubicBezTo>
                      <a:cubicBezTo>
                        <a:pt x="13" y="27"/>
                        <a:pt x="7" y="33"/>
                        <a:pt x="2" y="36"/>
                      </a:cubicBezTo>
                      <a:cubicBezTo>
                        <a:pt x="2" y="36"/>
                        <a:pt x="6" y="35"/>
                        <a:pt x="12" y="35"/>
                      </a:cubicBezTo>
                      <a:cubicBezTo>
                        <a:pt x="7" y="39"/>
                        <a:pt x="4" y="45"/>
                        <a:pt x="5" y="58"/>
                      </a:cubicBezTo>
                      <a:cubicBezTo>
                        <a:pt x="5" y="60"/>
                        <a:pt x="5" y="62"/>
                        <a:pt x="4" y="65"/>
                      </a:cubicBezTo>
                      <a:cubicBezTo>
                        <a:pt x="4" y="65"/>
                        <a:pt x="4" y="65"/>
                        <a:pt x="4" y="65"/>
                      </a:cubicBezTo>
                      <a:cubicBezTo>
                        <a:pt x="2" y="65"/>
                        <a:pt x="0" y="72"/>
                        <a:pt x="0" y="81"/>
                      </a:cubicBezTo>
                      <a:cubicBezTo>
                        <a:pt x="0" y="90"/>
                        <a:pt x="2" y="97"/>
                        <a:pt x="4" y="97"/>
                      </a:cubicBezTo>
                      <a:cubicBezTo>
                        <a:pt x="5" y="97"/>
                        <a:pt x="6" y="95"/>
                        <a:pt x="7" y="93"/>
                      </a:cubicBezTo>
                      <a:cubicBezTo>
                        <a:pt x="13" y="119"/>
                        <a:pt x="37" y="139"/>
                        <a:pt x="49" y="139"/>
                      </a:cubicBezTo>
                      <a:cubicBezTo>
                        <a:pt x="66" y="139"/>
                        <a:pt x="88" y="121"/>
                        <a:pt x="91" y="91"/>
                      </a:cubicBezTo>
                      <a:cubicBezTo>
                        <a:pt x="92" y="94"/>
                        <a:pt x="93" y="96"/>
                        <a:pt x="94" y="96"/>
                      </a:cubicBezTo>
                      <a:cubicBezTo>
                        <a:pt x="96" y="96"/>
                        <a:pt x="98" y="89"/>
                        <a:pt x="98" y="80"/>
                      </a:cubicBezTo>
                      <a:cubicBezTo>
                        <a:pt x="98" y="71"/>
                        <a:pt x="96" y="64"/>
                        <a:pt x="94" y="64"/>
                      </a:cubicBezTo>
                      <a:cubicBezTo>
                        <a:pt x="93" y="64"/>
                        <a:pt x="93" y="65"/>
                        <a:pt x="93" y="65"/>
                      </a:cubicBezTo>
                      <a:cubicBezTo>
                        <a:pt x="93" y="61"/>
                        <a:pt x="93" y="57"/>
                        <a:pt x="92" y="52"/>
                      </a:cubicBezTo>
                      <a:cubicBezTo>
                        <a:pt x="85" y="58"/>
                        <a:pt x="71" y="50"/>
                        <a:pt x="56" y="43"/>
                      </a:cubicBezTo>
                      <a:cubicBezTo>
                        <a:pt x="58" y="43"/>
                        <a:pt x="60" y="44"/>
                        <a:pt x="62" y="45"/>
                      </a:cubicBezTo>
                      <a:cubicBezTo>
                        <a:pt x="86" y="58"/>
                        <a:pt x="96" y="33"/>
                        <a:pt x="96" y="33"/>
                      </a:cubicBezTo>
                      <a:close/>
                      <a:moveTo>
                        <a:pt x="52" y="111"/>
                      </a:moveTo>
                      <a:cubicBezTo>
                        <a:pt x="45" y="111"/>
                        <a:pt x="45" y="111"/>
                        <a:pt x="45" y="111"/>
                      </a:cubicBezTo>
                      <a:cubicBezTo>
                        <a:pt x="45" y="103"/>
                        <a:pt x="45" y="103"/>
                        <a:pt x="45" y="103"/>
                      </a:cubicBezTo>
                      <a:cubicBezTo>
                        <a:pt x="52" y="103"/>
                        <a:pt x="52" y="103"/>
                        <a:pt x="52" y="103"/>
                      </a:cubicBezTo>
                      <a:lnTo>
                        <a:pt x="52" y="111"/>
                      </a:lnTo>
                      <a:close/>
                      <a:moveTo>
                        <a:pt x="62" y="60"/>
                      </a:moveTo>
                      <a:cubicBezTo>
                        <a:pt x="65" y="62"/>
                        <a:pt x="66" y="65"/>
                        <a:pt x="66" y="70"/>
                      </a:cubicBezTo>
                      <a:cubicBezTo>
                        <a:pt x="66" y="72"/>
                        <a:pt x="66" y="74"/>
                        <a:pt x="65" y="76"/>
                      </a:cubicBezTo>
                      <a:cubicBezTo>
                        <a:pt x="64" y="78"/>
                        <a:pt x="63" y="79"/>
                        <a:pt x="62" y="81"/>
                      </a:cubicBezTo>
                      <a:cubicBezTo>
                        <a:pt x="61" y="82"/>
                        <a:pt x="59" y="83"/>
                        <a:pt x="57" y="85"/>
                      </a:cubicBezTo>
                      <a:cubicBezTo>
                        <a:pt x="55" y="86"/>
                        <a:pt x="54" y="87"/>
                        <a:pt x="52" y="88"/>
                      </a:cubicBezTo>
                      <a:cubicBezTo>
                        <a:pt x="52" y="96"/>
                        <a:pt x="52" y="96"/>
                        <a:pt x="52" y="96"/>
                      </a:cubicBezTo>
                      <a:cubicBezTo>
                        <a:pt x="45" y="96"/>
                        <a:pt x="45" y="96"/>
                        <a:pt x="45" y="96"/>
                      </a:cubicBezTo>
                      <a:cubicBezTo>
                        <a:pt x="45" y="85"/>
                        <a:pt x="45" y="85"/>
                        <a:pt x="45" y="85"/>
                      </a:cubicBezTo>
                      <a:cubicBezTo>
                        <a:pt x="47" y="84"/>
                        <a:pt x="48" y="83"/>
                        <a:pt x="50" y="82"/>
                      </a:cubicBezTo>
                      <a:cubicBezTo>
                        <a:pt x="52" y="81"/>
                        <a:pt x="54" y="80"/>
                        <a:pt x="55" y="79"/>
                      </a:cubicBezTo>
                      <a:cubicBezTo>
                        <a:pt x="56" y="78"/>
                        <a:pt x="57" y="77"/>
                        <a:pt x="58" y="75"/>
                      </a:cubicBezTo>
                      <a:cubicBezTo>
                        <a:pt x="59" y="74"/>
                        <a:pt x="59" y="72"/>
                        <a:pt x="59" y="70"/>
                      </a:cubicBezTo>
                      <a:cubicBezTo>
                        <a:pt x="59" y="67"/>
                        <a:pt x="58" y="65"/>
                        <a:pt x="56" y="64"/>
                      </a:cubicBezTo>
                      <a:cubicBezTo>
                        <a:pt x="55" y="63"/>
                        <a:pt x="52" y="62"/>
                        <a:pt x="49" y="62"/>
                      </a:cubicBezTo>
                      <a:cubicBezTo>
                        <a:pt x="47" y="62"/>
                        <a:pt x="44" y="62"/>
                        <a:pt x="42" y="63"/>
                      </a:cubicBezTo>
                      <a:cubicBezTo>
                        <a:pt x="40" y="64"/>
                        <a:pt x="38" y="65"/>
                        <a:pt x="36" y="66"/>
                      </a:cubicBezTo>
                      <a:cubicBezTo>
                        <a:pt x="36" y="66"/>
                        <a:pt x="36" y="66"/>
                        <a:pt x="36" y="66"/>
                      </a:cubicBezTo>
                      <a:cubicBezTo>
                        <a:pt x="36" y="58"/>
                        <a:pt x="36" y="58"/>
                        <a:pt x="36" y="58"/>
                      </a:cubicBezTo>
                      <a:cubicBezTo>
                        <a:pt x="38" y="58"/>
                        <a:pt x="40" y="57"/>
                        <a:pt x="42" y="57"/>
                      </a:cubicBezTo>
                      <a:cubicBezTo>
                        <a:pt x="45" y="56"/>
                        <a:pt x="47" y="56"/>
                        <a:pt x="50" y="56"/>
                      </a:cubicBezTo>
                      <a:cubicBezTo>
                        <a:pt x="55" y="56"/>
                        <a:pt x="59" y="57"/>
                        <a:pt x="62" y="6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8" name="Freeform 68">
                  <a:extLst>
                    <a:ext uri="{FF2B5EF4-FFF2-40B4-BE49-F238E27FC236}">
                      <a16:creationId xmlns:a16="http://schemas.microsoft.com/office/drawing/2014/main" id="{30F8C087-2B83-45FF-A7EF-4471AE4CCD55}"/>
                    </a:ext>
                  </a:extLst>
                </p:cNvPr>
                <p:cNvSpPr>
                  <a:spLocks/>
                </p:cNvSpPr>
                <p:nvPr/>
              </p:nvSpPr>
              <p:spPr bwMode="auto">
                <a:xfrm>
                  <a:off x="6000751" y="6562725"/>
                  <a:ext cx="71438" cy="33338"/>
                </a:xfrm>
                <a:custGeom>
                  <a:avLst/>
                  <a:gdLst>
                    <a:gd name="T0" fmla="*/ 16 w 41"/>
                    <a:gd name="T1" fmla="*/ 0 h 19"/>
                    <a:gd name="T2" fmla="*/ 0 w 41"/>
                    <a:gd name="T3" fmla="*/ 15 h 19"/>
                    <a:gd name="T4" fmla="*/ 5 w 41"/>
                    <a:gd name="T5" fmla="*/ 18 h 19"/>
                    <a:gd name="T6" fmla="*/ 7 w 41"/>
                    <a:gd name="T7" fmla="*/ 18 h 19"/>
                    <a:gd name="T8" fmla="*/ 31 w 41"/>
                    <a:gd name="T9" fmla="*/ 10 h 19"/>
                    <a:gd name="T10" fmla="*/ 34 w 41"/>
                    <a:gd name="T11" fmla="*/ 10 h 19"/>
                    <a:gd name="T12" fmla="*/ 40 w 41"/>
                    <a:gd name="T13" fmla="*/ 10 h 19"/>
                    <a:gd name="T14" fmla="*/ 40 w 41"/>
                    <a:gd name="T15" fmla="*/ 1 h 19"/>
                    <a:gd name="T16" fmla="*/ 41 w 41"/>
                    <a:gd name="T17" fmla="*/ 0 h 19"/>
                    <a:gd name="T18" fmla="*/ 16 w 41"/>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9">
                      <a:moveTo>
                        <a:pt x="16" y="0"/>
                      </a:moveTo>
                      <a:cubicBezTo>
                        <a:pt x="16" y="0"/>
                        <a:pt x="0" y="10"/>
                        <a:pt x="0" y="15"/>
                      </a:cubicBezTo>
                      <a:cubicBezTo>
                        <a:pt x="0" y="16"/>
                        <a:pt x="2" y="18"/>
                        <a:pt x="5" y="18"/>
                      </a:cubicBezTo>
                      <a:cubicBezTo>
                        <a:pt x="6" y="18"/>
                        <a:pt x="6" y="18"/>
                        <a:pt x="7" y="18"/>
                      </a:cubicBezTo>
                      <a:cubicBezTo>
                        <a:pt x="18" y="19"/>
                        <a:pt x="24" y="15"/>
                        <a:pt x="31" y="10"/>
                      </a:cubicBezTo>
                      <a:cubicBezTo>
                        <a:pt x="34" y="8"/>
                        <a:pt x="33" y="10"/>
                        <a:pt x="34" y="10"/>
                      </a:cubicBezTo>
                      <a:cubicBezTo>
                        <a:pt x="35" y="10"/>
                        <a:pt x="39" y="10"/>
                        <a:pt x="40" y="10"/>
                      </a:cubicBezTo>
                      <a:cubicBezTo>
                        <a:pt x="41" y="3"/>
                        <a:pt x="40" y="1"/>
                        <a:pt x="40" y="1"/>
                      </a:cubicBezTo>
                      <a:cubicBezTo>
                        <a:pt x="41" y="0"/>
                        <a:pt x="41" y="0"/>
                        <a:pt x="41" y="0"/>
                      </a:cubicBez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79" name="Freeform 69">
                  <a:extLst>
                    <a:ext uri="{FF2B5EF4-FFF2-40B4-BE49-F238E27FC236}">
                      <a16:creationId xmlns:a16="http://schemas.microsoft.com/office/drawing/2014/main" id="{E96BE37A-B90F-49C3-925F-B578E87AF7A1}"/>
                    </a:ext>
                  </a:extLst>
                </p:cNvPr>
                <p:cNvSpPr>
                  <a:spLocks/>
                </p:cNvSpPr>
                <p:nvPr/>
              </p:nvSpPr>
              <p:spPr bwMode="auto">
                <a:xfrm>
                  <a:off x="6137276" y="6562725"/>
                  <a:ext cx="73025" cy="33338"/>
                </a:xfrm>
                <a:custGeom>
                  <a:avLst/>
                  <a:gdLst>
                    <a:gd name="T0" fmla="*/ 26 w 42"/>
                    <a:gd name="T1" fmla="*/ 0 h 19"/>
                    <a:gd name="T2" fmla="*/ 1 w 42"/>
                    <a:gd name="T3" fmla="*/ 0 h 19"/>
                    <a:gd name="T4" fmla="*/ 1 w 42"/>
                    <a:gd name="T5" fmla="*/ 1 h 19"/>
                    <a:gd name="T6" fmla="*/ 2 w 42"/>
                    <a:gd name="T7" fmla="*/ 10 h 19"/>
                    <a:gd name="T8" fmla="*/ 8 w 42"/>
                    <a:gd name="T9" fmla="*/ 10 h 19"/>
                    <a:gd name="T10" fmla="*/ 11 w 42"/>
                    <a:gd name="T11" fmla="*/ 10 h 19"/>
                    <a:gd name="T12" fmla="*/ 35 w 42"/>
                    <a:gd name="T13" fmla="*/ 18 h 19"/>
                    <a:gd name="T14" fmla="*/ 35 w 42"/>
                    <a:gd name="T15" fmla="*/ 18 h 19"/>
                    <a:gd name="T16" fmla="*/ 41 w 42"/>
                    <a:gd name="T17" fmla="*/ 14 h 19"/>
                    <a:gd name="T18" fmla="*/ 26 w 42"/>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9">
                      <a:moveTo>
                        <a:pt x="26" y="0"/>
                      </a:moveTo>
                      <a:cubicBezTo>
                        <a:pt x="1" y="0"/>
                        <a:pt x="1" y="0"/>
                        <a:pt x="1" y="0"/>
                      </a:cubicBezTo>
                      <a:cubicBezTo>
                        <a:pt x="1" y="1"/>
                        <a:pt x="1" y="1"/>
                        <a:pt x="1" y="1"/>
                      </a:cubicBezTo>
                      <a:cubicBezTo>
                        <a:pt x="1" y="1"/>
                        <a:pt x="0" y="3"/>
                        <a:pt x="2" y="10"/>
                      </a:cubicBezTo>
                      <a:cubicBezTo>
                        <a:pt x="3" y="10"/>
                        <a:pt x="6" y="10"/>
                        <a:pt x="8" y="10"/>
                      </a:cubicBezTo>
                      <a:cubicBezTo>
                        <a:pt x="9" y="10"/>
                        <a:pt x="8" y="8"/>
                        <a:pt x="11" y="10"/>
                      </a:cubicBezTo>
                      <a:cubicBezTo>
                        <a:pt x="17" y="15"/>
                        <a:pt x="24" y="19"/>
                        <a:pt x="35" y="18"/>
                      </a:cubicBezTo>
                      <a:cubicBezTo>
                        <a:pt x="35" y="18"/>
                        <a:pt x="35" y="18"/>
                        <a:pt x="35" y="18"/>
                      </a:cubicBezTo>
                      <a:cubicBezTo>
                        <a:pt x="40" y="18"/>
                        <a:pt x="42" y="16"/>
                        <a:pt x="41" y="14"/>
                      </a:cubicBezTo>
                      <a:cubicBezTo>
                        <a:pt x="41" y="9"/>
                        <a:pt x="26"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grpSp>
        </p:grpSp>
        <p:sp>
          <p:nvSpPr>
            <p:cNvPr id="80" name="文本框 79">
              <a:extLst>
                <a:ext uri="{FF2B5EF4-FFF2-40B4-BE49-F238E27FC236}">
                  <a16:creationId xmlns:a16="http://schemas.microsoft.com/office/drawing/2014/main" id="{5800DD90-0BEB-4E20-AEB0-F530A161F850}"/>
                </a:ext>
              </a:extLst>
            </p:cNvPr>
            <p:cNvSpPr txBox="1"/>
            <p:nvPr/>
          </p:nvSpPr>
          <p:spPr>
            <a:xfrm>
              <a:off x="7687465" y="3954048"/>
              <a:ext cx="1261884" cy="307777"/>
            </a:xfrm>
            <a:prstGeom prst="rect">
              <a:avLst/>
            </a:prstGeom>
            <a:solidFill>
              <a:srgbClr val="A9D18E"/>
            </a:solidFill>
          </p:spPr>
          <p:txBody>
            <a:bodyPr wrap="none" rtlCol="0">
              <a:spAutoFit/>
            </a:bodyPr>
            <a:lstStyle/>
            <a:p>
              <a:r>
                <a:rPr lang="zh-CN" altLang="en-US" sz="1400" dirty="0">
                  <a:solidFill>
                    <a:schemeClr val="bg1"/>
                  </a:solidFill>
                  <a:cs typeface="+mn-ea"/>
                  <a:sym typeface="+mn-lt"/>
                </a:rPr>
                <a:t>语音指挥调度</a:t>
              </a:r>
            </a:p>
          </p:txBody>
        </p:sp>
        <p:sp>
          <p:nvSpPr>
            <p:cNvPr id="89" name="文本框 88">
              <a:extLst>
                <a:ext uri="{FF2B5EF4-FFF2-40B4-BE49-F238E27FC236}">
                  <a16:creationId xmlns:a16="http://schemas.microsoft.com/office/drawing/2014/main" id="{04B934C9-6D88-4239-B530-96759CAE9B24}"/>
                </a:ext>
              </a:extLst>
            </p:cNvPr>
            <p:cNvSpPr txBox="1"/>
            <p:nvPr/>
          </p:nvSpPr>
          <p:spPr>
            <a:xfrm>
              <a:off x="7803330" y="5798088"/>
              <a:ext cx="1107996" cy="369332"/>
            </a:xfrm>
            <a:prstGeom prst="rect">
              <a:avLst/>
            </a:prstGeom>
            <a:noFill/>
          </p:spPr>
          <p:txBody>
            <a:bodyPr wrap="none" rtlCol="0">
              <a:spAutoFit/>
            </a:bodyPr>
            <a:lstStyle/>
            <a:p>
              <a:r>
                <a:rPr lang="zh-CN" altLang="en-US" dirty="0">
                  <a:solidFill>
                    <a:schemeClr val="tx1">
                      <a:lumMod val="65000"/>
                      <a:lumOff val="35000"/>
                    </a:schemeClr>
                  </a:solidFill>
                  <a:cs typeface="+mn-ea"/>
                  <a:sym typeface="+mn-lt"/>
                </a:rPr>
                <a:t>即时通讯</a:t>
              </a:r>
            </a:p>
          </p:txBody>
        </p:sp>
        <p:sp>
          <p:nvSpPr>
            <p:cNvPr id="84" name="箭头: 上 83">
              <a:extLst>
                <a:ext uri="{FF2B5EF4-FFF2-40B4-BE49-F238E27FC236}">
                  <a16:creationId xmlns:a16="http://schemas.microsoft.com/office/drawing/2014/main" id="{2A9781F5-6FA1-4618-B875-779546DB40E5}"/>
                </a:ext>
              </a:extLst>
            </p:cNvPr>
            <p:cNvSpPr/>
            <p:nvPr/>
          </p:nvSpPr>
          <p:spPr>
            <a:xfrm>
              <a:off x="8029189" y="2037011"/>
              <a:ext cx="484632" cy="598467"/>
            </a:xfrm>
            <a:prstGeom prst="upArrow">
              <a:avLst/>
            </a:prstGeom>
            <a:solidFill>
              <a:srgbClr val="8BC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95" name="文本框 94">
            <a:extLst>
              <a:ext uri="{FF2B5EF4-FFF2-40B4-BE49-F238E27FC236}">
                <a16:creationId xmlns:a16="http://schemas.microsoft.com/office/drawing/2014/main" id="{9D05AACE-26BD-4D47-8C0E-249FD36AEE4D}"/>
              </a:ext>
            </a:extLst>
          </p:cNvPr>
          <p:cNvSpPr txBox="1"/>
          <p:nvPr/>
        </p:nvSpPr>
        <p:spPr>
          <a:xfrm>
            <a:off x="6971034" y="1133526"/>
            <a:ext cx="4123529" cy="1895519"/>
          </a:xfrm>
          <a:prstGeom prst="rect">
            <a:avLst/>
          </a:prstGeom>
          <a:noFill/>
        </p:spPr>
        <p:txBody>
          <a:bodyPr wrap="square" rtlCol="0">
            <a:spAutoFit/>
          </a:bodyPr>
          <a:lstStyle/>
          <a:p>
            <a:pPr>
              <a:lnSpc>
                <a:spcPct val="150000"/>
              </a:lnSpc>
            </a:pPr>
            <a:r>
              <a:rPr lang="zh-CN" altLang="en-US" sz="1600" dirty="0">
                <a:cs typeface="+mn-ea"/>
                <a:sym typeface="+mn-lt"/>
              </a:rPr>
              <a:t>在列车发生故障或其它情况时，管理者可通过即时通信功能与司机室内人员进行语音通讯交流，进行实时指挥调度。</a:t>
            </a:r>
            <a:endParaRPr lang="en-US" altLang="zh-CN" sz="1600" dirty="0">
              <a:cs typeface="+mn-ea"/>
              <a:sym typeface="+mn-lt"/>
            </a:endParaRPr>
          </a:p>
          <a:p>
            <a:pPr>
              <a:lnSpc>
                <a:spcPct val="150000"/>
              </a:lnSpc>
            </a:pPr>
            <a:endParaRPr lang="en-US" altLang="zh-CN" sz="1600" dirty="0">
              <a:cs typeface="+mn-ea"/>
              <a:sym typeface="+mn-lt"/>
            </a:endParaRPr>
          </a:p>
          <a:p>
            <a:pPr>
              <a:lnSpc>
                <a:spcPct val="150000"/>
              </a:lnSpc>
            </a:pPr>
            <a:r>
              <a:rPr lang="zh-CN" altLang="en-US" sz="1600" dirty="0">
                <a:cs typeface="+mn-ea"/>
                <a:sym typeface="+mn-lt"/>
              </a:rPr>
              <a:t>该功能与实时监控功能一起配合使用。</a:t>
            </a:r>
            <a:endParaRPr lang="en-US" altLang="zh-CN" sz="1600" dirty="0">
              <a:cs typeface="+mn-ea"/>
              <a:sym typeface="+mn-lt"/>
            </a:endParaRPr>
          </a:p>
        </p:txBody>
      </p:sp>
      <p:grpSp>
        <p:nvGrpSpPr>
          <p:cNvPr id="6" name="组合 5">
            <a:extLst>
              <a:ext uri="{FF2B5EF4-FFF2-40B4-BE49-F238E27FC236}">
                <a16:creationId xmlns:a16="http://schemas.microsoft.com/office/drawing/2014/main" id="{209BC396-5EA0-4124-B088-C1FAC64266EC}"/>
              </a:ext>
            </a:extLst>
          </p:cNvPr>
          <p:cNvGrpSpPr/>
          <p:nvPr/>
        </p:nvGrpSpPr>
        <p:grpSpPr>
          <a:xfrm>
            <a:off x="6866380" y="3414274"/>
            <a:ext cx="5270908" cy="2714143"/>
            <a:chOff x="340466" y="3317228"/>
            <a:chExt cx="5270908" cy="2714143"/>
          </a:xfrm>
        </p:grpSpPr>
        <p:grpSp>
          <p:nvGrpSpPr>
            <p:cNvPr id="3" name="组合 2">
              <a:extLst>
                <a:ext uri="{FF2B5EF4-FFF2-40B4-BE49-F238E27FC236}">
                  <a16:creationId xmlns:a16="http://schemas.microsoft.com/office/drawing/2014/main" id="{CC7AE6A8-BCC3-4FD0-97E7-0E44A002D59A}"/>
                </a:ext>
              </a:extLst>
            </p:cNvPr>
            <p:cNvGrpSpPr/>
            <p:nvPr/>
          </p:nvGrpSpPr>
          <p:grpSpPr>
            <a:xfrm>
              <a:off x="340466" y="3317228"/>
              <a:ext cx="4206015" cy="2714143"/>
              <a:chOff x="778148" y="3304799"/>
              <a:chExt cx="4206015" cy="2714143"/>
            </a:xfrm>
          </p:grpSpPr>
          <p:grpSp>
            <p:nvGrpSpPr>
              <p:cNvPr id="126" name="组合 125">
                <a:extLst>
                  <a:ext uri="{FF2B5EF4-FFF2-40B4-BE49-F238E27FC236}">
                    <a16:creationId xmlns:a16="http://schemas.microsoft.com/office/drawing/2014/main" id="{937DB92A-C759-476E-A37B-B031C3B39276}"/>
                  </a:ext>
                </a:extLst>
              </p:cNvPr>
              <p:cNvGrpSpPr/>
              <p:nvPr/>
            </p:nvGrpSpPr>
            <p:grpSpPr>
              <a:xfrm>
                <a:off x="778148" y="3304799"/>
                <a:ext cx="4206015" cy="2714143"/>
                <a:chOff x="1298575" y="4589462"/>
                <a:chExt cx="1201737" cy="1039813"/>
              </a:xfrm>
            </p:grpSpPr>
            <p:sp>
              <p:nvSpPr>
                <p:cNvPr id="127" name="Freeform 23">
                  <a:extLst>
                    <a:ext uri="{FF2B5EF4-FFF2-40B4-BE49-F238E27FC236}">
                      <a16:creationId xmlns:a16="http://schemas.microsoft.com/office/drawing/2014/main" id="{C86D850B-4F89-4896-89F8-8E23D772AE61}"/>
                    </a:ext>
                  </a:extLst>
                </p:cNvPr>
                <p:cNvSpPr>
                  <a:spLocks/>
                </p:cNvSpPr>
                <p:nvPr/>
              </p:nvSpPr>
              <p:spPr bwMode="auto">
                <a:xfrm>
                  <a:off x="1685925" y="5435600"/>
                  <a:ext cx="425450" cy="190500"/>
                </a:xfrm>
                <a:custGeom>
                  <a:avLst/>
                  <a:gdLst>
                    <a:gd name="T0" fmla="*/ 331 w 333"/>
                    <a:gd name="T1" fmla="*/ 132 h 148"/>
                    <a:gd name="T2" fmla="*/ 299 w 333"/>
                    <a:gd name="T3" fmla="*/ 99 h 148"/>
                    <a:gd name="T4" fmla="*/ 284 w 333"/>
                    <a:gd name="T5" fmla="*/ 69 h 148"/>
                    <a:gd name="T6" fmla="*/ 279 w 333"/>
                    <a:gd name="T7" fmla="*/ 0 h 148"/>
                    <a:gd name="T8" fmla="*/ 170 w 333"/>
                    <a:gd name="T9" fmla="*/ 0 h 148"/>
                    <a:gd name="T10" fmla="*/ 164 w 333"/>
                    <a:gd name="T11" fmla="*/ 0 h 148"/>
                    <a:gd name="T12" fmla="*/ 55 w 333"/>
                    <a:gd name="T13" fmla="*/ 0 h 148"/>
                    <a:gd name="T14" fmla="*/ 50 w 333"/>
                    <a:gd name="T15" fmla="*/ 69 h 148"/>
                    <a:gd name="T16" fmla="*/ 34 w 333"/>
                    <a:gd name="T17" fmla="*/ 99 h 148"/>
                    <a:gd name="T18" fmla="*/ 2 w 333"/>
                    <a:gd name="T19" fmla="*/ 132 h 148"/>
                    <a:gd name="T20" fmla="*/ 0 w 333"/>
                    <a:gd name="T21" fmla="*/ 142 h 148"/>
                    <a:gd name="T22" fmla="*/ 16 w 333"/>
                    <a:gd name="T23" fmla="*/ 148 h 148"/>
                    <a:gd name="T24" fmla="*/ 164 w 333"/>
                    <a:gd name="T25" fmla="*/ 148 h 148"/>
                    <a:gd name="T26" fmla="*/ 170 w 333"/>
                    <a:gd name="T27" fmla="*/ 148 h 148"/>
                    <a:gd name="T28" fmla="*/ 318 w 333"/>
                    <a:gd name="T29" fmla="*/ 148 h 148"/>
                    <a:gd name="T30" fmla="*/ 333 w 333"/>
                    <a:gd name="T31" fmla="*/ 142 h 148"/>
                    <a:gd name="T32" fmla="*/ 331 w 333"/>
                    <a:gd name="T33" fmla="*/ 1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3" h="148">
                      <a:moveTo>
                        <a:pt x="331" y="132"/>
                      </a:moveTo>
                      <a:cubicBezTo>
                        <a:pt x="331" y="132"/>
                        <a:pt x="317" y="116"/>
                        <a:pt x="299" y="99"/>
                      </a:cubicBezTo>
                      <a:cubicBezTo>
                        <a:pt x="282" y="82"/>
                        <a:pt x="284" y="69"/>
                        <a:pt x="284" y="69"/>
                      </a:cubicBezTo>
                      <a:cubicBezTo>
                        <a:pt x="279" y="0"/>
                        <a:pt x="279" y="0"/>
                        <a:pt x="279" y="0"/>
                      </a:cubicBezTo>
                      <a:cubicBezTo>
                        <a:pt x="170" y="0"/>
                        <a:pt x="170" y="0"/>
                        <a:pt x="170" y="0"/>
                      </a:cubicBezTo>
                      <a:cubicBezTo>
                        <a:pt x="164" y="0"/>
                        <a:pt x="164" y="0"/>
                        <a:pt x="164" y="0"/>
                      </a:cubicBezTo>
                      <a:cubicBezTo>
                        <a:pt x="55" y="0"/>
                        <a:pt x="55" y="0"/>
                        <a:pt x="55" y="0"/>
                      </a:cubicBezTo>
                      <a:cubicBezTo>
                        <a:pt x="50" y="69"/>
                        <a:pt x="50" y="69"/>
                        <a:pt x="50" y="69"/>
                      </a:cubicBezTo>
                      <a:cubicBezTo>
                        <a:pt x="50" y="69"/>
                        <a:pt x="52" y="82"/>
                        <a:pt x="34" y="99"/>
                      </a:cubicBezTo>
                      <a:cubicBezTo>
                        <a:pt x="17" y="116"/>
                        <a:pt x="2" y="132"/>
                        <a:pt x="2" y="132"/>
                      </a:cubicBezTo>
                      <a:cubicBezTo>
                        <a:pt x="2" y="132"/>
                        <a:pt x="0" y="136"/>
                        <a:pt x="0" y="142"/>
                      </a:cubicBezTo>
                      <a:cubicBezTo>
                        <a:pt x="0" y="147"/>
                        <a:pt x="3" y="148"/>
                        <a:pt x="16" y="148"/>
                      </a:cubicBezTo>
                      <a:cubicBezTo>
                        <a:pt x="27" y="148"/>
                        <a:pt x="138" y="148"/>
                        <a:pt x="164" y="148"/>
                      </a:cubicBezTo>
                      <a:cubicBezTo>
                        <a:pt x="168" y="148"/>
                        <a:pt x="170" y="148"/>
                        <a:pt x="170" y="148"/>
                      </a:cubicBezTo>
                      <a:cubicBezTo>
                        <a:pt x="196" y="148"/>
                        <a:pt x="307" y="148"/>
                        <a:pt x="318" y="148"/>
                      </a:cubicBezTo>
                      <a:cubicBezTo>
                        <a:pt x="330" y="148"/>
                        <a:pt x="333" y="147"/>
                        <a:pt x="333" y="142"/>
                      </a:cubicBezTo>
                      <a:cubicBezTo>
                        <a:pt x="333" y="136"/>
                        <a:pt x="331" y="132"/>
                        <a:pt x="331" y="132"/>
                      </a:cubicBezTo>
                    </a:path>
                  </a:pathLst>
                </a:custGeom>
                <a:solidFill>
                  <a:srgbClr val="F2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pic>
              <p:nvPicPr>
                <p:cNvPr id="128" name="Picture 24">
                  <a:extLst>
                    <a:ext uri="{FF2B5EF4-FFF2-40B4-BE49-F238E27FC236}">
                      <a16:creationId xmlns:a16="http://schemas.microsoft.com/office/drawing/2014/main" id="{DEBBC0EF-D801-4FB8-B415-8B8E3E1A6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0" y="5432425"/>
                  <a:ext cx="43338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Freeform 25">
                  <a:extLst>
                    <a:ext uri="{FF2B5EF4-FFF2-40B4-BE49-F238E27FC236}">
                      <a16:creationId xmlns:a16="http://schemas.microsoft.com/office/drawing/2014/main" id="{88C9C0B1-22E0-4F33-B0C9-AF24386B5D0E}"/>
                    </a:ext>
                  </a:extLst>
                </p:cNvPr>
                <p:cNvSpPr>
                  <a:spLocks/>
                </p:cNvSpPr>
                <p:nvPr/>
              </p:nvSpPr>
              <p:spPr bwMode="auto">
                <a:xfrm>
                  <a:off x="1298575" y="4589462"/>
                  <a:ext cx="1201737" cy="860425"/>
                </a:xfrm>
                <a:custGeom>
                  <a:avLst/>
                  <a:gdLst>
                    <a:gd name="T0" fmla="*/ 940 w 940"/>
                    <a:gd name="T1" fmla="*/ 637 h 672"/>
                    <a:gd name="T2" fmla="*/ 899 w 940"/>
                    <a:gd name="T3" fmla="*/ 672 h 672"/>
                    <a:gd name="T4" fmla="*/ 40 w 940"/>
                    <a:gd name="T5" fmla="*/ 672 h 672"/>
                    <a:gd name="T6" fmla="*/ 0 w 940"/>
                    <a:gd name="T7" fmla="*/ 637 h 672"/>
                    <a:gd name="T8" fmla="*/ 0 w 940"/>
                    <a:gd name="T9" fmla="*/ 35 h 672"/>
                    <a:gd name="T10" fmla="*/ 40 w 940"/>
                    <a:gd name="T11" fmla="*/ 0 h 672"/>
                    <a:gd name="T12" fmla="*/ 899 w 940"/>
                    <a:gd name="T13" fmla="*/ 0 h 672"/>
                    <a:gd name="T14" fmla="*/ 940 w 940"/>
                    <a:gd name="T15" fmla="*/ 35 h 672"/>
                    <a:gd name="T16" fmla="*/ 940 w 940"/>
                    <a:gd name="T17" fmla="*/ 63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0" h="672">
                      <a:moveTo>
                        <a:pt x="940" y="637"/>
                      </a:moveTo>
                      <a:cubicBezTo>
                        <a:pt x="940" y="656"/>
                        <a:pt x="922" y="672"/>
                        <a:pt x="899" y="672"/>
                      </a:cubicBezTo>
                      <a:cubicBezTo>
                        <a:pt x="40" y="672"/>
                        <a:pt x="40" y="672"/>
                        <a:pt x="40" y="672"/>
                      </a:cubicBezTo>
                      <a:cubicBezTo>
                        <a:pt x="18" y="672"/>
                        <a:pt x="0" y="656"/>
                        <a:pt x="0" y="637"/>
                      </a:cubicBezTo>
                      <a:cubicBezTo>
                        <a:pt x="0" y="35"/>
                        <a:pt x="0" y="35"/>
                        <a:pt x="0" y="35"/>
                      </a:cubicBezTo>
                      <a:cubicBezTo>
                        <a:pt x="0" y="15"/>
                        <a:pt x="18" y="0"/>
                        <a:pt x="40" y="0"/>
                      </a:cubicBezTo>
                      <a:cubicBezTo>
                        <a:pt x="899" y="0"/>
                        <a:pt x="899" y="0"/>
                        <a:pt x="899" y="0"/>
                      </a:cubicBezTo>
                      <a:cubicBezTo>
                        <a:pt x="922" y="0"/>
                        <a:pt x="940" y="15"/>
                        <a:pt x="940" y="35"/>
                      </a:cubicBezTo>
                      <a:lnTo>
                        <a:pt x="940" y="63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0" name="Rectangle 26">
                  <a:extLst>
                    <a:ext uri="{FF2B5EF4-FFF2-40B4-BE49-F238E27FC236}">
                      <a16:creationId xmlns:a16="http://schemas.microsoft.com/office/drawing/2014/main" id="{96A303E7-F872-4C95-BEDD-21CE6599587E}"/>
                    </a:ext>
                  </a:extLst>
                </p:cNvPr>
                <p:cNvSpPr>
                  <a:spLocks noChangeArrowheads="1"/>
                </p:cNvSpPr>
                <p:nvPr/>
              </p:nvSpPr>
              <p:spPr bwMode="auto">
                <a:xfrm>
                  <a:off x="1338263" y="4627563"/>
                  <a:ext cx="1120775" cy="695325"/>
                </a:xfrm>
                <a:prstGeom prst="rect">
                  <a:avLst/>
                </a:prstGeom>
                <a:solidFill>
                  <a:srgbClr val="27A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1" name="Freeform 27">
                  <a:extLst>
                    <a:ext uri="{FF2B5EF4-FFF2-40B4-BE49-F238E27FC236}">
                      <a16:creationId xmlns:a16="http://schemas.microsoft.com/office/drawing/2014/main" id="{E1D01AE3-1070-4E97-9823-BD4CADA1AE49}"/>
                    </a:ext>
                  </a:extLst>
                </p:cNvPr>
                <p:cNvSpPr>
                  <a:spLocks/>
                </p:cNvSpPr>
                <p:nvPr/>
              </p:nvSpPr>
              <p:spPr bwMode="auto">
                <a:xfrm>
                  <a:off x="1338263" y="4627563"/>
                  <a:ext cx="1120775" cy="695325"/>
                </a:xfrm>
                <a:custGeom>
                  <a:avLst/>
                  <a:gdLst>
                    <a:gd name="T0" fmla="*/ 706 w 706"/>
                    <a:gd name="T1" fmla="*/ 0 h 438"/>
                    <a:gd name="T2" fmla="*/ 0 w 706"/>
                    <a:gd name="T3" fmla="*/ 0 h 438"/>
                    <a:gd name="T4" fmla="*/ 0 w 706"/>
                    <a:gd name="T5" fmla="*/ 438 h 438"/>
                    <a:gd name="T6" fmla="*/ 706 w 706"/>
                    <a:gd name="T7" fmla="*/ 0 h 438"/>
                  </a:gdLst>
                  <a:ahLst/>
                  <a:cxnLst>
                    <a:cxn ang="0">
                      <a:pos x="T0" y="T1"/>
                    </a:cxn>
                    <a:cxn ang="0">
                      <a:pos x="T2" y="T3"/>
                    </a:cxn>
                    <a:cxn ang="0">
                      <a:pos x="T4" y="T5"/>
                    </a:cxn>
                    <a:cxn ang="0">
                      <a:pos x="T6" y="T7"/>
                    </a:cxn>
                  </a:cxnLst>
                  <a:rect l="0" t="0" r="r" b="b"/>
                  <a:pathLst>
                    <a:path w="706" h="438">
                      <a:moveTo>
                        <a:pt x="706" y="0"/>
                      </a:moveTo>
                      <a:lnTo>
                        <a:pt x="0" y="0"/>
                      </a:lnTo>
                      <a:lnTo>
                        <a:pt x="0" y="438"/>
                      </a:lnTo>
                      <a:lnTo>
                        <a:pt x="706" y="0"/>
                      </a:lnTo>
                      <a:close/>
                    </a:path>
                  </a:pathLst>
                </a:custGeom>
                <a:solidFill>
                  <a:srgbClr val="34B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2" name="Oval 28">
                  <a:extLst>
                    <a:ext uri="{FF2B5EF4-FFF2-40B4-BE49-F238E27FC236}">
                      <a16:creationId xmlns:a16="http://schemas.microsoft.com/office/drawing/2014/main" id="{DCAE726C-9318-4B92-B386-283D133FB5DE}"/>
                    </a:ext>
                  </a:extLst>
                </p:cNvPr>
                <p:cNvSpPr>
                  <a:spLocks noChangeArrowheads="1"/>
                </p:cNvSpPr>
                <p:nvPr/>
              </p:nvSpPr>
              <p:spPr bwMode="auto">
                <a:xfrm>
                  <a:off x="1871663" y="5349875"/>
                  <a:ext cx="55562" cy="57150"/>
                </a:xfrm>
                <a:prstGeom prst="ellipse">
                  <a:avLst/>
                </a:pr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pic>
            <p:nvPicPr>
              <p:cNvPr id="85" name="图片 84">
                <a:extLst>
                  <a:ext uri="{FF2B5EF4-FFF2-40B4-BE49-F238E27FC236}">
                    <a16:creationId xmlns:a16="http://schemas.microsoft.com/office/drawing/2014/main" id="{2338C7A5-51D5-404C-8BDF-EF70FD123B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61" t="11153" r="11524" b="6628"/>
              <a:stretch/>
            </p:blipFill>
            <p:spPr>
              <a:xfrm>
                <a:off x="882802" y="3410492"/>
                <a:ext cx="3956904" cy="1837494"/>
              </a:xfrm>
              <a:prstGeom prst="rect">
                <a:avLst/>
              </a:prstGeom>
              <a:effectLst>
                <a:glow rad="101600">
                  <a:schemeClr val="accent2">
                    <a:satMod val="175000"/>
                    <a:alpha val="40000"/>
                  </a:schemeClr>
                </a:glow>
              </a:effectLst>
            </p:spPr>
          </p:pic>
        </p:grpSp>
        <p:pic>
          <p:nvPicPr>
            <p:cNvPr id="5" name="图片 4">
              <a:extLst>
                <a:ext uri="{FF2B5EF4-FFF2-40B4-BE49-F238E27FC236}">
                  <a16:creationId xmlns:a16="http://schemas.microsoft.com/office/drawing/2014/main" id="{57E0B5DA-4B1A-4DE8-8585-C3465CC0197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327" b="94872" l="9920" r="89920"/>
                      </a14:imgEffect>
                    </a14:imgLayer>
                  </a14:imgProps>
                </a:ext>
              </a:extLst>
            </a:blip>
            <a:stretch>
              <a:fillRect/>
            </a:stretch>
          </p:blipFill>
          <p:spPr>
            <a:xfrm>
              <a:off x="3653113" y="3983379"/>
              <a:ext cx="1958261" cy="1955128"/>
            </a:xfrm>
            <a:prstGeom prst="rect">
              <a:avLst/>
            </a:prstGeom>
          </p:spPr>
        </p:pic>
      </p:grpSp>
    </p:spTree>
    <p:extLst>
      <p:ext uri="{BB962C8B-B14F-4D97-AF65-F5344CB8AC3E}">
        <p14:creationId xmlns:p14="http://schemas.microsoft.com/office/powerpoint/2010/main" val="2525741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4">
            <a:extLst>
              <a:ext uri="{FF2B5EF4-FFF2-40B4-BE49-F238E27FC236}">
                <a16:creationId xmlns:a16="http://schemas.microsoft.com/office/drawing/2014/main" id="{88BFAE69-7C85-4513-A809-8257432A46A5}"/>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应用</a:t>
            </a:r>
            <a:r>
              <a:rPr kumimoji="1" lang="en-US" altLang="zh-CN" sz="2400" b="1" dirty="0">
                <a:solidFill>
                  <a:srgbClr val="9BBB59">
                    <a:lumMod val="50000"/>
                  </a:srgbClr>
                </a:solidFill>
                <a:cs typeface="+mn-ea"/>
                <a:sym typeface="+mn-lt"/>
              </a:rPr>
              <a:t>——</a:t>
            </a:r>
            <a:r>
              <a:rPr kumimoji="1" lang="zh-CN" altLang="en-US" sz="2400" b="1" dirty="0">
                <a:solidFill>
                  <a:srgbClr val="9BBB59">
                    <a:lumMod val="50000"/>
                  </a:srgbClr>
                </a:solidFill>
                <a:cs typeface="+mn-ea"/>
                <a:sym typeface="+mn-lt"/>
              </a:rPr>
              <a:t>智能警报</a:t>
            </a:r>
          </a:p>
        </p:txBody>
      </p:sp>
      <p:sp>
        <p:nvSpPr>
          <p:cNvPr id="4" name="文本框 3">
            <a:extLst>
              <a:ext uri="{FF2B5EF4-FFF2-40B4-BE49-F238E27FC236}">
                <a16:creationId xmlns:a16="http://schemas.microsoft.com/office/drawing/2014/main" id="{44EE5D85-C4A7-4991-A6F2-53C5131601D6}"/>
              </a:ext>
            </a:extLst>
          </p:cNvPr>
          <p:cNvSpPr txBox="1"/>
          <p:nvPr/>
        </p:nvSpPr>
        <p:spPr>
          <a:xfrm>
            <a:off x="494919" y="1008021"/>
            <a:ext cx="10973827" cy="786754"/>
          </a:xfrm>
          <a:prstGeom prst="rect">
            <a:avLst/>
          </a:prstGeom>
          <a:noFill/>
        </p:spPr>
        <p:txBody>
          <a:bodyPr wrap="square" rtlCol="0">
            <a:spAutoFit/>
          </a:bodyPr>
          <a:lstStyle/>
          <a:p>
            <a:pPr>
              <a:lnSpc>
                <a:spcPct val="150000"/>
              </a:lnSpc>
            </a:pPr>
            <a:r>
              <a:rPr lang="en-US" altLang="zh-CN" sz="1600" dirty="0">
                <a:cs typeface="+mn-ea"/>
                <a:sym typeface="+mn-lt"/>
              </a:rPr>
              <a:t>       </a:t>
            </a:r>
            <a:r>
              <a:rPr lang="zh-CN" altLang="zh-CN" sz="1600" dirty="0">
                <a:cs typeface="+mn-ea"/>
                <a:sym typeface="+mn-lt"/>
              </a:rPr>
              <a:t>在出现司机操作严重影响安全的情况时，系统</a:t>
            </a:r>
            <a:r>
              <a:rPr lang="zh-CN" altLang="en-US" sz="1600" dirty="0">
                <a:cs typeface="+mn-ea"/>
                <a:sym typeface="+mn-lt"/>
              </a:rPr>
              <a:t>提供警报功能。</a:t>
            </a:r>
            <a:endParaRPr lang="en-US" altLang="zh-CN" sz="1600" dirty="0">
              <a:cs typeface="+mn-ea"/>
              <a:sym typeface="+mn-lt"/>
            </a:endParaRPr>
          </a:p>
          <a:p>
            <a:pPr>
              <a:lnSpc>
                <a:spcPct val="150000"/>
              </a:lnSpc>
            </a:pPr>
            <a:r>
              <a:rPr lang="en-US" altLang="zh-CN" sz="1600" dirty="0">
                <a:cs typeface="+mn-ea"/>
                <a:sym typeface="+mn-lt"/>
              </a:rPr>
              <a:t>       </a:t>
            </a:r>
            <a:r>
              <a:rPr lang="zh-CN" altLang="en-US" sz="1600" dirty="0">
                <a:cs typeface="+mn-ea"/>
                <a:sym typeface="+mn-lt"/>
              </a:rPr>
              <a:t>警报对象包括司机、管理者。</a:t>
            </a:r>
            <a:endParaRPr lang="en-US" altLang="zh-CN" sz="1600" dirty="0">
              <a:cs typeface="+mn-ea"/>
              <a:sym typeface="+mn-lt"/>
            </a:endParaRPr>
          </a:p>
        </p:txBody>
      </p:sp>
      <p:grpSp>
        <p:nvGrpSpPr>
          <p:cNvPr id="3" name="组合 2">
            <a:extLst>
              <a:ext uri="{FF2B5EF4-FFF2-40B4-BE49-F238E27FC236}">
                <a16:creationId xmlns:a16="http://schemas.microsoft.com/office/drawing/2014/main" id="{32E3EBB5-0D23-4E8A-A5EA-130F74BC72B3}"/>
              </a:ext>
            </a:extLst>
          </p:cNvPr>
          <p:cNvGrpSpPr/>
          <p:nvPr/>
        </p:nvGrpSpPr>
        <p:grpSpPr>
          <a:xfrm>
            <a:off x="6206994" y="2009713"/>
            <a:ext cx="4130387" cy="3333066"/>
            <a:chOff x="1278522" y="2292821"/>
            <a:chExt cx="4130387" cy="3333066"/>
          </a:xfrm>
        </p:grpSpPr>
        <p:sp>
          <p:nvSpPr>
            <p:cNvPr id="2" name="椭圆 1">
              <a:extLst>
                <a:ext uri="{FF2B5EF4-FFF2-40B4-BE49-F238E27FC236}">
                  <a16:creationId xmlns:a16="http://schemas.microsoft.com/office/drawing/2014/main" id="{863D9305-D716-4F70-B064-4F75126C66DF}"/>
                </a:ext>
              </a:extLst>
            </p:cNvPr>
            <p:cNvSpPr/>
            <p:nvPr/>
          </p:nvSpPr>
          <p:spPr>
            <a:xfrm>
              <a:off x="1278522" y="3532688"/>
              <a:ext cx="914400" cy="914400"/>
            </a:xfrm>
            <a:prstGeom prst="ellipse">
              <a:avLst/>
            </a:prstGeom>
            <a:solidFill>
              <a:srgbClr val="F17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文本框 7">
              <a:extLst>
                <a:ext uri="{FF2B5EF4-FFF2-40B4-BE49-F238E27FC236}">
                  <a16:creationId xmlns:a16="http://schemas.microsoft.com/office/drawing/2014/main" id="{E6C54014-D556-4ED6-A9A0-502BAB9CE9E4}"/>
                </a:ext>
              </a:extLst>
            </p:cNvPr>
            <p:cNvSpPr txBox="1"/>
            <p:nvPr/>
          </p:nvSpPr>
          <p:spPr>
            <a:xfrm>
              <a:off x="1409319" y="3697500"/>
              <a:ext cx="652806" cy="584775"/>
            </a:xfrm>
            <a:prstGeom prst="rect">
              <a:avLst/>
            </a:prstGeom>
            <a:noFill/>
          </p:spPr>
          <p:txBody>
            <a:bodyPr wrap="square" rtlCol="0">
              <a:spAutoFit/>
            </a:bodyPr>
            <a:lstStyle/>
            <a:p>
              <a:r>
                <a:rPr lang="zh-CN" altLang="en-US" sz="1600" b="1" dirty="0">
                  <a:solidFill>
                    <a:schemeClr val="bg1"/>
                  </a:solidFill>
                  <a:cs typeface="+mn-ea"/>
                  <a:sym typeface="+mn-lt"/>
                </a:rPr>
                <a:t>报警方式</a:t>
              </a:r>
            </a:p>
          </p:txBody>
        </p:sp>
        <p:graphicFrame>
          <p:nvGraphicFramePr>
            <p:cNvPr id="10" name="图示 9">
              <a:extLst>
                <a:ext uri="{FF2B5EF4-FFF2-40B4-BE49-F238E27FC236}">
                  <a16:creationId xmlns:a16="http://schemas.microsoft.com/office/drawing/2014/main" id="{9598AA3C-21EB-4D07-B64E-DB65AFC20F50}"/>
                </a:ext>
              </a:extLst>
            </p:cNvPr>
            <p:cNvGraphicFramePr/>
            <p:nvPr>
              <p:extLst>
                <p:ext uri="{D42A27DB-BD31-4B8C-83A1-F6EECF244321}">
                  <p14:modId xmlns:p14="http://schemas.microsoft.com/office/powerpoint/2010/main" val="2950899664"/>
                </p:ext>
              </p:extLst>
            </p:nvPr>
          </p:nvGraphicFramePr>
          <p:xfrm>
            <a:off x="2002124" y="2292821"/>
            <a:ext cx="3406785" cy="3333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3" name="文本框 12">
            <a:extLst>
              <a:ext uri="{FF2B5EF4-FFF2-40B4-BE49-F238E27FC236}">
                <a16:creationId xmlns:a16="http://schemas.microsoft.com/office/drawing/2014/main" id="{C3137E64-8E45-48CA-900C-A66FCA1EF02E}"/>
              </a:ext>
            </a:extLst>
          </p:cNvPr>
          <p:cNvSpPr txBox="1"/>
          <p:nvPr/>
        </p:nvSpPr>
        <p:spPr>
          <a:xfrm>
            <a:off x="857654" y="3551274"/>
            <a:ext cx="4987539" cy="1511952"/>
          </a:xfrm>
          <a:prstGeom prst="rect">
            <a:avLst/>
          </a:prstGeom>
          <a:noFill/>
        </p:spPr>
        <p:txBody>
          <a:bodyPr wrap="square" rtlCol="0">
            <a:spAutoFit/>
          </a:bodyPr>
          <a:lstStyle/>
          <a:p>
            <a:pPr>
              <a:lnSpc>
                <a:spcPct val="150000"/>
              </a:lnSpc>
            </a:pPr>
            <a:r>
              <a:rPr lang="zh-CN" altLang="en-US" sz="1600" b="1" dirty="0">
                <a:cs typeface="+mn-ea"/>
                <a:sym typeface="+mn-lt"/>
              </a:rPr>
              <a:t>消息订阅</a:t>
            </a:r>
            <a:endParaRPr lang="en-US" altLang="zh-CN" sz="1600" b="1" dirty="0">
              <a:cs typeface="+mn-ea"/>
              <a:sym typeface="+mn-lt"/>
            </a:endParaRPr>
          </a:p>
          <a:p>
            <a:pPr>
              <a:lnSpc>
                <a:spcPct val="150000"/>
              </a:lnSpc>
            </a:pPr>
            <a:r>
              <a:rPr lang="zh-CN" altLang="en-US" sz="1600" dirty="0">
                <a:cs typeface="+mn-ea"/>
                <a:sym typeface="+mn-lt"/>
              </a:rPr>
              <a:t>智能警报提供消息订阅功能。</a:t>
            </a:r>
            <a:endParaRPr lang="en-US" altLang="zh-CN" sz="1600" dirty="0">
              <a:cs typeface="+mn-ea"/>
              <a:sym typeface="+mn-lt"/>
            </a:endParaRPr>
          </a:p>
          <a:p>
            <a:pPr>
              <a:lnSpc>
                <a:spcPct val="150000"/>
              </a:lnSpc>
            </a:pPr>
            <a:r>
              <a:rPr lang="zh-CN" altLang="en-US" sz="1600" dirty="0">
                <a:cs typeface="+mn-ea"/>
                <a:sym typeface="+mn-lt"/>
              </a:rPr>
              <a:t>用户可根据需求自动订阅或取消短信提醒和消息推动功能。</a:t>
            </a:r>
            <a:endParaRPr lang="en-US" altLang="zh-CN" sz="1600" dirty="0">
              <a:cs typeface="+mn-ea"/>
              <a:sym typeface="+mn-lt"/>
            </a:endParaRPr>
          </a:p>
        </p:txBody>
      </p:sp>
    </p:spTree>
    <p:extLst>
      <p:ext uri="{BB962C8B-B14F-4D97-AF65-F5344CB8AC3E}">
        <p14:creationId xmlns:p14="http://schemas.microsoft.com/office/powerpoint/2010/main" val="86365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4">
            <a:extLst>
              <a:ext uri="{FF2B5EF4-FFF2-40B4-BE49-F238E27FC236}">
                <a16:creationId xmlns:a16="http://schemas.microsoft.com/office/drawing/2014/main" id="{A57C0043-34F8-4BF4-95F9-4E7914A83B81}"/>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应用</a:t>
            </a:r>
            <a:r>
              <a:rPr kumimoji="1" lang="en-US" altLang="zh-CN" sz="2400" b="1" dirty="0">
                <a:solidFill>
                  <a:srgbClr val="9BBB59">
                    <a:lumMod val="50000"/>
                  </a:srgbClr>
                </a:solidFill>
                <a:cs typeface="+mn-ea"/>
                <a:sym typeface="+mn-lt"/>
              </a:rPr>
              <a:t>——</a:t>
            </a:r>
            <a:r>
              <a:rPr kumimoji="1" lang="zh-CN" altLang="en-US" sz="2400" b="1" dirty="0">
                <a:solidFill>
                  <a:srgbClr val="9BBB59">
                    <a:lumMod val="50000"/>
                  </a:srgbClr>
                </a:solidFill>
                <a:cs typeface="+mn-ea"/>
                <a:sym typeface="+mn-lt"/>
              </a:rPr>
              <a:t>系统管理</a:t>
            </a:r>
          </a:p>
        </p:txBody>
      </p:sp>
      <p:sp>
        <p:nvSpPr>
          <p:cNvPr id="3" name="文本框 2">
            <a:extLst>
              <a:ext uri="{FF2B5EF4-FFF2-40B4-BE49-F238E27FC236}">
                <a16:creationId xmlns:a16="http://schemas.microsoft.com/office/drawing/2014/main" id="{6B1BB291-B7D0-45EE-851C-1AEA5E2F34AD}"/>
              </a:ext>
            </a:extLst>
          </p:cNvPr>
          <p:cNvSpPr txBox="1"/>
          <p:nvPr/>
        </p:nvSpPr>
        <p:spPr>
          <a:xfrm>
            <a:off x="494919" y="1008021"/>
            <a:ext cx="10973827" cy="338554"/>
          </a:xfrm>
          <a:prstGeom prst="rect">
            <a:avLst/>
          </a:prstGeom>
          <a:noFill/>
        </p:spPr>
        <p:txBody>
          <a:bodyPr wrap="square" rtlCol="0">
            <a:spAutoFit/>
          </a:bodyPr>
          <a:lstStyle/>
          <a:p>
            <a:r>
              <a:rPr lang="en-US" altLang="zh-CN" sz="1600" dirty="0">
                <a:cs typeface="+mn-ea"/>
                <a:sym typeface="+mn-lt"/>
              </a:rPr>
              <a:t>    </a:t>
            </a:r>
            <a:r>
              <a:rPr lang="zh-CN" altLang="zh-CN" sz="1600" dirty="0">
                <a:cs typeface="+mn-ea"/>
                <a:sym typeface="+mn-lt"/>
              </a:rPr>
              <a:t>系统管理主要包括用户管理、日志管理、数据管理等。</a:t>
            </a:r>
          </a:p>
        </p:txBody>
      </p:sp>
      <p:grpSp>
        <p:nvGrpSpPr>
          <p:cNvPr id="7" name="组合 6">
            <a:extLst>
              <a:ext uri="{FF2B5EF4-FFF2-40B4-BE49-F238E27FC236}">
                <a16:creationId xmlns:a16="http://schemas.microsoft.com/office/drawing/2014/main" id="{F40BF0B1-3917-4193-BCC8-64A7E725AA2B}"/>
              </a:ext>
            </a:extLst>
          </p:cNvPr>
          <p:cNvGrpSpPr/>
          <p:nvPr/>
        </p:nvGrpSpPr>
        <p:grpSpPr>
          <a:xfrm>
            <a:off x="2458917" y="1912748"/>
            <a:ext cx="7045830" cy="3571880"/>
            <a:chOff x="2154041" y="1499392"/>
            <a:chExt cx="7045830" cy="3571880"/>
          </a:xfrm>
        </p:grpSpPr>
        <p:sp>
          <p:nvSpPr>
            <p:cNvPr id="8" name="矩形 7">
              <a:extLst>
                <a:ext uri="{FF2B5EF4-FFF2-40B4-BE49-F238E27FC236}">
                  <a16:creationId xmlns:a16="http://schemas.microsoft.com/office/drawing/2014/main" id="{DDD1A435-B2DD-4DE4-A929-763596C5D092}"/>
                </a:ext>
              </a:extLst>
            </p:cNvPr>
            <p:cNvSpPr/>
            <p:nvPr/>
          </p:nvSpPr>
          <p:spPr>
            <a:xfrm>
              <a:off x="4097171" y="1659688"/>
              <a:ext cx="5102700" cy="839134"/>
            </a:xfrm>
            <a:prstGeom prst="rect">
              <a:avLst/>
            </a:prstGeom>
            <a:noFill/>
            <a:ln w="12700" cap="flat" cmpd="sng" algn="ctr">
              <a:solidFill>
                <a:srgbClr val="A9D18E"/>
              </a:solidFill>
              <a:prstDash val="solid"/>
            </a:ln>
            <a:effectLst/>
          </p:spPr>
          <p:txBody>
            <a:bodyPr lIns="68584" tIns="34291" rIns="68584" bIns="34291" rtlCol="0" anchor="ctr"/>
            <a:lstStyle/>
            <a:p>
              <a:pPr algn="ctr">
                <a:defRPr/>
              </a:pPr>
              <a:endParaRPr lang="zh-CN" altLang="en-US" kern="0">
                <a:solidFill>
                  <a:srgbClr val="FFFFFF"/>
                </a:solidFill>
                <a:cs typeface="+mn-ea"/>
                <a:sym typeface="+mn-lt"/>
              </a:endParaRPr>
            </a:p>
          </p:txBody>
        </p:sp>
        <p:sp>
          <p:nvSpPr>
            <p:cNvPr id="9" name="矩形 8">
              <a:extLst>
                <a:ext uri="{FF2B5EF4-FFF2-40B4-BE49-F238E27FC236}">
                  <a16:creationId xmlns:a16="http://schemas.microsoft.com/office/drawing/2014/main" id="{AB067989-5A40-43A5-B963-D18CE58684D4}"/>
                </a:ext>
              </a:extLst>
            </p:cNvPr>
            <p:cNvSpPr/>
            <p:nvPr/>
          </p:nvSpPr>
          <p:spPr>
            <a:xfrm>
              <a:off x="4903668" y="1499392"/>
              <a:ext cx="3515183" cy="347663"/>
            </a:xfrm>
            <a:prstGeom prst="rect">
              <a:avLst/>
            </a:prstGeom>
            <a:solidFill>
              <a:srgbClr val="A9D18E"/>
            </a:solidFill>
            <a:ln w="25400" cap="flat" cmpd="sng" algn="ctr">
              <a:noFill/>
              <a:prstDash val="solid"/>
            </a:ln>
            <a:effectLst/>
          </p:spPr>
          <p:txBody>
            <a:bodyPr lIns="68584" tIns="34291" rIns="68584" bIns="34291" rtlCol="0" anchor="ctr"/>
            <a:lstStyle/>
            <a:p>
              <a:pPr algn="ctr">
                <a:defRPr/>
              </a:pPr>
              <a:r>
                <a:rPr lang="zh-CN" altLang="en-US" kern="0" dirty="0">
                  <a:solidFill>
                    <a:schemeClr val="bg1"/>
                  </a:solidFill>
                  <a:cs typeface="+mn-ea"/>
                  <a:sym typeface="+mn-lt"/>
                </a:rPr>
                <a:t>用户管理</a:t>
              </a:r>
            </a:p>
          </p:txBody>
        </p:sp>
        <p:sp>
          <p:nvSpPr>
            <p:cNvPr id="10" name="六边形 9">
              <a:extLst>
                <a:ext uri="{FF2B5EF4-FFF2-40B4-BE49-F238E27FC236}">
                  <a16:creationId xmlns:a16="http://schemas.microsoft.com/office/drawing/2014/main" id="{C2D7D0FA-595D-4034-8F78-20B972705D27}"/>
                </a:ext>
              </a:extLst>
            </p:cNvPr>
            <p:cNvSpPr/>
            <p:nvPr/>
          </p:nvSpPr>
          <p:spPr>
            <a:xfrm>
              <a:off x="2154041" y="2741686"/>
              <a:ext cx="1190447" cy="1026114"/>
            </a:xfrm>
            <a:prstGeom prst="hexagon">
              <a:avLst/>
            </a:prstGeom>
            <a:solidFill>
              <a:srgbClr val="F17475"/>
            </a:solidFill>
            <a:ln w="25400" cap="flat" cmpd="sng" algn="ctr">
              <a:noFill/>
              <a:prstDash val="solid"/>
            </a:ln>
            <a:effectLst/>
          </p:spPr>
          <p:txBody>
            <a:bodyPr lIns="68584" tIns="34291" rIns="68584" bIns="34291" rtlCol="0" anchor="ctr"/>
            <a:lstStyle/>
            <a:p>
              <a:pPr algn="ctr">
                <a:defRPr/>
              </a:pPr>
              <a:r>
                <a:rPr lang="zh-CN" altLang="en-US" kern="0" dirty="0">
                  <a:solidFill>
                    <a:schemeClr val="bg1"/>
                  </a:solidFill>
                  <a:cs typeface="+mn-ea"/>
                  <a:sym typeface="+mn-lt"/>
                </a:rPr>
                <a:t>系统管理</a:t>
              </a:r>
            </a:p>
          </p:txBody>
        </p:sp>
        <p:cxnSp>
          <p:nvCxnSpPr>
            <p:cNvPr id="11" name="直接箭头连接符 10">
              <a:extLst>
                <a:ext uri="{FF2B5EF4-FFF2-40B4-BE49-F238E27FC236}">
                  <a16:creationId xmlns:a16="http://schemas.microsoft.com/office/drawing/2014/main" id="{F1C94C28-4736-40BD-8E05-AC9F5540A1BD}"/>
                </a:ext>
              </a:extLst>
            </p:cNvPr>
            <p:cNvCxnSpPr>
              <a:stCxn id="10" idx="5"/>
              <a:endCxn id="8" idx="1"/>
            </p:cNvCxnSpPr>
            <p:nvPr/>
          </p:nvCxnSpPr>
          <p:spPr>
            <a:xfrm flipV="1">
              <a:off x="3087959" y="2079256"/>
              <a:ext cx="1009212" cy="662431"/>
            </a:xfrm>
            <a:prstGeom prst="straightConnector1">
              <a:avLst/>
            </a:prstGeom>
            <a:noFill/>
            <a:ln w="9525" cap="flat" cmpd="sng" algn="ctr">
              <a:solidFill>
                <a:srgbClr val="000000">
                  <a:lumMod val="50000"/>
                  <a:lumOff val="50000"/>
                </a:srgbClr>
              </a:solidFill>
              <a:prstDash val="solid"/>
              <a:tailEnd type="arrow"/>
            </a:ln>
            <a:effectLst/>
          </p:spPr>
        </p:cxnSp>
        <p:cxnSp>
          <p:nvCxnSpPr>
            <p:cNvPr id="12" name="直接箭头连接符 11">
              <a:extLst>
                <a:ext uri="{FF2B5EF4-FFF2-40B4-BE49-F238E27FC236}">
                  <a16:creationId xmlns:a16="http://schemas.microsoft.com/office/drawing/2014/main" id="{AD55675D-6DC1-4606-AA5E-0BC3930DE198}"/>
                </a:ext>
              </a:extLst>
            </p:cNvPr>
            <p:cNvCxnSpPr>
              <a:stCxn id="10" idx="0"/>
              <a:endCxn id="15" idx="1"/>
            </p:cNvCxnSpPr>
            <p:nvPr/>
          </p:nvCxnSpPr>
          <p:spPr>
            <a:xfrm flipV="1">
              <a:off x="3344487" y="3252577"/>
              <a:ext cx="752684" cy="2166"/>
            </a:xfrm>
            <a:prstGeom prst="straightConnector1">
              <a:avLst/>
            </a:prstGeom>
            <a:noFill/>
            <a:ln w="9525" cap="flat" cmpd="sng" algn="ctr">
              <a:solidFill>
                <a:srgbClr val="000000">
                  <a:lumMod val="50000"/>
                  <a:lumOff val="50000"/>
                </a:srgbClr>
              </a:solidFill>
              <a:prstDash val="solid"/>
              <a:tailEnd type="arrow"/>
            </a:ln>
            <a:effectLst/>
          </p:spPr>
        </p:cxnSp>
        <p:cxnSp>
          <p:nvCxnSpPr>
            <p:cNvPr id="13" name="直接箭头连接符 12">
              <a:extLst>
                <a:ext uri="{FF2B5EF4-FFF2-40B4-BE49-F238E27FC236}">
                  <a16:creationId xmlns:a16="http://schemas.microsoft.com/office/drawing/2014/main" id="{EB098804-D044-46AD-9302-D180C7B1FD3B}"/>
                </a:ext>
              </a:extLst>
            </p:cNvPr>
            <p:cNvCxnSpPr>
              <a:cxnSpLocks/>
              <a:stCxn id="10" idx="1"/>
              <a:endCxn id="18" idx="1"/>
            </p:cNvCxnSpPr>
            <p:nvPr/>
          </p:nvCxnSpPr>
          <p:spPr>
            <a:xfrm>
              <a:off x="3087960" y="3767800"/>
              <a:ext cx="1009211" cy="781472"/>
            </a:xfrm>
            <a:prstGeom prst="straightConnector1">
              <a:avLst/>
            </a:prstGeom>
            <a:noFill/>
            <a:ln w="9525" cap="flat" cmpd="sng" algn="ctr">
              <a:solidFill>
                <a:srgbClr val="000000">
                  <a:lumMod val="50000"/>
                  <a:lumOff val="50000"/>
                </a:srgbClr>
              </a:solidFill>
              <a:prstDash val="solid"/>
              <a:tailEnd type="arrow"/>
            </a:ln>
            <a:effectLst/>
          </p:spPr>
        </p:cxnSp>
        <p:sp>
          <p:nvSpPr>
            <p:cNvPr id="14" name="TextBox 20">
              <a:extLst>
                <a:ext uri="{FF2B5EF4-FFF2-40B4-BE49-F238E27FC236}">
                  <a16:creationId xmlns:a16="http://schemas.microsoft.com/office/drawing/2014/main" id="{5C869F8E-DDF0-4D17-B186-BCCEDC6F27AE}"/>
                </a:ext>
              </a:extLst>
            </p:cNvPr>
            <p:cNvSpPr txBox="1"/>
            <p:nvPr/>
          </p:nvSpPr>
          <p:spPr>
            <a:xfrm>
              <a:off x="4392712" y="1931439"/>
              <a:ext cx="4537095" cy="500139"/>
            </a:xfrm>
            <a:prstGeom prst="rect">
              <a:avLst/>
            </a:prstGeom>
            <a:noFill/>
          </p:spPr>
          <p:txBody>
            <a:bodyPr wrap="square" lIns="68584" tIns="34291" rIns="68584" bIns="34291" rtlCol="0">
              <a:spAutoFit/>
            </a:bodyPr>
            <a:lstStyle/>
            <a:p>
              <a:r>
                <a:rPr lang="zh-CN" altLang="en-US" sz="1400" dirty="0">
                  <a:cs typeface="+mn-ea"/>
                  <a:sym typeface="+mn-lt"/>
                </a:rPr>
                <a:t>包括</a:t>
              </a:r>
              <a:r>
                <a:rPr lang="zh-CN" altLang="zh-CN" sz="1400" dirty="0">
                  <a:cs typeface="+mn-ea"/>
                  <a:sym typeface="+mn-lt"/>
                </a:rPr>
                <a:t>账号管理、角色管理、组织机构管理、摄像头管理、车次管理</a:t>
              </a:r>
              <a:r>
                <a:rPr lang="zh-CN" altLang="en-US" sz="1400" dirty="0">
                  <a:cs typeface="+mn-ea"/>
                  <a:sym typeface="+mn-lt"/>
                </a:rPr>
                <a:t>等。</a:t>
              </a:r>
              <a:endParaRPr lang="en-US" altLang="zh-CN" sz="1400" dirty="0">
                <a:cs typeface="+mn-ea"/>
                <a:sym typeface="+mn-lt"/>
              </a:endParaRPr>
            </a:p>
          </p:txBody>
        </p:sp>
        <p:sp>
          <p:nvSpPr>
            <p:cNvPr id="15" name="矩形 14">
              <a:extLst>
                <a:ext uri="{FF2B5EF4-FFF2-40B4-BE49-F238E27FC236}">
                  <a16:creationId xmlns:a16="http://schemas.microsoft.com/office/drawing/2014/main" id="{4C9AE990-F2C3-44DE-BBBD-AC997941A388}"/>
                </a:ext>
              </a:extLst>
            </p:cNvPr>
            <p:cNvSpPr/>
            <p:nvPr/>
          </p:nvSpPr>
          <p:spPr>
            <a:xfrm>
              <a:off x="4097171" y="2833010"/>
              <a:ext cx="5102700" cy="839134"/>
            </a:xfrm>
            <a:prstGeom prst="rect">
              <a:avLst/>
            </a:prstGeom>
            <a:noFill/>
            <a:ln w="12700" cap="flat" cmpd="sng" algn="ctr">
              <a:solidFill>
                <a:srgbClr val="8FAADC"/>
              </a:solidFill>
              <a:prstDash val="solid"/>
            </a:ln>
            <a:effectLst/>
          </p:spPr>
          <p:txBody>
            <a:bodyPr lIns="68584" tIns="34291" rIns="68584" bIns="34291" rtlCol="0" anchor="ctr"/>
            <a:lstStyle/>
            <a:p>
              <a:pPr algn="ctr">
                <a:defRPr/>
              </a:pPr>
              <a:endParaRPr lang="zh-CN" altLang="en-US" kern="0">
                <a:solidFill>
                  <a:srgbClr val="FFFFFF"/>
                </a:solidFill>
                <a:cs typeface="+mn-ea"/>
                <a:sym typeface="+mn-lt"/>
              </a:endParaRPr>
            </a:p>
          </p:txBody>
        </p:sp>
        <p:sp>
          <p:nvSpPr>
            <p:cNvPr id="16" name="矩形 15">
              <a:extLst>
                <a:ext uri="{FF2B5EF4-FFF2-40B4-BE49-F238E27FC236}">
                  <a16:creationId xmlns:a16="http://schemas.microsoft.com/office/drawing/2014/main" id="{FFCF865D-A53E-4029-A369-93B5E8FD5626}"/>
                </a:ext>
              </a:extLst>
            </p:cNvPr>
            <p:cNvSpPr/>
            <p:nvPr/>
          </p:nvSpPr>
          <p:spPr>
            <a:xfrm>
              <a:off x="4903668" y="2672712"/>
              <a:ext cx="3515183" cy="347663"/>
            </a:xfrm>
            <a:prstGeom prst="rect">
              <a:avLst/>
            </a:prstGeom>
            <a:solidFill>
              <a:srgbClr val="8FAADC"/>
            </a:solidFill>
            <a:ln w="25400" cap="flat" cmpd="sng" algn="ctr">
              <a:noFill/>
              <a:prstDash val="solid"/>
            </a:ln>
            <a:effectLst/>
          </p:spPr>
          <p:txBody>
            <a:bodyPr lIns="68584" tIns="34291" rIns="68584" bIns="34291" rtlCol="0" anchor="ctr"/>
            <a:lstStyle/>
            <a:p>
              <a:pPr algn="ctr">
                <a:defRPr/>
              </a:pPr>
              <a:r>
                <a:rPr lang="zh-CN" altLang="en-US" kern="0" dirty="0">
                  <a:solidFill>
                    <a:schemeClr val="bg1"/>
                  </a:solidFill>
                  <a:cs typeface="+mn-ea"/>
                  <a:sym typeface="+mn-lt"/>
                </a:rPr>
                <a:t>日志管理</a:t>
              </a:r>
            </a:p>
          </p:txBody>
        </p:sp>
        <p:sp>
          <p:nvSpPr>
            <p:cNvPr id="17" name="TextBox 23">
              <a:extLst>
                <a:ext uri="{FF2B5EF4-FFF2-40B4-BE49-F238E27FC236}">
                  <a16:creationId xmlns:a16="http://schemas.microsoft.com/office/drawing/2014/main" id="{C64406D7-7FB7-49B6-8F33-EF33A0A45746}"/>
                </a:ext>
              </a:extLst>
            </p:cNvPr>
            <p:cNvSpPr txBox="1"/>
            <p:nvPr/>
          </p:nvSpPr>
          <p:spPr>
            <a:xfrm>
              <a:off x="4392712" y="3122761"/>
              <a:ext cx="4537095" cy="500139"/>
            </a:xfrm>
            <a:prstGeom prst="rect">
              <a:avLst/>
            </a:prstGeom>
            <a:noFill/>
          </p:spPr>
          <p:txBody>
            <a:bodyPr wrap="square" lIns="68584" tIns="34291" rIns="68584" bIns="34291" rtlCol="0">
              <a:spAutoFit/>
            </a:bodyPr>
            <a:lstStyle/>
            <a:p>
              <a:r>
                <a:rPr lang="zh-CN" altLang="en-US" sz="1400" dirty="0">
                  <a:cs typeface="+mn-ea"/>
                  <a:sym typeface="+mn-lt"/>
                </a:rPr>
                <a:t>包括</a:t>
              </a:r>
              <a:r>
                <a:rPr lang="zh-CN" altLang="zh-CN" sz="1400" dirty="0">
                  <a:cs typeface="+mn-ea"/>
                  <a:sym typeface="+mn-lt"/>
                </a:rPr>
                <a:t>数据更新记录（系统自动更新）、用户操作记录的查看和审计</a:t>
              </a:r>
              <a:r>
                <a:rPr lang="zh-CN" altLang="en-US" sz="1400" dirty="0">
                  <a:cs typeface="+mn-ea"/>
                  <a:sym typeface="+mn-lt"/>
                </a:rPr>
                <a:t>等。</a:t>
              </a:r>
              <a:endParaRPr lang="en-US" altLang="zh-CN" sz="1400" dirty="0">
                <a:cs typeface="+mn-ea"/>
                <a:sym typeface="+mn-lt"/>
              </a:endParaRPr>
            </a:p>
          </p:txBody>
        </p:sp>
        <p:sp>
          <p:nvSpPr>
            <p:cNvPr id="18" name="矩形 17">
              <a:extLst>
                <a:ext uri="{FF2B5EF4-FFF2-40B4-BE49-F238E27FC236}">
                  <a16:creationId xmlns:a16="http://schemas.microsoft.com/office/drawing/2014/main" id="{5F529F66-A40A-4AA8-A177-B10F697F5794}"/>
                </a:ext>
              </a:extLst>
            </p:cNvPr>
            <p:cNvSpPr/>
            <p:nvPr/>
          </p:nvSpPr>
          <p:spPr>
            <a:xfrm>
              <a:off x="4097171" y="4027272"/>
              <a:ext cx="5102700" cy="1044000"/>
            </a:xfrm>
            <a:prstGeom prst="rect">
              <a:avLst/>
            </a:prstGeom>
            <a:noFill/>
            <a:ln w="12700" cap="flat" cmpd="sng" algn="ctr">
              <a:solidFill>
                <a:srgbClr val="FFBB7B"/>
              </a:solidFill>
              <a:prstDash val="solid"/>
            </a:ln>
            <a:effectLst/>
          </p:spPr>
          <p:txBody>
            <a:bodyPr lIns="68584" tIns="34291" rIns="68584" bIns="34291" rtlCol="0" anchor="ctr"/>
            <a:lstStyle/>
            <a:p>
              <a:pPr algn="ctr">
                <a:defRPr/>
              </a:pPr>
              <a:endParaRPr lang="zh-CN" altLang="en-US" kern="0">
                <a:solidFill>
                  <a:srgbClr val="FFFFFF"/>
                </a:solidFill>
                <a:cs typeface="+mn-ea"/>
                <a:sym typeface="+mn-lt"/>
              </a:endParaRPr>
            </a:p>
          </p:txBody>
        </p:sp>
        <p:sp>
          <p:nvSpPr>
            <p:cNvPr id="19" name="矩形 18">
              <a:extLst>
                <a:ext uri="{FF2B5EF4-FFF2-40B4-BE49-F238E27FC236}">
                  <a16:creationId xmlns:a16="http://schemas.microsoft.com/office/drawing/2014/main" id="{3EDC8054-DFD6-40C4-B86C-0B777AC80EFD}"/>
                </a:ext>
              </a:extLst>
            </p:cNvPr>
            <p:cNvSpPr/>
            <p:nvPr/>
          </p:nvSpPr>
          <p:spPr>
            <a:xfrm>
              <a:off x="4903668" y="3866975"/>
              <a:ext cx="3515183" cy="347663"/>
            </a:xfrm>
            <a:prstGeom prst="rect">
              <a:avLst/>
            </a:prstGeom>
            <a:solidFill>
              <a:srgbClr val="FFBB7B"/>
            </a:solidFill>
            <a:ln w="25400" cap="flat" cmpd="sng" algn="ctr">
              <a:noFill/>
              <a:prstDash val="solid"/>
            </a:ln>
            <a:effectLst/>
          </p:spPr>
          <p:txBody>
            <a:bodyPr lIns="68584" tIns="34291" rIns="68584" bIns="34291" rtlCol="0" anchor="ctr"/>
            <a:lstStyle/>
            <a:p>
              <a:pPr algn="ctr">
                <a:defRPr/>
              </a:pPr>
              <a:r>
                <a:rPr lang="zh-CN" altLang="en-US" kern="0" dirty="0">
                  <a:solidFill>
                    <a:schemeClr val="bg1"/>
                  </a:solidFill>
                  <a:cs typeface="+mn-ea"/>
                  <a:sym typeface="+mn-lt"/>
                </a:rPr>
                <a:t>数据管理</a:t>
              </a:r>
            </a:p>
          </p:txBody>
        </p:sp>
        <p:sp>
          <p:nvSpPr>
            <p:cNvPr id="20" name="TextBox 26">
              <a:extLst>
                <a:ext uri="{FF2B5EF4-FFF2-40B4-BE49-F238E27FC236}">
                  <a16:creationId xmlns:a16="http://schemas.microsoft.com/office/drawing/2014/main" id="{29703C67-2E88-40D9-9302-D57B20343CE5}"/>
                </a:ext>
              </a:extLst>
            </p:cNvPr>
            <p:cNvSpPr txBox="1"/>
            <p:nvPr/>
          </p:nvSpPr>
          <p:spPr>
            <a:xfrm>
              <a:off x="4392712" y="4317023"/>
              <a:ext cx="4537095" cy="715583"/>
            </a:xfrm>
            <a:prstGeom prst="rect">
              <a:avLst/>
            </a:prstGeom>
            <a:noFill/>
          </p:spPr>
          <p:txBody>
            <a:bodyPr wrap="square" lIns="68584" tIns="34291" rIns="68584" bIns="34291" rtlCol="0">
              <a:spAutoFit/>
            </a:bodyPr>
            <a:lstStyle/>
            <a:p>
              <a:r>
                <a:rPr lang="zh-CN" altLang="zh-CN" sz="1400" dirty="0">
                  <a:cs typeface="+mn-ea"/>
                  <a:sym typeface="+mn-lt"/>
                </a:rPr>
                <a:t>包括系统自动生成的记录、保存的视频的删除、迁移、导出功能和其它数据（如司机信息、</a:t>
              </a:r>
              <a:r>
                <a:rPr lang="zh-CN" altLang="en-US" sz="1400" dirty="0">
                  <a:cs typeface="+mn-ea"/>
                  <a:sym typeface="+mn-lt"/>
                </a:rPr>
                <a:t>列车</a:t>
              </a:r>
              <a:r>
                <a:rPr lang="zh-CN" altLang="zh-CN" sz="1400" dirty="0">
                  <a:cs typeface="+mn-ea"/>
                  <a:sym typeface="+mn-lt"/>
                </a:rPr>
                <a:t>信息等）的增加、删除、编辑等</a:t>
              </a:r>
              <a:r>
                <a:rPr lang="zh-CN" altLang="en-US" sz="1400" dirty="0">
                  <a:cs typeface="+mn-ea"/>
                  <a:sym typeface="+mn-lt"/>
                </a:rPr>
                <a:t>。</a:t>
              </a:r>
            </a:p>
          </p:txBody>
        </p:sp>
      </p:grpSp>
    </p:spTree>
    <p:extLst>
      <p:ext uri="{BB962C8B-B14F-4D97-AF65-F5344CB8AC3E}">
        <p14:creationId xmlns:p14="http://schemas.microsoft.com/office/powerpoint/2010/main" val="15659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7">
            <a:extLst>
              <a:ext uri="{FF2B5EF4-FFF2-40B4-BE49-F238E27FC236}">
                <a16:creationId xmlns:a16="http://schemas.microsoft.com/office/drawing/2014/main" id="{DF1EB10D-5478-4D21-A34B-A84EA83CAB69}"/>
              </a:ext>
            </a:extLst>
          </p:cNvPr>
          <p:cNvSpPr/>
          <p:nvPr/>
        </p:nvSpPr>
        <p:spPr bwMode="auto">
          <a:xfrm>
            <a:off x="0" y="-16312"/>
            <a:ext cx="12217269" cy="6916394"/>
          </a:xfrm>
          <a:prstGeom prst="rect">
            <a:avLst/>
          </a:prstGeom>
          <a:blipFill dpi="0" rotWithShape="1">
            <a:blip r:embed="rId4"/>
            <a:srcRect/>
            <a:stretch>
              <a:fillRect b="-7517"/>
            </a:stretch>
          </a:blipFill>
          <a:ln>
            <a:noFill/>
          </a:ln>
          <a:effectLst>
            <a:outerShdw blurRad="50800" dist="88900" dir="7440000" algn="t" rotWithShape="0">
              <a:prstClr val="black">
                <a:alpha val="40000"/>
              </a:prstClr>
            </a:outerShdw>
          </a:effectLst>
        </p:spPr>
        <p:txBody>
          <a:bodyPr lIns="121999" tIns="61000" rIns="121999" bIns="61000"/>
          <a:lstStyle/>
          <a:p>
            <a:pPr>
              <a:buFontTx/>
              <a:buNone/>
              <a:defRPr/>
            </a:pPr>
            <a:endParaRPr lang="zh-CN" altLang="en-US" dirty="0">
              <a:cs typeface="+mn-ea"/>
              <a:sym typeface="+mn-lt"/>
            </a:endParaRPr>
          </a:p>
        </p:txBody>
      </p:sp>
      <p:sp>
        <p:nvSpPr>
          <p:cNvPr id="42" name="圆角矩形 100">
            <a:extLst>
              <a:ext uri="{FF2B5EF4-FFF2-40B4-BE49-F238E27FC236}">
                <a16:creationId xmlns:a16="http://schemas.microsoft.com/office/drawing/2014/main" id="{6B005AB5-8769-45CE-B726-9B3FBF2E0A86}"/>
              </a:ext>
            </a:extLst>
          </p:cNvPr>
          <p:cNvSpPr/>
          <p:nvPr/>
        </p:nvSpPr>
        <p:spPr>
          <a:xfrm>
            <a:off x="-1" y="1420163"/>
            <a:ext cx="12217269" cy="3655674"/>
          </a:xfrm>
          <a:prstGeom prst="roundRect">
            <a:avLst>
              <a:gd name="adj" fmla="val 7029"/>
            </a:avLst>
          </a:prstGeom>
          <a:solidFill>
            <a:schemeClr val="bg1">
              <a:alpha val="92000"/>
            </a:scheme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nvGrpSpPr>
          <p:cNvPr id="4" name="组合 3">
            <a:extLst>
              <a:ext uri="{FF2B5EF4-FFF2-40B4-BE49-F238E27FC236}">
                <a16:creationId xmlns:a16="http://schemas.microsoft.com/office/drawing/2014/main" id="{9B68A8E6-194C-48E6-A850-11E7ADE63A9F}"/>
              </a:ext>
            </a:extLst>
          </p:cNvPr>
          <p:cNvGrpSpPr/>
          <p:nvPr/>
        </p:nvGrpSpPr>
        <p:grpSpPr>
          <a:xfrm>
            <a:off x="3546559" y="3058874"/>
            <a:ext cx="381452" cy="381452"/>
            <a:chOff x="3123591" y="3333387"/>
            <a:chExt cx="381452" cy="381452"/>
          </a:xfrm>
        </p:grpSpPr>
        <p:sp>
          <p:nvSpPr>
            <p:cNvPr id="5" name="椭圆 4">
              <a:extLst>
                <a:ext uri="{FF2B5EF4-FFF2-40B4-BE49-F238E27FC236}">
                  <a16:creationId xmlns:a16="http://schemas.microsoft.com/office/drawing/2014/main" id="{432D09EE-14B6-4383-89C6-99E2A77FA6E3}"/>
                </a:ext>
              </a:extLst>
            </p:cNvPr>
            <p:cNvSpPr/>
            <p:nvPr/>
          </p:nvSpPr>
          <p:spPr>
            <a:xfrm flipV="1">
              <a:off x="3123591" y="3333387"/>
              <a:ext cx="381452" cy="381452"/>
            </a:xfrm>
            <a:prstGeom prst="ellipse">
              <a:avLst/>
            </a:prstGeom>
            <a:no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sp>
          <p:nvSpPr>
            <p:cNvPr id="6" name="椭圆 5">
              <a:extLst>
                <a:ext uri="{FF2B5EF4-FFF2-40B4-BE49-F238E27FC236}">
                  <a16:creationId xmlns:a16="http://schemas.microsoft.com/office/drawing/2014/main" id="{2BC460EB-7076-4AE6-8290-9FA4F59A6ECD}"/>
                </a:ext>
              </a:extLst>
            </p:cNvPr>
            <p:cNvSpPr/>
            <p:nvPr/>
          </p:nvSpPr>
          <p:spPr>
            <a:xfrm flipV="1">
              <a:off x="3208440" y="3418236"/>
              <a:ext cx="211754" cy="211754"/>
            </a:xfrm>
            <a:prstGeom prst="ellipse">
              <a:avLst/>
            </a:prstGeom>
            <a:solidFill>
              <a:schemeClr val="accent1"/>
            </a:solid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grpSp>
      <p:cxnSp>
        <p:nvCxnSpPr>
          <p:cNvPr id="7" name="直接连接符 6">
            <a:extLst>
              <a:ext uri="{FF2B5EF4-FFF2-40B4-BE49-F238E27FC236}">
                <a16:creationId xmlns:a16="http://schemas.microsoft.com/office/drawing/2014/main" id="{C6E6876D-538B-4F00-BE8C-554BDF607867}"/>
              </a:ext>
            </a:extLst>
          </p:cNvPr>
          <p:cNvCxnSpPr/>
          <p:nvPr/>
        </p:nvCxnSpPr>
        <p:spPr>
          <a:xfrm>
            <a:off x="3662669" y="3248000"/>
            <a:ext cx="8531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F8E624EB-73B4-4AA7-80A0-9225B1B4D9C3}"/>
              </a:ext>
            </a:extLst>
          </p:cNvPr>
          <p:cNvSpPr/>
          <p:nvPr/>
        </p:nvSpPr>
        <p:spPr>
          <a:xfrm rot="21028799">
            <a:off x="2350218" y="234174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椭圆 8">
            <a:extLst>
              <a:ext uri="{FF2B5EF4-FFF2-40B4-BE49-F238E27FC236}">
                <a16:creationId xmlns:a16="http://schemas.microsoft.com/office/drawing/2014/main" id="{7D0F3EBA-4876-4A5B-A2FA-EDAE652C8FF2}"/>
              </a:ext>
            </a:extLst>
          </p:cNvPr>
          <p:cNvSpPr/>
          <p:nvPr/>
        </p:nvSpPr>
        <p:spPr>
          <a:xfrm rot="21028799" flipV="1">
            <a:off x="2024565" y="2784315"/>
            <a:ext cx="365031"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6C7FFD7C-30CE-4710-A1B0-B9F8FC0CDD64}"/>
              </a:ext>
            </a:extLst>
          </p:cNvPr>
          <p:cNvSpPr/>
          <p:nvPr/>
        </p:nvSpPr>
        <p:spPr>
          <a:xfrm rot="21028799">
            <a:off x="1466327" y="289926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5BEFCE08-999F-4121-ADAF-C1CD0AB1F007}"/>
              </a:ext>
            </a:extLst>
          </p:cNvPr>
          <p:cNvSpPr/>
          <p:nvPr/>
        </p:nvSpPr>
        <p:spPr>
          <a:xfrm rot="21028799" flipV="1">
            <a:off x="2605612" y="2682592"/>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a:extLst>
              <a:ext uri="{FF2B5EF4-FFF2-40B4-BE49-F238E27FC236}">
                <a16:creationId xmlns:a16="http://schemas.microsoft.com/office/drawing/2014/main" id="{50191BA4-1154-40E0-90C0-FF31D637A736}"/>
              </a:ext>
            </a:extLst>
          </p:cNvPr>
          <p:cNvSpPr/>
          <p:nvPr/>
        </p:nvSpPr>
        <p:spPr>
          <a:xfrm rot="21028799">
            <a:off x="1590556" y="2358699"/>
            <a:ext cx="409947"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FBD93A8E-8B1D-47A5-8A5C-7140C2C60D28}"/>
              </a:ext>
            </a:extLst>
          </p:cNvPr>
          <p:cNvSpPr/>
          <p:nvPr/>
        </p:nvSpPr>
        <p:spPr>
          <a:xfrm rot="21028799" flipV="1">
            <a:off x="866085" y="2724550"/>
            <a:ext cx="423451"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椭圆 13">
            <a:extLst>
              <a:ext uri="{FF2B5EF4-FFF2-40B4-BE49-F238E27FC236}">
                <a16:creationId xmlns:a16="http://schemas.microsoft.com/office/drawing/2014/main" id="{8D550193-C1CE-4105-88C7-C9D61915AD85}"/>
              </a:ext>
            </a:extLst>
          </p:cNvPr>
          <p:cNvSpPr/>
          <p:nvPr/>
        </p:nvSpPr>
        <p:spPr>
          <a:xfrm rot="10228799">
            <a:off x="1332839" y="400744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椭圆 14">
            <a:extLst>
              <a:ext uri="{FF2B5EF4-FFF2-40B4-BE49-F238E27FC236}">
                <a16:creationId xmlns:a16="http://schemas.microsoft.com/office/drawing/2014/main" id="{2F50E192-E632-4D8B-859F-AF67075A3A6D}"/>
              </a:ext>
            </a:extLst>
          </p:cNvPr>
          <p:cNvSpPr/>
          <p:nvPr/>
        </p:nvSpPr>
        <p:spPr>
          <a:xfrm rot="10228799" flipV="1">
            <a:off x="1479763" y="3386146"/>
            <a:ext cx="365031"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椭圆 15">
            <a:extLst>
              <a:ext uri="{FF2B5EF4-FFF2-40B4-BE49-F238E27FC236}">
                <a16:creationId xmlns:a16="http://schemas.microsoft.com/office/drawing/2014/main" id="{2650B9A0-0183-4136-BF90-E6703B12B3AE}"/>
              </a:ext>
            </a:extLst>
          </p:cNvPr>
          <p:cNvSpPr/>
          <p:nvPr/>
        </p:nvSpPr>
        <p:spPr>
          <a:xfrm rot="10228799">
            <a:off x="2216730" y="344992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椭圆 16">
            <a:extLst>
              <a:ext uri="{FF2B5EF4-FFF2-40B4-BE49-F238E27FC236}">
                <a16:creationId xmlns:a16="http://schemas.microsoft.com/office/drawing/2014/main" id="{B9F150C2-DA1B-45B0-9147-7F138BEB4E8A}"/>
              </a:ext>
            </a:extLst>
          </p:cNvPr>
          <p:cNvSpPr/>
          <p:nvPr/>
        </p:nvSpPr>
        <p:spPr>
          <a:xfrm rot="10228799" flipV="1">
            <a:off x="863012" y="3452174"/>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椭圆 17">
            <a:extLst>
              <a:ext uri="{FF2B5EF4-FFF2-40B4-BE49-F238E27FC236}">
                <a16:creationId xmlns:a16="http://schemas.microsoft.com/office/drawing/2014/main" id="{F59CC5CC-7B78-41F3-9C1B-31B0F5C0A69E}"/>
              </a:ext>
            </a:extLst>
          </p:cNvPr>
          <p:cNvSpPr/>
          <p:nvPr/>
        </p:nvSpPr>
        <p:spPr>
          <a:xfrm rot="10228799">
            <a:off x="1868853" y="3766846"/>
            <a:ext cx="409947"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椭圆 18">
            <a:extLst>
              <a:ext uri="{FF2B5EF4-FFF2-40B4-BE49-F238E27FC236}">
                <a16:creationId xmlns:a16="http://schemas.microsoft.com/office/drawing/2014/main" id="{4190BB28-2BC2-40AD-A76A-60BF92D4F939}"/>
              </a:ext>
            </a:extLst>
          </p:cNvPr>
          <p:cNvSpPr/>
          <p:nvPr/>
        </p:nvSpPr>
        <p:spPr>
          <a:xfrm rot="10228799" flipV="1">
            <a:off x="2579820" y="3387491"/>
            <a:ext cx="423451"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TextBox 31">
            <a:extLst>
              <a:ext uri="{FF2B5EF4-FFF2-40B4-BE49-F238E27FC236}">
                <a16:creationId xmlns:a16="http://schemas.microsoft.com/office/drawing/2014/main" id="{27DDA1D6-E249-41AC-97D4-7272EB2BC0D1}"/>
              </a:ext>
            </a:extLst>
          </p:cNvPr>
          <p:cNvSpPr txBox="1"/>
          <p:nvPr/>
        </p:nvSpPr>
        <p:spPr>
          <a:xfrm>
            <a:off x="5728513" y="3750281"/>
            <a:ext cx="2339102" cy="738664"/>
          </a:xfrm>
          <a:prstGeom prst="rect">
            <a:avLst/>
          </a:prstGeom>
          <a:noFill/>
        </p:spPr>
        <p:txBody>
          <a:bodyPr wrap="none" rtlCol="0">
            <a:spAutoFit/>
          </a:bodyPr>
          <a:lstStyle/>
          <a:p>
            <a:r>
              <a:rPr lang="zh-CN" altLang="en-US" sz="4200" b="1" dirty="0">
                <a:solidFill>
                  <a:srgbClr val="00B0F0"/>
                </a:solidFill>
                <a:cs typeface="+mn-ea"/>
                <a:sym typeface="+mn-lt"/>
              </a:rPr>
              <a:t>成功案例</a:t>
            </a:r>
            <a:endParaRPr lang="en-US" altLang="zh-CN" sz="4200" b="1" dirty="0">
              <a:solidFill>
                <a:srgbClr val="00B0F0"/>
              </a:solidFill>
              <a:cs typeface="+mn-ea"/>
              <a:sym typeface="+mn-lt"/>
            </a:endParaRPr>
          </a:p>
        </p:txBody>
      </p:sp>
      <p:sp>
        <p:nvSpPr>
          <p:cNvPr id="21" name="TextBox 33">
            <a:extLst>
              <a:ext uri="{FF2B5EF4-FFF2-40B4-BE49-F238E27FC236}">
                <a16:creationId xmlns:a16="http://schemas.microsoft.com/office/drawing/2014/main" id="{E5DFDB51-AAAE-4AD0-8143-05E446A627B0}"/>
              </a:ext>
            </a:extLst>
          </p:cNvPr>
          <p:cNvSpPr txBox="1"/>
          <p:nvPr/>
        </p:nvSpPr>
        <p:spPr>
          <a:xfrm>
            <a:off x="5670459" y="2076527"/>
            <a:ext cx="1920719" cy="738664"/>
          </a:xfrm>
          <a:prstGeom prst="rect">
            <a:avLst/>
          </a:prstGeom>
          <a:noFill/>
        </p:spPr>
        <p:txBody>
          <a:bodyPr wrap="none" rtlCol="0">
            <a:spAutoFit/>
          </a:bodyPr>
          <a:lstStyle/>
          <a:p>
            <a:r>
              <a:rPr lang="en-US" altLang="zh-CN" sz="4200" dirty="0">
                <a:solidFill>
                  <a:srgbClr val="00B0F0"/>
                </a:solidFill>
                <a:cs typeface="+mn-ea"/>
                <a:sym typeface="+mn-lt"/>
              </a:rPr>
              <a:t>Part 04</a:t>
            </a:r>
          </a:p>
        </p:txBody>
      </p:sp>
      <p:grpSp>
        <p:nvGrpSpPr>
          <p:cNvPr id="22" name="组合 21">
            <a:extLst>
              <a:ext uri="{FF2B5EF4-FFF2-40B4-BE49-F238E27FC236}">
                <a16:creationId xmlns:a16="http://schemas.microsoft.com/office/drawing/2014/main" id="{04A151A9-6487-4997-BAA0-3447D77F923D}"/>
              </a:ext>
            </a:extLst>
          </p:cNvPr>
          <p:cNvGrpSpPr/>
          <p:nvPr/>
        </p:nvGrpSpPr>
        <p:grpSpPr>
          <a:xfrm>
            <a:off x="858879" y="2355871"/>
            <a:ext cx="2143332" cy="1852005"/>
            <a:chOff x="858879" y="2355867"/>
            <a:chExt cx="2143332" cy="1852005"/>
          </a:xfrm>
        </p:grpSpPr>
        <p:sp>
          <p:nvSpPr>
            <p:cNvPr id="23" name="椭圆 22">
              <a:extLst>
                <a:ext uri="{FF2B5EF4-FFF2-40B4-BE49-F238E27FC236}">
                  <a16:creationId xmlns:a16="http://schemas.microsoft.com/office/drawing/2014/main" id="{6DA3139B-1316-4788-9213-BEB466B50DDE}"/>
                </a:ext>
              </a:extLst>
            </p:cNvPr>
            <p:cNvSpPr/>
            <p:nvPr/>
          </p:nvSpPr>
          <p:spPr>
            <a:xfrm rot="21028799">
              <a:off x="2346083" y="235586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椭圆 23">
              <a:extLst>
                <a:ext uri="{FF2B5EF4-FFF2-40B4-BE49-F238E27FC236}">
                  <a16:creationId xmlns:a16="http://schemas.microsoft.com/office/drawing/2014/main" id="{30C7984B-6043-4E75-A32C-610DAEE9F345}"/>
                </a:ext>
              </a:extLst>
            </p:cNvPr>
            <p:cNvSpPr/>
            <p:nvPr/>
          </p:nvSpPr>
          <p:spPr>
            <a:xfrm rot="21028799" flipV="1">
              <a:off x="2020431" y="2798439"/>
              <a:ext cx="365030"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椭圆 24">
              <a:extLst>
                <a:ext uri="{FF2B5EF4-FFF2-40B4-BE49-F238E27FC236}">
                  <a16:creationId xmlns:a16="http://schemas.microsoft.com/office/drawing/2014/main" id="{35A2844F-6F98-4F74-BABF-F7AD01158865}"/>
                </a:ext>
              </a:extLst>
            </p:cNvPr>
            <p:cNvSpPr/>
            <p:nvPr/>
          </p:nvSpPr>
          <p:spPr>
            <a:xfrm rot="21028799">
              <a:off x="1462192" y="291338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椭圆 25">
              <a:extLst>
                <a:ext uri="{FF2B5EF4-FFF2-40B4-BE49-F238E27FC236}">
                  <a16:creationId xmlns:a16="http://schemas.microsoft.com/office/drawing/2014/main" id="{B1E8873B-DB42-4936-9F3E-25D427289691}"/>
                </a:ext>
              </a:extLst>
            </p:cNvPr>
            <p:cNvSpPr/>
            <p:nvPr/>
          </p:nvSpPr>
          <p:spPr>
            <a:xfrm rot="21028799" flipV="1">
              <a:off x="2601478" y="2696712"/>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6">
              <a:extLst>
                <a:ext uri="{FF2B5EF4-FFF2-40B4-BE49-F238E27FC236}">
                  <a16:creationId xmlns:a16="http://schemas.microsoft.com/office/drawing/2014/main" id="{BC6E6839-9426-4346-B69B-AC5384943638}"/>
                </a:ext>
              </a:extLst>
            </p:cNvPr>
            <p:cNvSpPr/>
            <p:nvPr/>
          </p:nvSpPr>
          <p:spPr>
            <a:xfrm rot="21028799">
              <a:off x="1586423" y="2372823"/>
              <a:ext cx="409946"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椭圆 27">
              <a:extLst>
                <a:ext uri="{FF2B5EF4-FFF2-40B4-BE49-F238E27FC236}">
                  <a16:creationId xmlns:a16="http://schemas.microsoft.com/office/drawing/2014/main" id="{24F99686-D81E-47A6-8CA2-BDF4D0CA2C9B}"/>
                </a:ext>
              </a:extLst>
            </p:cNvPr>
            <p:cNvSpPr/>
            <p:nvPr/>
          </p:nvSpPr>
          <p:spPr>
            <a:xfrm rot="21028799" flipV="1">
              <a:off x="861953" y="2738674"/>
              <a:ext cx="423450"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椭圆 28">
              <a:extLst>
                <a:ext uri="{FF2B5EF4-FFF2-40B4-BE49-F238E27FC236}">
                  <a16:creationId xmlns:a16="http://schemas.microsoft.com/office/drawing/2014/main" id="{5B20C8A1-5BA4-4EB1-828B-E81B15D7321B}"/>
                </a:ext>
              </a:extLst>
            </p:cNvPr>
            <p:cNvSpPr/>
            <p:nvPr/>
          </p:nvSpPr>
          <p:spPr>
            <a:xfrm rot="10228799">
              <a:off x="1328704" y="402156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a:extLst>
                <a:ext uri="{FF2B5EF4-FFF2-40B4-BE49-F238E27FC236}">
                  <a16:creationId xmlns:a16="http://schemas.microsoft.com/office/drawing/2014/main" id="{44784E49-C0D6-49E3-A426-A378FBA94AFE}"/>
                </a:ext>
              </a:extLst>
            </p:cNvPr>
            <p:cNvSpPr/>
            <p:nvPr/>
          </p:nvSpPr>
          <p:spPr>
            <a:xfrm rot="10228799" flipV="1">
              <a:off x="1475629" y="3400270"/>
              <a:ext cx="365030"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椭圆 30">
              <a:extLst>
                <a:ext uri="{FF2B5EF4-FFF2-40B4-BE49-F238E27FC236}">
                  <a16:creationId xmlns:a16="http://schemas.microsoft.com/office/drawing/2014/main" id="{3F7A6638-B80E-4C5A-87A8-B66C17439F6A}"/>
                </a:ext>
              </a:extLst>
            </p:cNvPr>
            <p:cNvSpPr/>
            <p:nvPr/>
          </p:nvSpPr>
          <p:spPr>
            <a:xfrm rot="10228799">
              <a:off x="2212595" y="346404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a:extLst>
                <a:ext uri="{FF2B5EF4-FFF2-40B4-BE49-F238E27FC236}">
                  <a16:creationId xmlns:a16="http://schemas.microsoft.com/office/drawing/2014/main" id="{40935A4E-8912-489F-90F4-DBF9EA139528}"/>
                </a:ext>
              </a:extLst>
            </p:cNvPr>
            <p:cNvSpPr/>
            <p:nvPr/>
          </p:nvSpPr>
          <p:spPr>
            <a:xfrm rot="10228799" flipV="1">
              <a:off x="858879" y="3466294"/>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椭圆 32">
              <a:extLst>
                <a:ext uri="{FF2B5EF4-FFF2-40B4-BE49-F238E27FC236}">
                  <a16:creationId xmlns:a16="http://schemas.microsoft.com/office/drawing/2014/main" id="{DD6A1993-B0AF-4640-8E99-91FD6CD68485}"/>
                </a:ext>
              </a:extLst>
            </p:cNvPr>
            <p:cNvSpPr/>
            <p:nvPr/>
          </p:nvSpPr>
          <p:spPr>
            <a:xfrm rot="10228799">
              <a:off x="1864721" y="3780970"/>
              <a:ext cx="409946"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椭圆 33">
              <a:extLst>
                <a:ext uri="{FF2B5EF4-FFF2-40B4-BE49-F238E27FC236}">
                  <a16:creationId xmlns:a16="http://schemas.microsoft.com/office/drawing/2014/main" id="{944C4CA8-EF44-4A29-9ECF-EC587C611637}"/>
                </a:ext>
              </a:extLst>
            </p:cNvPr>
            <p:cNvSpPr/>
            <p:nvPr/>
          </p:nvSpPr>
          <p:spPr>
            <a:xfrm rot="10228799" flipV="1">
              <a:off x="2575687" y="3401615"/>
              <a:ext cx="423450"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5" name="椭圆 34">
            <a:extLst>
              <a:ext uri="{FF2B5EF4-FFF2-40B4-BE49-F238E27FC236}">
                <a16:creationId xmlns:a16="http://schemas.microsoft.com/office/drawing/2014/main" id="{EC4EA30C-F648-4DA0-A75C-F835CF5BF83C}"/>
              </a:ext>
            </a:extLst>
          </p:cNvPr>
          <p:cNvSpPr/>
          <p:nvPr/>
        </p:nvSpPr>
        <p:spPr>
          <a:xfrm>
            <a:off x="7572486" y="3520688"/>
            <a:ext cx="420416" cy="420416"/>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6" name="椭圆 35">
            <a:extLst>
              <a:ext uri="{FF2B5EF4-FFF2-40B4-BE49-F238E27FC236}">
                <a16:creationId xmlns:a16="http://schemas.microsoft.com/office/drawing/2014/main" id="{74508965-A14F-4AA2-B958-5E07804A0095}"/>
              </a:ext>
            </a:extLst>
          </p:cNvPr>
          <p:cNvSpPr/>
          <p:nvPr/>
        </p:nvSpPr>
        <p:spPr>
          <a:xfrm>
            <a:off x="4481492" y="2400592"/>
            <a:ext cx="163509" cy="163509"/>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7" name="椭圆 36">
            <a:extLst>
              <a:ext uri="{FF2B5EF4-FFF2-40B4-BE49-F238E27FC236}">
                <a16:creationId xmlns:a16="http://schemas.microsoft.com/office/drawing/2014/main" id="{1F2BB8DF-B2CC-40DB-86B1-CECDC618F06D}"/>
              </a:ext>
            </a:extLst>
          </p:cNvPr>
          <p:cNvSpPr/>
          <p:nvPr/>
        </p:nvSpPr>
        <p:spPr>
          <a:xfrm>
            <a:off x="5789944" y="3410263"/>
            <a:ext cx="340401" cy="33904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8" name="椭圆 37">
            <a:extLst>
              <a:ext uri="{FF2B5EF4-FFF2-40B4-BE49-F238E27FC236}">
                <a16:creationId xmlns:a16="http://schemas.microsoft.com/office/drawing/2014/main" id="{1DC00BCD-1CA4-42AA-91F4-D12CF77FAA31}"/>
              </a:ext>
            </a:extLst>
          </p:cNvPr>
          <p:cNvSpPr/>
          <p:nvPr/>
        </p:nvSpPr>
        <p:spPr>
          <a:xfrm>
            <a:off x="7778797" y="2561230"/>
            <a:ext cx="153007" cy="15239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9" name="椭圆 38">
            <a:extLst>
              <a:ext uri="{FF2B5EF4-FFF2-40B4-BE49-F238E27FC236}">
                <a16:creationId xmlns:a16="http://schemas.microsoft.com/office/drawing/2014/main" id="{EAF5B800-D013-48DD-9EED-8662AEA4A2F3}"/>
              </a:ext>
            </a:extLst>
          </p:cNvPr>
          <p:cNvSpPr/>
          <p:nvPr/>
        </p:nvSpPr>
        <p:spPr>
          <a:xfrm>
            <a:off x="6570331" y="2959122"/>
            <a:ext cx="65240" cy="6498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0" name="椭圆 39">
            <a:extLst>
              <a:ext uri="{FF2B5EF4-FFF2-40B4-BE49-F238E27FC236}">
                <a16:creationId xmlns:a16="http://schemas.microsoft.com/office/drawing/2014/main" id="{485327F6-6EF2-4FD7-B70D-9C7AF83F3B39}"/>
              </a:ext>
            </a:extLst>
          </p:cNvPr>
          <p:cNvSpPr/>
          <p:nvPr/>
        </p:nvSpPr>
        <p:spPr>
          <a:xfrm>
            <a:off x="5332298" y="2856266"/>
            <a:ext cx="281485" cy="2814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Tree>
    <p:extLst>
      <p:ext uri="{BB962C8B-B14F-4D97-AF65-F5344CB8AC3E}">
        <p14:creationId xmlns:p14="http://schemas.microsoft.com/office/powerpoint/2010/main" val="2072734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4">
            <a:extLst>
              <a:ext uri="{FF2B5EF4-FFF2-40B4-BE49-F238E27FC236}">
                <a16:creationId xmlns:a16="http://schemas.microsoft.com/office/drawing/2014/main" id="{A57C0043-34F8-4BF4-95F9-4E7914A83B81}"/>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成功案例</a:t>
            </a:r>
          </a:p>
        </p:txBody>
      </p:sp>
      <p:pic>
        <p:nvPicPr>
          <p:cNvPr id="21" name="Picture 2">
            <a:extLst>
              <a:ext uri="{FF2B5EF4-FFF2-40B4-BE49-F238E27FC236}">
                <a16:creationId xmlns:a16="http://schemas.microsoft.com/office/drawing/2014/main" id="{B82D46D5-BE59-4294-A6DC-E628D5D1F91C}"/>
              </a:ext>
            </a:extLst>
          </p:cNvPr>
          <p:cNvPicPr>
            <a:picLocks noChangeAspect="1" noChangeArrowheads="1"/>
          </p:cNvPicPr>
          <p:nvPr/>
        </p:nvPicPr>
        <p:blipFill>
          <a:blip r:embed="rId4"/>
          <a:srcRect/>
          <a:stretch>
            <a:fillRect/>
          </a:stretch>
        </p:blipFill>
        <p:spPr bwMode="auto">
          <a:xfrm>
            <a:off x="1480808" y="1650609"/>
            <a:ext cx="9227207" cy="4669778"/>
          </a:xfrm>
          <a:prstGeom prst="rect">
            <a:avLst/>
          </a:prstGeom>
          <a:noFill/>
          <a:ln w="9525">
            <a:noFill/>
            <a:miter lim="800000"/>
            <a:headEnd/>
            <a:tailEnd/>
          </a:ln>
          <a:effectLst/>
        </p:spPr>
      </p:pic>
    </p:spTree>
    <p:extLst>
      <p:ext uri="{BB962C8B-B14F-4D97-AF65-F5344CB8AC3E}">
        <p14:creationId xmlns:p14="http://schemas.microsoft.com/office/powerpoint/2010/main" val="300174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Picture_1"/>
          <p:cNvSpPr/>
          <p:nvPr>
            <p:custDataLst>
              <p:tags r:id="rId2"/>
            </p:custDataLst>
          </p:nvPr>
        </p:nvSpPr>
        <p:spPr>
          <a:xfrm>
            <a:off x="0" y="736253"/>
            <a:ext cx="12192000" cy="3019881"/>
          </a:xfrm>
          <a:prstGeom prst="rect">
            <a:avLst/>
          </a:prstGeom>
          <a:blipFill dpi="0" rotWithShape="1">
            <a:blip r:embed="rId5"/>
            <a:srcRect/>
            <a:stretch>
              <a:fillRect t="-22917" b="-361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7" name="文本框 25"/>
          <p:cNvSpPr txBox="1"/>
          <p:nvPr/>
        </p:nvSpPr>
        <p:spPr>
          <a:xfrm>
            <a:off x="4485275" y="4420141"/>
            <a:ext cx="3218274" cy="769441"/>
          </a:xfrm>
          <a:prstGeom prst="rect">
            <a:avLst/>
          </a:prstGeom>
          <a:solidFill>
            <a:srgbClr val="A9D18E"/>
          </a:solidFill>
        </p:spPr>
        <p:txBody>
          <a:bodyPr wrap="square" rtlCol="0">
            <a:spAutoFit/>
          </a:bodyPr>
          <a:lstStyle/>
          <a:p>
            <a:pPr algn="ctr"/>
            <a:r>
              <a:rPr lang="zh-CN" altLang="en-US" sz="4400" b="1" dirty="0">
                <a:solidFill>
                  <a:srgbClr val="F7F7F7"/>
                </a:solidFill>
                <a:cs typeface="+mn-ea"/>
                <a:sym typeface="+mn-lt"/>
              </a:rPr>
              <a:t>感谢观看</a:t>
            </a:r>
          </a:p>
        </p:txBody>
      </p:sp>
      <p:pic>
        <p:nvPicPr>
          <p:cNvPr id="5" name="Picture 4">
            <a:extLst>
              <a:ext uri="{FF2B5EF4-FFF2-40B4-BE49-F238E27FC236}">
                <a16:creationId xmlns:a16="http://schemas.microsoft.com/office/drawing/2014/main" id="{2FB7416F-50F7-4732-8103-8B3B0DF7A58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4117" b="85561" l="0" r="100000"/>
                    </a14:imgEffect>
                  </a14:imgLayer>
                </a14:imgProps>
              </a:ext>
              <a:ext uri="{28A0092B-C50C-407E-A947-70E740481C1C}">
                <a14:useLocalDpi xmlns:a14="http://schemas.microsoft.com/office/drawing/2010/main" val="0"/>
              </a:ext>
            </a:extLst>
          </a:blip>
          <a:srcRect/>
          <a:stretch>
            <a:fillRect/>
          </a:stretch>
        </p:blipFill>
        <p:spPr bwMode="auto">
          <a:xfrm flipH="1">
            <a:off x="7703549" y="3517488"/>
            <a:ext cx="4469766" cy="447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7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7">
            <a:extLst>
              <a:ext uri="{FF2B5EF4-FFF2-40B4-BE49-F238E27FC236}">
                <a16:creationId xmlns:a16="http://schemas.microsoft.com/office/drawing/2014/main" id="{DF1EB10D-5478-4D21-A34B-A84EA83CAB69}"/>
              </a:ext>
            </a:extLst>
          </p:cNvPr>
          <p:cNvSpPr/>
          <p:nvPr/>
        </p:nvSpPr>
        <p:spPr bwMode="auto">
          <a:xfrm>
            <a:off x="0" y="-16312"/>
            <a:ext cx="12217269" cy="6916394"/>
          </a:xfrm>
          <a:prstGeom prst="rect">
            <a:avLst/>
          </a:prstGeom>
          <a:blipFill dpi="0" rotWithShape="1">
            <a:blip r:embed="rId4"/>
            <a:srcRect/>
            <a:stretch>
              <a:fillRect b="-7517"/>
            </a:stretch>
          </a:blipFill>
          <a:ln>
            <a:noFill/>
          </a:ln>
          <a:effectLst>
            <a:outerShdw blurRad="50800" dist="88900" dir="7440000" algn="t" rotWithShape="0">
              <a:prstClr val="black">
                <a:alpha val="40000"/>
              </a:prstClr>
            </a:outerShdw>
          </a:effectLst>
        </p:spPr>
        <p:txBody>
          <a:bodyPr lIns="121999" tIns="61000" rIns="121999" bIns="61000"/>
          <a:lstStyle/>
          <a:p>
            <a:pPr>
              <a:buFontTx/>
              <a:buNone/>
              <a:defRPr/>
            </a:pPr>
            <a:endParaRPr lang="zh-CN" altLang="en-US" dirty="0">
              <a:cs typeface="+mn-ea"/>
              <a:sym typeface="+mn-lt"/>
            </a:endParaRPr>
          </a:p>
        </p:txBody>
      </p:sp>
      <p:sp>
        <p:nvSpPr>
          <p:cNvPr id="42" name="圆角矩形 100">
            <a:extLst>
              <a:ext uri="{FF2B5EF4-FFF2-40B4-BE49-F238E27FC236}">
                <a16:creationId xmlns:a16="http://schemas.microsoft.com/office/drawing/2014/main" id="{6B005AB5-8769-45CE-B726-9B3FBF2E0A86}"/>
              </a:ext>
            </a:extLst>
          </p:cNvPr>
          <p:cNvSpPr/>
          <p:nvPr/>
        </p:nvSpPr>
        <p:spPr>
          <a:xfrm>
            <a:off x="-1" y="1420163"/>
            <a:ext cx="12217269" cy="3655674"/>
          </a:xfrm>
          <a:prstGeom prst="roundRect">
            <a:avLst>
              <a:gd name="adj" fmla="val 7029"/>
            </a:avLst>
          </a:prstGeom>
          <a:solidFill>
            <a:schemeClr val="bg1">
              <a:alpha val="92000"/>
            </a:scheme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nvGrpSpPr>
          <p:cNvPr id="4" name="组合 3">
            <a:extLst>
              <a:ext uri="{FF2B5EF4-FFF2-40B4-BE49-F238E27FC236}">
                <a16:creationId xmlns:a16="http://schemas.microsoft.com/office/drawing/2014/main" id="{9B68A8E6-194C-48E6-A850-11E7ADE63A9F}"/>
              </a:ext>
            </a:extLst>
          </p:cNvPr>
          <p:cNvGrpSpPr/>
          <p:nvPr/>
        </p:nvGrpSpPr>
        <p:grpSpPr>
          <a:xfrm>
            <a:off x="3546559" y="3058874"/>
            <a:ext cx="381452" cy="381452"/>
            <a:chOff x="3123591" y="3333387"/>
            <a:chExt cx="381452" cy="381452"/>
          </a:xfrm>
        </p:grpSpPr>
        <p:sp>
          <p:nvSpPr>
            <p:cNvPr id="5" name="椭圆 4">
              <a:extLst>
                <a:ext uri="{FF2B5EF4-FFF2-40B4-BE49-F238E27FC236}">
                  <a16:creationId xmlns:a16="http://schemas.microsoft.com/office/drawing/2014/main" id="{432D09EE-14B6-4383-89C6-99E2A77FA6E3}"/>
                </a:ext>
              </a:extLst>
            </p:cNvPr>
            <p:cNvSpPr/>
            <p:nvPr/>
          </p:nvSpPr>
          <p:spPr>
            <a:xfrm flipV="1">
              <a:off x="3123591" y="3333387"/>
              <a:ext cx="381452" cy="381452"/>
            </a:xfrm>
            <a:prstGeom prst="ellipse">
              <a:avLst/>
            </a:prstGeom>
            <a:no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sp>
          <p:nvSpPr>
            <p:cNvPr id="6" name="椭圆 5">
              <a:extLst>
                <a:ext uri="{FF2B5EF4-FFF2-40B4-BE49-F238E27FC236}">
                  <a16:creationId xmlns:a16="http://schemas.microsoft.com/office/drawing/2014/main" id="{2BC460EB-7076-4AE6-8290-9FA4F59A6ECD}"/>
                </a:ext>
              </a:extLst>
            </p:cNvPr>
            <p:cNvSpPr/>
            <p:nvPr/>
          </p:nvSpPr>
          <p:spPr>
            <a:xfrm flipV="1">
              <a:off x="3208440" y="3418236"/>
              <a:ext cx="211754" cy="211754"/>
            </a:xfrm>
            <a:prstGeom prst="ellipse">
              <a:avLst/>
            </a:prstGeom>
            <a:solidFill>
              <a:schemeClr val="accent1"/>
            </a:solid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grpSp>
      <p:cxnSp>
        <p:nvCxnSpPr>
          <p:cNvPr id="7" name="直接连接符 6">
            <a:extLst>
              <a:ext uri="{FF2B5EF4-FFF2-40B4-BE49-F238E27FC236}">
                <a16:creationId xmlns:a16="http://schemas.microsoft.com/office/drawing/2014/main" id="{C6E6876D-538B-4F00-BE8C-554BDF607867}"/>
              </a:ext>
            </a:extLst>
          </p:cNvPr>
          <p:cNvCxnSpPr/>
          <p:nvPr/>
        </p:nvCxnSpPr>
        <p:spPr>
          <a:xfrm>
            <a:off x="3662669" y="3248000"/>
            <a:ext cx="8531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F8E624EB-73B4-4AA7-80A0-9225B1B4D9C3}"/>
              </a:ext>
            </a:extLst>
          </p:cNvPr>
          <p:cNvSpPr/>
          <p:nvPr/>
        </p:nvSpPr>
        <p:spPr>
          <a:xfrm rot="21028799">
            <a:off x="2350218" y="234174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椭圆 8">
            <a:extLst>
              <a:ext uri="{FF2B5EF4-FFF2-40B4-BE49-F238E27FC236}">
                <a16:creationId xmlns:a16="http://schemas.microsoft.com/office/drawing/2014/main" id="{7D0F3EBA-4876-4A5B-A2FA-EDAE652C8FF2}"/>
              </a:ext>
            </a:extLst>
          </p:cNvPr>
          <p:cNvSpPr/>
          <p:nvPr/>
        </p:nvSpPr>
        <p:spPr>
          <a:xfrm rot="21028799" flipV="1">
            <a:off x="2024565" y="2784315"/>
            <a:ext cx="365031"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6C7FFD7C-30CE-4710-A1B0-B9F8FC0CDD64}"/>
              </a:ext>
            </a:extLst>
          </p:cNvPr>
          <p:cNvSpPr/>
          <p:nvPr/>
        </p:nvSpPr>
        <p:spPr>
          <a:xfrm rot="21028799">
            <a:off x="1466327" y="289926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5BEFCE08-999F-4121-ADAF-C1CD0AB1F007}"/>
              </a:ext>
            </a:extLst>
          </p:cNvPr>
          <p:cNvSpPr/>
          <p:nvPr/>
        </p:nvSpPr>
        <p:spPr>
          <a:xfrm rot="21028799" flipV="1">
            <a:off x="2605612" y="2682592"/>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a:extLst>
              <a:ext uri="{FF2B5EF4-FFF2-40B4-BE49-F238E27FC236}">
                <a16:creationId xmlns:a16="http://schemas.microsoft.com/office/drawing/2014/main" id="{50191BA4-1154-40E0-90C0-FF31D637A736}"/>
              </a:ext>
            </a:extLst>
          </p:cNvPr>
          <p:cNvSpPr/>
          <p:nvPr/>
        </p:nvSpPr>
        <p:spPr>
          <a:xfrm rot="21028799">
            <a:off x="1590556" y="2358699"/>
            <a:ext cx="409947"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FBD93A8E-8B1D-47A5-8A5C-7140C2C60D28}"/>
              </a:ext>
            </a:extLst>
          </p:cNvPr>
          <p:cNvSpPr/>
          <p:nvPr/>
        </p:nvSpPr>
        <p:spPr>
          <a:xfrm rot="21028799" flipV="1">
            <a:off x="866085" y="2724550"/>
            <a:ext cx="423451"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椭圆 13">
            <a:extLst>
              <a:ext uri="{FF2B5EF4-FFF2-40B4-BE49-F238E27FC236}">
                <a16:creationId xmlns:a16="http://schemas.microsoft.com/office/drawing/2014/main" id="{8D550193-C1CE-4105-88C7-C9D61915AD85}"/>
              </a:ext>
            </a:extLst>
          </p:cNvPr>
          <p:cNvSpPr/>
          <p:nvPr/>
        </p:nvSpPr>
        <p:spPr>
          <a:xfrm rot="10228799">
            <a:off x="1332839" y="400744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椭圆 14">
            <a:extLst>
              <a:ext uri="{FF2B5EF4-FFF2-40B4-BE49-F238E27FC236}">
                <a16:creationId xmlns:a16="http://schemas.microsoft.com/office/drawing/2014/main" id="{2F50E192-E632-4D8B-859F-AF67075A3A6D}"/>
              </a:ext>
            </a:extLst>
          </p:cNvPr>
          <p:cNvSpPr/>
          <p:nvPr/>
        </p:nvSpPr>
        <p:spPr>
          <a:xfrm rot="10228799" flipV="1">
            <a:off x="1479763" y="3386146"/>
            <a:ext cx="365031"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椭圆 15">
            <a:extLst>
              <a:ext uri="{FF2B5EF4-FFF2-40B4-BE49-F238E27FC236}">
                <a16:creationId xmlns:a16="http://schemas.microsoft.com/office/drawing/2014/main" id="{2650B9A0-0183-4136-BF90-E6703B12B3AE}"/>
              </a:ext>
            </a:extLst>
          </p:cNvPr>
          <p:cNvSpPr/>
          <p:nvPr/>
        </p:nvSpPr>
        <p:spPr>
          <a:xfrm rot="10228799">
            <a:off x="2216730" y="344992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椭圆 16">
            <a:extLst>
              <a:ext uri="{FF2B5EF4-FFF2-40B4-BE49-F238E27FC236}">
                <a16:creationId xmlns:a16="http://schemas.microsoft.com/office/drawing/2014/main" id="{B9F150C2-DA1B-45B0-9147-7F138BEB4E8A}"/>
              </a:ext>
            </a:extLst>
          </p:cNvPr>
          <p:cNvSpPr/>
          <p:nvPr/>
        </p:nvSpPr>
        <p:spPr>
          <a:xfrm rot="10228799" flipV="1">
            <a:off x="863012" y="3452174"/>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椭圆 17">
            <a:extLst>
              <a:ext uri="{FF2B5EF4-FFF2-40B4-BE49-F238E27FC236}">
                <a16:creationId xmlns:a16="http://schemas.microsoft.com/office/drawing/2014/main" id="{F59CC5CC-7B78-41F3-9C1B-31B0F5C0A69E}"/>
              </a:ext>
            </a:extLst>
          </p:cNvPr>
          <p:cNvSpPr/>
          <p:nvPr/>
        </p:nvSpPr>
        <p:spPr>
          <a:xfrm rot="10228799">
            <a:off x="1868853" y="3766846"/>
            <a:ext cx="409947"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椭圆 18">
            <a:extLst>
              <a:ext uri="{FF2B5EF4-FFF2-40B4-BE49-F238E27FC236}">
                <a16:creationId xmlns:a16="http://schemas.microsoft.com/office/drawing/2014/main" id="{4190BB28-2BC2-40AD-A76A-60BF92D4F939}"/>
              </a:ext>
            </a:extLst>
          </p:cNvPr>
          <p:cNvSpPr/>
          <p:nvPr/>
        </p:nvSpPr>
        <p:spPr>
          <a:xfrm rot="10228799" flipV="1">
            <a:off x="2579820" y="3387491"/>
            <a:ext cx="423451"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TextBox 31">
            <a:extLst>
              <a:ext uri="{FF2B5EF4-FFF2-40B4-BE49-F238E27FC236}">
                <a16:creationId xmlns:a16="http://schemas.microsoft.com/office/drawing/2014/main" id="{27DDA1D6-E249-41AC-97D4-7272EB2BC0D1}"/>
              </a:ext>
            </a:extLst>
          </p:cNvPr>
          <p:cNvSpPr txBox="1"/>
          <p:nvPr/>
        </p:nvSpPr>
        <p:spPr>
          <a:xfrm>
            <a:off x="5728513" y="3750281"/>
            <a:ext cx="2339102" cy="738664"/>
          </a:xfrm>
          <a:prstGeom prst="rect">
            <a:avLst/>
          </a:prstGeom>
          <a:noFill/>
        </p:spPr>
        <p:txBody>
          <a:bodyPr wrap="none" rtlCol="0">
            <a:spAutoFit/>
          </a:bodyPr>
          <a:lstStyle/>
          <a:p>
            <a:r>
              <a:rPr lang="zh-CN" altLang="en-US" sz="4200" b="1" dirty="0">
                <a:solidFill>
                  <a:srgbClr val="00B0F0"/>
                </a:solidFill>
                <a:cs typeface="+mn-ea"/>
                <a:sym typeface="+mn-lt"/>
              </a:rPr>
              <a:t>需求分析</a:t>
            </a:r>
            <a:endParaRPr lang="en-US" altLang="zh-CN" sz="4200" b="1" dirty="0">
              <a:solidFill>
                <a:srgbClr val="00B0F0"/>
              </a:solidFill>
              <a:cs typeface="+mn-ea"/>
              <a:sym typeface="+mn-lt"/>
            </a:endParaRPr>
          </a:p>
        </p:txBody>
      </p:sp>
      <p:sp>
        <p:nvSpPr>
          <p:cNvPr id="21" name="TextBox 33">
            <a:extLst>
              <a:ext uri="{FF2B5EF4-FFF2-40B4-BE49-F238E27FC236}">
                <a16:creationId xmlns:a16="http://schemas.microsoft.com/office/drawing/2014/main" id="{E5DFDB51-AAAE-4AD0-8143-05E446A627B0}"/>
              </a:ext>
            </a:extLst>
          </p:cNvPr>
          <p:cNvSpPr txBox="1"/>
          <p:nvPr/>
        </p:nvSpPr>
        <p:spPr>
          <a:xfrm>
            <a:off x="5670459" y="2076527"/>
            <a:ext cx="1920719" cy="738664"/>
          </a:xfrm>
          <a:prstGeom prst="rect">
            <a:avLst/>
          </a:prstGeom>
          <a:noFill/>
        </p:spPr>
        <p:txBody>
          <a:bodyPr wrap="none" rtlCol="0">
            <a:spAutoFit/>
          </a:bodyPr>
          <a:lstStyle/>
          <a:p>
            <a:r>
              <a:rPr lang="en-US" altLang="zh-CN" sz="4200" dirty="0">
                <a:solidFill>
                  <a:srgbClr val="00B0F0"/>
                </a:solidFill>
                <a:cs typeface="+mn-ea"/>
                <a:sym typeface="+mn-lt"/>
              </a:rPr>
              <a:t>Part 01</a:t>
            </a:r>
          </a:p>
        </p:txBody>
      </p:sp>
      <p:grpSp>
        <p:nvGrpSpPr>
          <p:cNvPr id="22" name="组合 21">
            <a:extLst>
              <a:ext uri="{FF2B5EF4-FFF2-40B4-BE49-F238E27FC236}">
                <a16:creationId xmlns:a16="http://schemas.microsoft.com/office/drawing/2014/main" id="{04A151A9-6487-4997-BAA0-3447D77F923D}"/>
              </a:ext>
            </a:extLst>
          </p:cNvPr>
          <p:cNvGrpSpPr/>
          <p:nvPr/>
        </p:nvGrpSpPr>
        <p:grpSpPr>
          <a:xfrm>
            <a:off x="858879" y="2355871"/>
            <a:ext cx="2143332" cy="1852005"/>
            <a:chOff x="858879" y="2355867"/>
            <a:chExt cx="2143332" cy="1852005"/>
          </a:xfrm>
        </p:grpSpPr>
        <p:sp>
          <p:nvSpPr>
            <p:cNvPr id="23" name="椭圆 22">
              <a:extLst>
                <a:ext uri="{FF2B5EF4-FFF2-40B4-BE49-F238E27FC236}">
                  <a16:creationId xmlns:a16="http://schemas.microsoft.com/office/drawing/2014/main" id="{6DA3139B-1316-4788-9213-BEB466B50DDE}"/>
                </a:ext>
              </a:extLst>
            </p:cNvPr>
            <p:cNvSpPr/>
            <p:nvPr/>
          </p:nvSpPr>
          <p:spPr>
            <a:xfrm rot="21028799">
              <a:off x="2346083" y="235586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椭圆 23">
              <a:extLst>
                <a:ext uri="{FF2B5EF4-FFF2-40B4-BE49-F238E27FC236}">
                  <a16:creationId xmlns:a16="http://schemas.microsoft.com/office/drawing/2014/main" id="{30C7984B-6043-4E75-A32C-610DAEE9F345}"/>
                </a:ext>
              </a:extLst>
            </p:cNvPr>
            <p:cNvSpPr/>
            <p:nvPr/>
          </p:nvSpPr>
          <p:spPr>
            <a:xfrm rot="21028799" flipV="1">
              <a:off x="2020431" y="2798439"/>
              <a:ext cx="365030"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椭圆 24">
              <a:extLst>
                <a:ext uri="{FF2B5EF4-FFF2-40B4-BE49-F238E27FC236}">
                  <a16:creationId xmlns:a16="http://schemas.microsoft.com/office/drawing/2014/main" id="{35A2844F-6F98-4F74-BABF-F7AD01158865}"/>
                </a:ext>
              </a:extLst>
            </p:cNvPr>
            <p:cNvSpPr/>
            <p:nvPr/>
          </p:nvSpPr>
          <p:spPr>
            <a:xfrm rot="21028799">
              <a:off x="1462192" y="291338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椭圆 25">
              <a:extLst>
                <a:ext uri="{FF2B5EF4-FFF2-40B4-BE49-F238E27FC236}">
                  <a16:creationId xmlns:a16="http://schemas.microsoft.com/office/drawing/2014/main" id="{B1E8873B-DB42-4936-9F3E-25D427289691}"/>
                </a:ext>
              </a:extLst>
            </p:cNvPr>
            <p:cNvSpPr/>
            <p:nvPr/>
          </p:nvSpPr>
          <p:spPr>
            <a:xfrm rot="21028799" flipV="1">
              <a:off x="2601478" y="2696712"/>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6">
              <a:extLst>
                <a:ext uri="{FF2B5EF4-FFF2-40B4-BE49-F238E27FC236}">
                  <a16:creationId xmlns:a16="http://schemas.microsoft.com/office/drawing/2014/main" id="{BC6E6839-9426-4346-B69B-AC5384943638}"/>
                </a:ext>
              </a:extLst>
            </p:cNvPr>
            <p:cNvSpPr/>
            <p:nvPr/>
          </p:nvSpPr>
          <p:spPr>
            <a:xfrm rot="21028799">
              <a:off x="1586423" y="2372823"/>
              <a:ext cx="409946"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椭圆 27">
              <a:extLst>
                <a:ext uri="{FF2B5EF4-FFF2-40B4-BE49-F238E27FC236}">
                  <a16:creationId xmlns:a16="http://schemas.microsoft.com/office/drawing/2014/main" id="{24F99686-D81E-47A6-8CA2-BDF4D0CA2C9B}"/>
                </a:ext>
              </a:extLst>
            </p:cNvPr>
            <p:cNvSpPr/>
            <p:nvPr/>
          </p:nvSpPr>
          <p:spPr>
            <a:xfrm rot="21028799" flipV="1">
              <a:off x="861953" y="2738674"/>
              <a:ext cx="423450"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椭圆 28">
              <a:extLst>
                <a:ext uri="{FF2B5EF4-FFF2-40B4-BE49-F238E27FC236}">
                  <a16:creationId xmlns:a16="http://schemas.microsoft.com/office/drawing/2014/main" id="{5B20C8A1-5BA4-4EB1-828B-E81B15D7321B}"/>
                </a:ext>
              </a:extLst>
            </p:cNvPr>
            <p:cNvSpPr/>
            <p:nvPr/>
          </p:nvSpPr>
          <p:spPr>
            <a:xfrm rot="10228799">
              <a:off x="1328704" y="402156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a:extLst>
                <a:ext uri="{FF2B5EF4-FFF2-40B4-BE49-F238E27FC236}">
                  <a16:creationId xmlns:a16="http://schemas.microsoft.com/office/drawing/2014/main" id="{44784E49-C0D6-49E3-A426-A378FBA94AFE}"/>
                </a:ext>
              </a:extLst>
            </p:cNvPr>
            <p:cNvSpPr/>
            <p:nvPr/>
          </p:nvSpPr>
          <p:spPr>
            <a:xfrm rot="10228799" flipV="1">
              <a:off x="1475629" y="3400270"/>
              <a:ext cx="365030"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椭圆 30">
              <a:extLst>
                <a:ext uri="{FF2B5EF4-FFF2-40B4-BE49-F238E27FC236}">
                  <a16:creationId xmlns:a16="http://schemas.microsoft.com/office/drawing/2014/main" id="{3F7A6638-B80E-4C5A-87A8-B66C17439F6A}"/>
                </a:ext>
              </a:extLst>
            </p:cNvPr>
            <p:cNvSpPr/>
            <p:nvPr/>
          </p:nvSpPr>
          <p:spPr>
            <a:xfrm rot="10228799">
              <a:off x="2212595" y="346404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a:extLst>
                <a:ext uri="{FF2B5EF4-FFF2-40B4-BE49-F238E27FC236}">
                  <a16:creationId xmlns:a16="http://schemas.microsoft.com/office/drawing/2014/main" id="{40935A4E-8912-489F-90F4-DBF9EA139528}"/>
                </a:ext>
              </a:extLst>
            </p:cNvPr>
            <p:cNvSpPr/>
            <p:nvPr/>
          </p:nvSpPr>
          <p:spPr>
            <a:xfrm rot="10228799" flipV="1">
              <a:off x="858879" y="3466294"/>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椭圆 32">
              <a:extLst>
                <a:ext uri="{FF2B5EF4-FFF2-40B4-BE49-F238E27FC236}">
                  <a16:creationId xmlns:a16="http://schemas.microsoft.com/office/drawing/2014/main" id="{DD6A1993-B0AF-4640-8E99-91FD6CD68485}"/>
                </a:ext>
              </a:extLst>
            </p:cNvPr>
            <p:cNvSpPr/>
            <p:nvPr/>
          </p:nvSpPr>
          <p:spPr>
            <a:xfrm rot="10228799">
              <a:off x="1864721" y="3780970"/>
              <a:ext cx="409946"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椭圆 33">
              <a:extLst>
                <a:ext uri="{FF2B5EF4-FFF2-40B4-BE49-F238E27FC236}">
                  <a16:creationId xmlns:a16="http://schemas.microsoft.com/office/drawing/2014/main" id="{944C4CA8-EF44-4A29-9ECF-EC587C611637}"/>
                </a:ext>
              </a:extLst>
            </p:cNvPr>
            <p:cNvSpPr/>
            <p:nvPr/>
          </p:nvSpPr>
          <p:spPr>
            <a:xfrm rot="10228799" flipV="1">
              <a:off x="2575687" y="3401615"/>
              <a:ext cx="423450"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5" name="椭圆 34">
            <a:extLst>
              <a:ext uri="{FF2B5EF4-FFF2-40B4-BE49-F238E27FC236}">
                <a16:creationId xmlns:a16="http://schemas.microsoft.com/office/drawing/2014/main" id="{EC4EA30C-F648-4DA0-A75C-F835CF5BF83C}"/>
              </a:ext>
            </a:extLst>
          </p:cNvPr>
          <p:cNvSpPr/>
          <p:nvPr/>
        </p:nvSpPr>
        <p:spPr>
          <a:xfrm>
            <a:off x="7572486" y="3520688"/>
            <a:ext cx="420416" cy="420416"/>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6" name="椭圆 35">
            <a:extLst>
              <a:ext uri="{FF2B5EF4-FFF2-40B4-BE49-F238E27FC236}">
                <a16:creationId xmlns:a16="http://schemas.microsoft.com/office/drawing/2014/main" id="{74508965-A14F-4AA2-B958-5E07804A0095}"/>
              </a:ext>
            </a:extLst>
          </p:cNvPr>
          <p:cNvSpPr/>
          <p:nvPr/>
        </p:nvSpPr>
        <p:spPr>
          <a:xfrm>
            <a:off x="4481492" y="2400592"/>
            <a:ext cx="163509" cy="163509"/>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7" name="椭圆 36">
            <a:extLst>
              <a:ext uri="{FF2B5EF4-FFF2-40B4-BE49-F238E27FC236}">
                <a16:creationId xmlns:a16="http://schemas.microsoft.com/office/drawing/2014/main" id="{1F2BB8DF-B2CC-40DB-86B1-CECDC618F06D}"/>
              </a:ext>
            </a:extLst>
          </p:cNvPr>
          <p:cNvSpPr/>
          <p:nvPr/>
        </p:nvSpPr>
        <p:spPr>
          <a:xfrm>
            <a:off x="5789944" y="3410263"/>
            <a:ext cx="340401" cy="33904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8" name="椭圆 37">
            <a:extLst>
              <a:ext uri="{FF2B5EF4-FFF2-40B4-BE49-F238E27FC236}">
                <a16:creationId xmlns:a16="http://schemas.microsoft.com/office/drawing/2014/main" id="{1DC00BCD-1CA4-42AA-91F4-D12CF77FAA31}"/>
              </a:ext>
            </a:extLst>
          </p:cNvPr>
          <p:cNvSpPr/>
          <p:nvPr/>
        </p:nvSpPr>
        <p:spPr>
          <a:xfrm>
            <a:off x="7778797" y="2561230"/>
            <a:ext cx="153007" cy="15239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9" name="椭圆 38">
            <a:extLst>
              <a:ext uri="{FF2B5EF4-FFF2-40B4-BE49-F238E27FC236}">
                <a16:creationId xmlns:a16="http://schemas.microsoft.com/office/drawing/2014/main" id="{EAF5B800-D013-48DD-9EED-8662AEA4A2F3}"/>
              </a:ext>
            </a:extLst>
          </p:cNvPr>
          <p:cNvSpPr/>
          <p:nvPr/>
        </p:nvSpPr>
        <p:spPr>
          <a:xfrm>
            <a:off x="6570331" y="2959122"/>
            <a:ext cx="65240" cy="6498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0" name="椭圆 39">
            <a:extLst>
              <a:ext uri="{FF2B5EF4-FFF2-40B4-BE49-F238E27FC236}">
                <a16:creationId xmlns:a16="http://schemas.microsoft.com/office/drawing/2014/main" id="{485327F6-6EF2-4FD7-B70D-9C7AF83F3B39}"/>
              </a:ext>
            </a:extLst>
          </p:cNvPr>
          <p:cNvSpPr/>
          <p:nvPr/>
        </p:nvSpPr>
        <p:spPr>
          <a:xfrm>
            <a:off x="5332298" y="2856266"/>
            <a:ext cx="281485" cy="2814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Tree>
    <p:extLst>
      <p:ext uri="{BB962C8B-B14F-4D97-AF65-F5344CB8AC3E}">
        <p14:creationId xmlns:p14="http://schemas.microsoft.com/office/powerpoint/2010/main" val="39127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14"/>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需求分析</a:t>
            </a:r>
          </a:p>
        </p:txBody>
      </p:sp>
      <p:sp>
        <p:nvSpPr>
          <p:cNvPr id="55" name="矩形 83">
            <a:extLst>
              <a:ext uri="{FF2B5EF4-FFF2-40B4-BE49-F238E27FC236}">
                <a16:creationId xmlns:a16="http://schemas.microsoft.com/office/drawing/2014/main" id="{8A67735E-DC92-4EF4-AC98-5FE1E6918D0E}"/>
              </a:ext>
            </a:extLst>
          </p:cNvPr>
          <p:cNvSpPr>
            <a:spLocks noChangeArrowheads="1"/>
          </p:cNvSpPr>
          <p:nvPr/>
        </p:nvSpPr>
        <p:spPr bwMode="auto">
          <a:xfrm>
            <a:off x="905513" y="2203171"/>
            <a:ext cx="4539822" cy="2965864"/>
          </a:xfrm>
          <a:prstGeom prst="rect">
            <a:avLst/>
          </a:prstGeom>
          <a:blipFill dpi="0"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a:blipFill>
          <a:ln w="76200" cmpd="sng">
            <a:noFill/>
            <a:miter lim="800000"/>
          </a:ln>
        </p:spPr>
        <p:txBody>
          <a:bodyPr/>
          <a:lstStyle/>
          <a:p>
            <a:endParaRPr lang="zh-CN" altLang="en-US" dirty="0">
              <a:solidFill>
                <a:schemeClr val="bg1"/>
              </a:solidFill>
              <a:cs typeface="+mn-ea"/>
              <a:sym typeface="+mn-lt"/>
            </a:endParaRPr>
          </a:p>
        </p:txBody>
      </p:sp>
      <p:grpSp>
        <p:nvGrpSpPr>
          <p:cNvPr id="2" name="组合 1">
            <a:extLst>
              <a:ext uri="{FF2B5EF4-FFF2-40B4-BE49-F238E27FC236}">
                <a16:creationId xmlns:a16="http://schemas.microsoft.com/office/drawing/2014/main" id="{4D42185F-CFE3-4980-BC11-0DF0B9932461}"/>
              </a:ext>
            </a:extLst>
          </p:cNvPr>
          <p:cNvGrpSpPr/>
          <p:nvPr/>
        </p:nvGrpSpPr>
        <p:grpSpPr>
          <a:xfrm>
            <a:off x="5917216" y="2242129"/>
            <a:ext cx="5725558" cy="2877774"/>
            <a:chOff x="6125408" y="2659589"/>
            <a:chExt cx="5725558" cy="2877774"/>
          </a:xfrm>
        </p:grpSpPr>
        <p:sp>
          <p:nvSpPr>
            <p:cNvPr id="9" name="矩形 8">
              <a:extLst>
                <a:ext uri="{FF2B5EF4-FFF2-40B4-BE49-F238E27FC236}">
                  <a16:creationId xmlns:a16="http://schemas.microsoft.com/office/drawing/2014/main" id="{7B09B5CA-9773-4A15-B986-CCFB7F1C5F25}"/>
                </a:ext>
              </a:extLst>
            </p:cNvPr>
            <p:cNvSpPr/>
            <p:nvPr/>
          </p:nvSpPr>
          <p:spPr>
            <a:xfrm>
              <a:off x="6125408" y="2659590"/>
              <a:ext cx="1592562" cy="2877773"/>
            </a:xfrm>
            <a:prstGeom prst="rect">
              <a:avLst/>
            </a:prstGeom>
            <a:noFill/>
            <a:ln>
              <a:solidFill>
                <a:srgbClr val="A9D1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ea"/>
                <a:cs typeface="+mn-ea"/>
                <a:sym typeface="+mn-lt"/>
              </a:endParaRPr>
            </a:p>
          </p:txBody>
        </p:sp>
        <p:sp>
          <p:nvSpPr>
            <p:cNvPr id="3" name="矩形 2">
              <a:extLst>
                <a:ext uri="{FF2B5EF4-FFF2-40B4-BE49-F238E27FC236}">
                  <a16:creationId xmlns:a16="http://schemas.microsoft.com/office/drawing/2014/main" id="{4806C74A-5227-48E8-A13A-3834402F4185}"/>
                </a:ext>
              </a:extLst>
            </p:cNvPr>
            <p:cNvSpPr/>
            <p:nvPr/>
          </p:nvSpPr>
          <p:spPr>
            <a:xfrm>
              <a:off x="6271743" y="3052668"/>
              <a:ext cx="1331276" cy="798765"/>
            </a:xfrm>
            <a:prstGeom prst="rect">
              <a:avLst/>
            </a:prstGeom>
            <a:solidFill>
              <a:srgbClr val="A9D18E"/>
            </a:solidFill>
            <a:ln>
              <a:noFill/>
            </a:ln>
            <a:effectLst/>
          </p:spPr>
          <p:style>
            <a:lnRef idx="3">
              <a:scrgbClr r="0" g="0" b="0"/>
            </a:lnRef>
            <a:fillRef idx="1">
              <a:scrgbClr r="0" g="0" b="0"/>
            </a:fillRef>
            <a:effectRef idx="1">
              <a:scrgbClr r="0" g="0" b="0"/>
            </a:effectRef>
            <a:fontRef idx="minor">
              <a:schemeClr val="lt1"/>
            </a:fontRef>
          </p:style>
          <p:txBody>
            <a:bodyPr spcFirstLastPara="0" vert="horz" wrap="square" lIns="84355" tIns="84355" rIns="84355" bIns="84355" numCol="1" spcCol="1270" anchor="ctr" anchorCtr="0">
              <a:noAutofit/>
            </a:bodyPr>
            <a:lstStyle/>
            <a:p>
              <a:pPr marL="0" lvl="0" indent="0" algn="ctr" defTabSz="711200">
                <a:lnSpc>
                  <a:spcPct val="100000"/>
                </a:lnSpc>
                <a:spcBef>
                  <a:spcPct val="0"/>
                </a:spcBef>
                <a:spcAft>
                  <a:spcPct val="35000"/>
                </a:spcAft>
                <a:buNone/>
              </a:pPr>
              <a:r>
                <a:rPr lang="zh-CN" altLang="en-US" sz="1400" kern="1200" dirty="0">
                  <a:solidFill>
                    <a:schemeClr val="bg1"/>
                  </a:solidFill>
                  <a:latin typeface="+mn-ea"/>
                  <a:cs typeface="+mn-ea"/>
                  <a:sym typeface="+mn-lt"/>
                </a:rPr>
                <a:t>疲劳驾驶</a:t>
              </a:r>
            </a:p>
          </p:txBody>
        </p:sp>
        <p:sp>
          <p:nvSpPr>
            <p:cNvPr id="5" name="任意多边形: 形状 4">
              <a:extLst>
                <a:ext uri="{FF2B5EF4-FFF2-40B4-BE49-F238E27FC236}">
                  <a16:creationId xmlns:a16="http://schemas.microsoft.com/office/drawing/2014/main" id="{8E35F7C6-075C-4412-B9A4-7A8C95E8557A}"/>
                </a:ext>
              </a:extLst>
            </p:cNvPr>
            <p:cNvSpPr/>
            <p:nvPr/>
          </p:nvSpPr>
          <p:spPr>
            <a:xfrm>
              <a:off x="7822974" y="3935311"/>
              <a:ext cx="282230" cy="330156"/>
            </a:xfrm>
            <a:custGeom>
              <a:avLst/>
              <a:gdLst>
                <a:gd name="connsiteX0" fmla="*/ 0 w 282230"/>
                <a:gd name="connsiteY0" fmla="*/ 66031 h 330156"/>
                <a:gd name="connsiteX1" fmla="*/ 141115 w 282230"/>
                <a:gd name="connsiteY1" fmla="*/ 66031 h 330156"/>
                <a:gd name="connsiteX2" fmla="*/ 141115 w 282230"/>
                <a:gd name="connsiteY2" fmla="*/ 0 h 330156"/>
                <a:gd name="connsiteX3" fmla="*/ 282230 w 282230"/>
                <a:gd name="connsiteY3" fmla="*/ 165078 h 330156"/>
                <a:gd name="connsiteX4" fmla="*/ 141115 w 282230"/>
                <a:gd name="connsiteY4" fmla="*/ 330156 h 330156"/>
                <a:gd name="connsiteX5" fmla="*/ 141115 w 282230"/>
                <a:gd name="connsiteY5" fmla="*/ 264125 h 330156"/>
                <a:gd name="connsiteX6" fmla="*/ 0 w 282230"/>
                <a:gd name="connsiteY6" fmla="*/ 264125 h 330156"/>
                <a:gd name="connsiteX7" fmla="*/ 0 w 282230"/>
                <a:gd name="connsiteY7" fmla="*/ 66031 h 33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230" h="330156">
                  <a:moveTo>
                    <a:pt x="0" y="66031"/>
                  </a:moveTo>
                  <a:lnTo>
                    <a:pt x="141115" y="66031"/>
                  </a:lnTo>
                  <a:lnTo>
                    <a:pt x="141115" y="0"/>
                  </a:lnTo>
                  <a:lnTo>
                    <a:pt x="282230" y="165078"/>
                  </a:lnTo>
                  <a:lnTo>
                    <a:pt x="141115" y="330156"/>
                  </a:lnTo>
                  <a:lnTo>
                    <a:pt x="141115" y="264125"/>
                  </a:lnTo>
                  <a:lnTo>
                    <a:pt x="0" y="264125"/>
                  </a:lnTo>
                  <a:lnTo>
                    <a:pt x="0" y="66031"/>
                  </a:lnTo>
                  <a:close/>
                </a:path>
              </a:pathLst>
            </a:custGeom>
            <a:solidFill>
              <a:srgbClr val="A9D1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66031" rIns="84669" bIns="66031" numCol="1" spcCol="1270" anchor="ctr" anchorCtr="0">
              <a:noAutofit/>
            </a:bodyPr>
            <a:lstStyle/>
            <a:p>
              <a:pPr marL="0" lvl="0" indent="0" algn="ctr" defTabSz="711200">
                <a:lnSpc>
                  <a:spcPct val="90000"/>
                </a:lnSpc>
                <a:spcBef>
                  <a:spcPct val="0"/>
                </a:spcBef>
                <a:spcAft>
                  <a:spcPct val="35000"/>
                </a:spcAft>
                <a:buNone/>
              </a:pPr>
              <a:endParaRPr lang="zh-CN" altLang="en-US" sz="1600" kern="1200">
                <a:solidFill>
                  <a:schemeClr val="bg1"/>
                </a:solidFill>
                <a:latin typeface="+mn-ea"/>
                <a:cs typeface="+mn-ea"/>
                <a:sym typeface="+mn-lt"/>
              </a:endParaRPr>
            </a:p>
          </p:txBody>
        </p:sp>
        <p:sp>
          <p:nvSpPr>
            <p:cNvPr id="6" name="矩形 5">
              <a:extLst>
                <a:ext uri="{FF2B5EF4-FFF2-40B4-BE49-F238E27FC236}">
                  <a16:creationId xmlns:a16="http://schemas.microsoft.com/office/drawing/2014/main" id="{75F8E451-6B41-4320-B959-8557E27C4CD9}"/>
                </a:ext>
              </a:extLst>
            </p:cNvPr>
            <p:cNvSpPr/>
            <p:nvPr/>
          </p:nvSpPr>
          <p:spPr>
            <a:xfrm>
              <a:off x="6271743" y="4219509"/>
              <a:ext cx="1331276" cy="798765"/>
            </a:xfrm>
            <a:prstGeom prst="rect">
              <a:avLst/>
            </a:prstGeom>
            <a:solidFill>
              <a:srgbClr val="A9D18E"/>
            </a:solidFill>
            <a:ln>
              <a:noFill/>
            </a:ln>
            <a:effectLst/>
          </p:spPr>
          <p:style>
            <a:lnRef idx="3">
              <a:scrgbClr r="0" g="0" b="0"/>
            </a:lnRef>
            <a:fillRef idx="1">
              <a:scrgbClr r="0" g="0" b="0"/>
            </a:fillRef>
            <a:effectRef idx="1">
              <a:scrgbClr r="0" g="0" b="0"/>
            </a:effectRef>
            <a:fontRef idx="minor">
              <a:schemeClr val="lt1"/>
            </a:fontRef>
          </p:style>
          <p:txBody>
            <a:bodyPr spcFirstLastPara="0" vert="horz" wrap="square" lIns="84355" tIns="84355" rIns="84355" bIns="84355" numCol="1" spcCol="1270" anchor="ctr" anchorCtr="0">
              <a:noAutofit/>
            </a:bodyPr>
            <a:lstStyle/>
            <a:p>
              <a:pPr marL="0" lvl="0" indent="0" algn="ctr" defTabSz="711200">
                <a:lnSpc>
                  <a:spcPct val="100000"/>
                </a:lnSpc>
                <a:spcBef>
                  <a:spcPct val="0"/>
                </a:spcBef>
                <a:spcAft>
                  <a:spcPct val="35000"/>
                </a:spcAft>
                <a:buNone/>
              </a:pPr>
              <a:r>
                <a:rPr lang="zh-CN" altLang="en-US" sz="1400" kern="1200" dirty="0">
                  <a:solidFill>
                    <a:schemeClr val="bg1"/>
                  </a:solidFill>
                  <a:latin typeface="+mn-ea"/>
                  <a:cs typeface="+mn-ea"/>
                  <a:sym typeface="+mn-lt"/>
                </a:rPr>
                <a:t>安全意识懈怠</a:t>
              </a:r>
            </a:p>
          </p:txBody>
        </p:sp>
        <p:sp>
          <p:nvSpPr>
            <p:cNvPr id="7" name="任意多边形: 形状 6">
              <a:extLst>
                <a:ext uri="{FF2B5EF4-FFF2-40B4-BE49-F238E27FC236}">
                  <a16:creationId xmlns:a16="http://schemas.microsoft.com/office/drawing/2014/main" id="{42903C9C-B00E-4D4D-B808-A8252DDCF43E}"/>
                </a:ext>
              </a:extLst>
            </p:cNvPr>
            <p:cNvSpPr/>
            <p:nvPr/>
          </p:nvSpPr>
          <p:spPr>
            <a:xfrm>
              <a:off x="10017505" y="3889353"/>
              <a:ext cx="282230" cy="330156"/>
            </a:xfrm>
            <a:custGeom>
              <a:avLst/>
              <a:gdLst>
                <a:gd name="connsiteX0" fmla="*/ 0 w 282230"/>
                <a:gd name="connsiteY0" fmla="*/ 66031 h 330156"/>
                <a:gd name="connsiteX1" fmla="*/ 141115 w 282230"/>
                <a:gd name="connsiteY1" fmla="*/ 66031 h 330156"/>
                <a:gd name="connsiteX2" fmla="*/ 141115 w 282230"/>
                <a:gd name="connsiteY2" fmla="*/ 0 h 330156"/>
                <a:gd name="connsiteX3" fmla="*/ 282230 w 282230"/>
                <a:gd name="connsiteY3" fmla="*/ 165078 h 330156"/>
                <a:gd name="connsiteX4" fmla="*/ 141115 w 282230"/>
                <a:gd name="connsiteY4" fmla="*/ 330156 h 330156"/>
                <a:gd name="connsiteX5" fmla="*/ 141115 w 282230"/>
                <a:gd name="connsiteY5" fmla="*/ 264125 h 330156"/>
                <a:gd name="connsiteX6" fmla="*/ 0 w 282230"/>
                <a:gd name="connsiteY6" fmla="*/ 264125 h 330156"/>
                <a:gd name="connsiteX7" fmla="*/ 0 w 282230"/>
                <a:gd name="connsiteY7" fmla="*/ 66031 h 33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230" h="330156">
                  <a:moveTo>
                    <a:pt x="0" y="66031"/>
                  </a:moveTo>
                  <a:lnTo>
                    <a:pt x="141115" y="66031"/>
                  </a:lnTo>
                  <a:lnTo>
                    <a:pt x="141115" y="0"/>
                  </a:lnTo>
                  <a:lnTo>
                    <a:pt x="282230" y="165078"/>
                  </a:lnTo>
                  <a:lnTo>
                    <a:pt x="141115" y="330156"/>
                  </a:lnTo>
                  <a:lnTo>
                    <a:pt x="141115" y="264125"/>
                  </a:lnTo>
                  <a:lnTo>
                    <a:pt x="0" y="264125"/>
                  </a:lnTo>
                  <a:lnTo>
                    <a:pt x="0" y="6603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66031" rIns="84669" bIns="66031"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bg1"/>
                </a:solidFill>
                <a:latin typeface="+mn-ea"/>
                <a:cs typeface="+mn-ea"/>
                <a:sym typeface="+mn-lt"/>
              </a:endParaRPr>
            </a:p>
          </p:txBody>
        </p:sp>
        <p:sp>
          <p:nvSpPr>
            <p:cNvPr id="8" name="矩形 7">
              <a:extLst>
                <a:ext uri="{FF2B5EF4-FFF2-40B4-BE49-F238E27FC236}">
                  <a16:creationId xmlns:a16="http://schemas.microsoft.com/office/drawing/2014/main" id="{3E7BC881-0172-4D91-85B2-11EED6B8E437}"/>
                </a:ext>
              </a:extLst>
            </p:cNvPr>
            <p:cNvSpPr/>
            <p:nvPr/>
          </p:nvSpPr>
          <p:spPr>
            <a:xfrm>
              <a:off x="8363661" y="3075575"/>
              <a:ext cx="1331276" cy="798765"/>
            </a:xfrm>
            <a:prstGeom prst="rect">
              <a:avLst/>
            </a:prstGeom>
            <a:solidFill>
              <a:srgbClr val="8FAADC"/>
            </a:solidFill>
            <a:ln>
              <a:noFill/>
            </a:ln>
            <a:effectLst/>
          </p:spPr>
          <p:style>
            <a:lnRef idx="3">
              <a:scrgbClr r="0" g="0" b="0"/>
            </a:lnRef>
            <a:fillRef idx="1">
              <a:scrgbClr r="0" g="0" b="0"/>
            </a:fillRef>
            <a:effectRef idx="1">
              <a:scrgbClr r="0" g="0" b="0"/>
            </a:effectRef>
            <a:fontRef idx="minor">
              <a:schemeClr val="lt1"/>
            </a:fontRef>
          </p:style>
          <p:txBody>
            <a:bodyPr spcFirstLastPara="0" vert="horz" wrap="square" lIns="84355" tIns="84355" rIns="84355" bIns="84355" numCol="1" spcCol="1270" anchor="ctr" anchorCtr="0">
              <a:noAutofit/>
            </a:bodyPr>
            <a:lstStyle/>
            <a:p>
              <a:pPr marL="0" lvl="0" indent="0" algn="ctr" defTabSz="711200">
                <a:lnSpc>
                  <a:spcPct val="100000"/>
                </a:lnSpc>
                <a:spcBef>
                  <a:spcPct val="0"/>
                </a:spcBef>
                <a:spcAft>
                  <a:spcPct val="35000"/>
                </a:spcAft>
                <a:buNone/>
              </a:pPr>
              <a:r>
                <a:rPr lang="zh-CN" altLang="en-US" sz="1400" kern="1200" dirty="0">
                  <a:solidFill>
                    <a:schemeClr val="bg1"/>
                  </a:solidFill>
                  <a:latin typeface="+mn-ea"/>
                  <a:cs typeface="+mn-ea"/>
                  <a:sym typeface="+mn-lt"/>
                </a:rPr>
                <a:t>未执行</a:t>
              </a:r>
              <a:endParaRPr lang="en-US" altLang="zh-CN" sz="1400" kern="1200" dirty="0">
                <a:solidFill>
                  <a:schemeClr val="bg1"/>
                </a:solidFill>
                <a:latin typeface="+mn-ea"/>
                <a:cs typeface="+mn-ea"/>
                <a:sym typeface="+mn-lt"/>
              </a:endParaRPr>
            </a:p>
            <a:p>
              <a:pPr marL="0" lvl="0" indent="0" algn="ctr" defTabSz="711200">
                <a:lnSpc>
                  <a:spcPct val="100000"/>
                </a:lnSpc>
                <a:spcBef>
                  <a:spcPct val="0"/>
                </a:spcBef>
                <a:spcAft>
                  <a:spcPct val="35000"/>
                </a:spcAft>
                <a:buNone/>
              </a:pPr>
              <a:r>
                <a:rPr lang="zh-CN" altLang="en-US" sz="1400" kern="1200" dirty="0">
                  <a:solidFill>
                    <a:schemeClr val="bg1"/>
                  </a:solidFill>
                  <a:latin typeface="+mn-ea"/>
                  <a:cs typeface="+mn-ea"/>
                  <a:sym typeface="+mn-lt"/>
                </a:rPr>
                <a:t>标准化作业</a:t>
              </a:r>
            </a:p>
          </p:txBody>
        </p:sp>
        <p:sp>
          <p:nvSpPr>
            <p:cNvPr id="22" name="矩形 21">
              <a:extLst>
                <a:ext uri="{FF2B5EF4-FFF2-40B4-BE49-F238E27FC236}">
                  <a16:creationId xmlns:a16="http://schemas.microsoft.com/office/drawing/2014/main" id="{A437837B-B9D1-4DC9-832C-EF0C296308DA}"/>
                </a:ext>
              </a:extLst>
            </p:cNvPr>
            <p:cNvSpPr/>
            <p:nvPr/>
          </p:nvSpPr>
          <p:spPr>
            <a:xfrm>
              <a:off x="8363661" y="4219509"/>
              <a:ext cx="1331276" cy="798765"/>
            </a:xfrm>
            <a:prstGeom prst="rect">
              <a:avLst/>
            </a:prstGeom>
            <a:solidFill>
              <a:srgbClr val="8FAADC"/>
            </a:solidFill>
            <a:ln>
              <a:noFill/>
            </a:ln>
            <a:effectLst/>
          </p:spPr>
          <p:style>
            <a:lnRef idx="3">
              <a:scrgbClr r="0" g="0" b="0"/>
            </a:lnRef>
            <a:fillRef idx="1">
              <a:scrgbClr r="0" g="0" b="0"/>
            </a:fillRef>
            <a:effectRef idx="1">
              <a:scrgbClr r="0" g="0" b="0"/>
            </a:effectRef>
            <a:fontRef idx="minor">
              <a:schemeClr val="lt1"/>
            </a:fontRef>
          </p:style>
          <p:txBody>
            <a:bodyPr spcFirstLastPara="0" vert="horz" wrap="square" lIns="84355" tIns="84355" rIns="84355" bIns="84355" numCol="1" spcCol="1270" anchor="ctr" anchorCtr="0">
              <a:noAutofit/>
            </a:bodyPr>
            <a:lstStyle/>
            <a:p>
              <a:pPr marL="0" lvl="0" indent="0" algn="ctr" defTabSz="711200">
                <a:lnSpc>
                  <a:spcPct val="100000"/>
                </a:lnSpc>
                <a:spcBef>
                  <a:spcPct val="0"/>
                </a:spcBef>
                <a:spcAft>
                  <a:spcPct val="35000"/>
                </a:spcAft>
                <a:buNone/>
              </a:pPr>
              <a:r>
                <a:rPr lang="zh-CN" altLang="en-US" sz="1400" kern="1200" dirty="0">
                  <a:solidFill>
                    <a:schemeClr val="bg1"/>
                  </a:solidFill>
                  <a:latin typeface="+mn-ea"/>
                  <a:cs typeface="+mn-ea"/>
                  <a:sym typeface="+mn-lt"/>
                </a:rPr>
                <a:t>标准化作业</a:t>
              </a:r>
              <a:endParaRPr lang="en-US" altLang="zh-CN" sz="1400" kern="1200" dirty="0">
                <a:solidFill>
                  <a:schemeClr val="bg1"/>
                </a:solidFill>
                <a:latin typeface="+mn-ea"/>
                <a:cs typeface="+mn-ea"/>
                <a:sym typeface="+mn-lt"/>
              </a:endParaRPr>
            </a:p>
            <a:p>
              <a:pPr marL="0" lvl="0" indent="0" algn="ctr" defTabSz="711200">
                <a:lnSpc>
                  <a:spcPct val="100000"/>
                </a:lnSpc>
                <a:spcBef>
                  <a:spcPct val="0"/>
                </a:spcBef>
                <a:spcAft>
                  <a:spcPct val="35000"/>
                </a:spcAft>
                <a:buNone/>
              </a:pPr>
              <a:r>
                <a:rPr lang="zh-CN" altLang="en-US" sz="1400" kern="1200" dirty="0">
                  <a:solidFill>
                    <a:schemeClr val="bg1"/>
                  </a:solidFill>
                  <a:latin typeface="+mn-ea"/>
                  <a:cs typeface="+mn-ea"/>
                  <a:sym typeface="+mn-lt"/>
                </a:rPr>
                <a:t>执行不规范</a:t>
              </a:r>
            </a:p>
          </p:txBody>
        </p:sp>
        <p:sp>
          <p:nvSpPr>
            <p:cNvPr id="23" name="矩形 22">
              <a:extLst>
                <a:ext uri="{FF2B5EF4-FFF2-40B4-BE49-F238E27FC236}">
                  <a16:creationId xmlns:a16="http://schemas.microsoft.com/office/drawing/2014/main" id="{B0E24530-C099-490F-9D0F-631640860928}"/>
                </a:ext>
              </a:extLst>
            </p:cNvPr>
            <p:cNvSpPr/>
            <p:nvPr/>
          </p:nvSpPr>
          <p:spPr>
            <a:xfrm>
              <a:off x="10519690" y="3639550"/>
              <a:ext cx="1331276" cy="798765"/>
            </a:xfrm>
            <a:prstGeom prst="rect">
              <a:avLst/>
            </a:prstGeom>
            <a:solidFill>
              <a:srgbClr val="FFBB7B"/>
            </a:solidFill>
            <a:ln>
              <a:noFill/>
            </a:ln>
            <a:effectLst/>
          </p:spPr>
          <p:style>
            <a:lnRef idx="3">
              <a:scrgbClr r="0" g="0" b="0"/>
            </a:lnRef>
            <a:fillRef idx="1">
              <a:scrgbClr r="0" g="0" b="0"/>
            </a:fillRef>
            <a:effectRef idx="1">
              <a:scrgbClr r="0" g="0" b="0"/>
            </a:effectRef>
            <a:fontRef idx="minor">
              <a:schemeClr val="lt1"/>
            </a:fontRef>
          </p:style>
          <p:txBody>
            <a:bodyPr spcFirstLastPara="0" vert="horz" wrap="square" lIns="84355" tIns="84355" rIns="84355" bIns="84355" numCol="1" spcCol="1270" anchor="ctr" anchorCtr="0">
              <a:noAutofit/>
            </a:bodyPr>
            <a:lstStyle/>
            <a:p>
              <a:pPr marL="0" lvl="0" indent="0" algn="ctr" defTabSz="711200">
                <a:lnSpc>
                  <a:spcPct val="100000"/>
                </a:lnSpc>
                <a:spcBef>
                  <a:spcPct val="0"/>
                </a:spcBef>
                <a:spcAft>
                  <a:spcPct val="35000"/>
                </a:spcAft>
                <a:buNone/>
              </a:pPr>
              <a:r>
                <a:rPr lang="zh-CN" altLang="en-US" sz="1400" dirty="0">
                  <a:solidFill>
                    <a:schemeClr val="bg1"/>
                  </a:solidFill>
                  <a:latin typeface="+mn-ea"/>
                  <a:cs typeface="+mn-ea"/>
                  <a:sym typeface="+mn-lt"/>
                </a:rPr>
                <a:t>行车</a:t>
              </a:r>
              <a:endParaRPr lang="en-US" altLang="zh-CN" sz="1400" dirty="0">
                <a:solidFill>
                  <a:schemeClr val="bg1"/>
                </a:solidFill>
                <a:latin typeface="+mn-ea"/>
                <a:cs typeface="+mn-ea"/>
                <a:sym typeface="+mn-lt"/>
              </a:endParaRPr>
            </a:p>
            <a:p>
              <a:pPr marL="0" lvl="0" indent="0" algn="ctr" defTabSz="711200">
                <a:lnSpc>
                  <a:spcPct val="100000"/>
                </a:lnSpc>
                <a:spcBef>
                  <a:spcPct val="0"/>
                </a:spcBef>
                <a:spcAft>
                  <a:spcPct val="35000"/>
                </a:spcAft>
                <a:buNone/>
              </a:pPr>
              <a:r>
                <a:rPr lang="zh-CN" altLang="en-US" sz="1400" dirty="0">
                  <a:solidFill>
                    <a:schemeClr val="bg1"/>
                  </a:solidFill>
                  <a:latin typeface="+mn-ea"/>
                  <a:cs typeface="+mn-ea"/>
                  <a:sym typeface="+mn-lt"/>
                </a:rPr>
                <a:t>安全隐患</a:t>
              </a:r>
              <a:endParaRPr lang="zh-CN" altLang="en-US" sz="1400" kern="1200" dirty="0">
                <a:solidFill>
                  <a:schemeClr val="bg1"/>
                </a:solidFill>
                <a:latin typeface="+mn-ea"/>
                <a:cs typeface="+mn-ea"/>
                <a:sym typeface="+mn-lt"/>
              </a:endParaRPr>
            </a:p>
          </p:txBody>
        </p:sp>
        <p:sp>
          <p:nvSpPr>
            <p:cNvPr id="25" name="矩形 24">
              <a:extLst>
                <a:ext uri="{FF2B5EF4-FFF2-40B4-BE49-F238E27FC236}">
                  <a16:creationId xmlns:a16="http://schemas.microsoft.com/office/drawing/2014/main" id="{B5F8FC9C-247D-496C-A40A-65D5FC26378D}"/>
                </a:ext>
              </a:extLst>
            </p:cNvPr>
            <p:cNvSpPr/>
            <p:nvPr/>
          </p:nvSpPr>
          <p:spPr>
            <a:xfrm>
              <a:off x="8224933" y="2659589"/>
              <a:ext cx="1592562" cy="2877773"/>
            </a:xfrm>
            <a:prstGeom prst="rect">
              <a:avLst/>
            </a:prstGeom>
            <a:noFill/>
            <a:ln>
              <a:solidFill>
                <a:srgbClr val="8FAAD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ea"/>
                <a:cs typeface="+mn-ea"/>
                <a:sym typeface="+mn-lt"/>
              </a:endParaRPr>
            </a:p>
          </p:txBody>
        </p:sp>
      </p:grpSp>
      <p:sp>
        <p:nvSpPr>
          <p:cNvPr id="15" name="文本框 14">
            <a:extLst>
              <a:ext uri="{FF2B5EF4-FFF2-40B4-BE49-F238E27FC236}">
                <a16:creationId xmlns:a16="http://schemas.microsoft.com/office/drawing/2014/main" id="{9C602856-3A44-4512-A98F-E9E53726F8E8}"/>
              </a:ext>
            </a:extLst>
          </p:cNvPr>
          <p:cNvSpPr txBox="1"/>
          <p:nvPr/>
        </p:nvSpPr>
        <p:spPr>
          <a:xfrm>
            <a:off x="494919" y="955885"/>
            <a:ext cx="11182419" cy="784830"/>
          </a:xfrm>
          <a:prstGeom prst="rect">
            <a:avLst/>
          </a:prstGeom>
          <a:noFill/>
        </p:spPr>
        <p:txBody>
          <a:bodyPr wrap="square" rtlCol="0">
            <a:spAutoFit/>
          </a:bodyPr>
          <a:lstStyle/>
          <a:p>
            <a:pPr>
              <a:lnSpc>
                <a:spcPct val="1500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司机是列车运营安全的最后一道防线。为提升司机安全意识，提高列车运营安全整体水平，在列车运行过程中，司机需执行标准化作业。</a:t>
            </a:r>
          </a:p>
        </p:txBody>
      </p:sp>
    </p:spTree>
    <p:extLst>
      <p:ext uri="{BB962C8B-B14F-4D97-AF65-F5344CB8AC3E}">
        <p14:creationId xmlns:p14="http://schemas.microsoft.com/office/powerpoint/2010/main" val="333219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14"/>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需求分析</a:t>
            </a:r>
          </a:p>
        </p:txBody>
      </p:sp>
      <p:sp>
        <p:nvSpPr>
          <p:cNvPr id="39" name="文本框 38">
            <a:extLst>
              <a:ext uri="{FF2B5EF4-FFF2-40B4-BE49-F238E27FC236}">
                <a16:creationId xmlns:a16="http://schemas.microsoft.com/office/drawing/2014/main" id="{5CB87103-09D1-4CF4-B2C3-2219F0EF6FE9}"/>
              </a:ext>
            </a:extLst>
          </p:cNvPr>
          <p:cNvSpPr txBox="1"/>
          <p:nvPr/>
        </p:nvSpPr>
        <p:spPr>
          <a:xfrm>
            <a:off x="494919" y="955885"/>
            <a:ext cx="11182419" cy="418191"/>
          </a:xfrm>
          <a:prstGeom prst="rect">
            <a:avLst/>
          </a:prstGeom>
          <a:noFill/>
        </p:spPr>
        <p:txBody>
          <a:bodyPr wrap="square" rtlCol="0">
            <a:spAutoFit/>
          </a:bodyPr>
          <a:lstStyle/>
          <a:p>
            <a:pPr>
              <a:lnSpc>
                <a:spcPct val="150000"/>
              </a:lnSpc>
            </a:pPr>
            <a:r>
              <a:rPr lang="en-US" altLang="zh-CN" sz="1600" dirty="0">
                <a:cs typeface="+mn-ea"/>
                <a:sym typeface="+mn-lt"/>
              </a:rPr>
              <a:t>    </a:t>
            </a:r>
            <a:r>
              <a:rPr lang="zh-CN" altLang="en-US" sz="1600" dirty="0">
                <a:cs typeface="+mn-ea"/>
                <a:sym typeface="+mn-lt"/>
              </a:rPr>
              <a:t>为掌握司机执行标准动作的情况，管理部门需对司机的执行情况进行检查。</a:t>
            </a:r>
          </a:p>
        </p:txBody>
      </p:sp>
      <p:grpSp>
        <p:nvGrpSpPr>
          <p:cNvPr id="4" name="组合 3">
            <a:extLst>
              <a:ext uri="{FF2B5EF4-FFF2-40B4-BE49-F238E27FC236}">
                <a16:creationId xmlns:a16="http://schemas.microsoft.com/office/drawing/2014/main" id="{BBB3FD0F-EF8F-437F-9A05-B1771F0E8A59}"/>
              </a:ext>
            </a:extLst>
          </p:cNvPr>
          <p:cNvGrpSpPr/>
          <p:nvPr/>
        </p:nvGrpSpPr>
        <p:grpSpPr>
          <a:xfrm>
            <a:off x="1772346" y="1723620"/>
            <a:ext cx="8361800" cy="4507785"/>
            <a:chOff x="1772346" y="1723620"/>
            <a:chExt cx="8361800" cy="4507785"/>
          </a:xfrm>
        </p:grpSpPr>
        <p:grpSp>
          <p:nvGrpSpPr>
            <p:cNvPr id="19" name="组合 18">
              <a:extLst>
                <a:ext uri="{FF2B5EF4-FFF2-40B4-BE49-F238E27FC236}">
                  <a16:creationId xmlns:a16="http://schemas.microsoft.com/office/drawing/2014/main" id="{10A3F02C-921F-4FAF-B5ED-2DE1CCD9A89D}"/>
                </a:ext>
              </a:extLst>
            </p:cNvPr>
            <p:cNvGrpSpPr/>
            <p:nvPr/>
          </p:nvGrpSpPr>
          <p:grpSpPr>
            <a:xfrm>
              <a:off x="1778231" y="4045955"/>
              <a:ext cx="2537460" cy="1221581"/>
              <a:chOff x="197" y="4963"/>
              <a:chExt cx="4391" cy="2819"/>
            </a:xfrm>
          </p:grpSpPr>
          <p:pic>
            <p:nvPicPr>
              <p:cNvPr id="20" name="图片 19" descr="图片3">
                <a:extLst>
                  <a:ext uri="{FF2B5EF4-FFF2-40B4-BE49-F238E27FC236}">
                    <a16:creationId xmlns:a16="http://schemas.microsoft.com/office/drawing/2014/main" id="{B725D42B-B9A3-4F35-80AE-7BC9B130C9FF}"/>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Lst>
              </a:blip>
              <a:srcRect l="6309" t="8089" r="11672" b="16681"/>
              <a:stretch>
                <a:fillRect/>
              </a:stretch>
            </p:blipFill>
            <p:spPr>
              <a:xfrm>
                <a:off x="340" y="5106"/>
                <a:ext cx="4108" cy="2539"/>
              </a:xfrm>
              <a:prstGeom prst="rect">
                <a:avLst/>
              </a:prstGeom>
              <a:ln w="38100">
                <a:noFill/>
                <a:miter lim="800000"/>
                <a:headEnd/>
                <a:tailEnd/>
              </a:ln>
            </p:spPr>
          </p:pic>
          <p:sp>
            <p:nvSpPr>
              <p:cNvPr id="21" name="Freeform 12">
                <a:extLst>
                  <a:ext uri="{FF2B5EF4-FFF2-40B4-BE49-F238E27FC236}">
                    <a16:creationId xmlns:a16="http://schemas.microsoft.com/office/drawing/2014/main" id="{18E4843B-0E86-4CCE-8BB6-6DC1200698E5}"/>
                  </a:ext>
                </a:extLst>
              </p:cNvPr>
              <p:cNvSpPr/>
              <p:nvPr/>
            </p:nvSpPr>
            <p:spPr bwMode="auto">
              <a:xfrm>
                <a:off x="197" y="4963"/>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sp>
            <p:nvSpPr>
              <p:cNvPr id="22" name="Freeform 12">
                <a:extLst>
                  <a:ext uri="{FF2B5EF4-FFF2-40B4-BE49-F238E27FC236}">
                    <a16:creationId xmlns:a16="http://schemas.microsoft.com/office/drawing/2014/main" id="{FAACA9BF-58A1-4D29-8376-B8E64D56C2EC}"/>
                  </a:ext>
                </a:extLst>
              </p:cNvPr>
              <p:cNvSpPr/>
              <p:nvPr/>
            </p:nvSpPr>
            <p:spPr bwMode="auto">
              <a:xfrm rot="10800000">
                <a:off x="4242" y="7434"/>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grpSp>
        <p:sp>
          <p:nvSpPr>
            <p:cNvPr id="23" name="圆角矩形 27">
              <a:extLst>
                <a:ext uri="{FF2B5EF4-FFF2-40B4-BE49-F238E27FC236}">
                  <a16:creationId xmlns:a16="http://schemas.microsoft.com/office/drawing/2014/main" id="{7F3725BD-C2EC-4910-9A86-82DAF2E44B4D}"/>
                </a:ext>
              </a:extLst>
            </p:cNvPr>
            <p:cNvSpPr/>
            <p:nvPr/>
          </p:nvSpPr>
          <p:spPr>
            <a:xfrm>
              <a:off x="2287451" y="5477060"/>
              <a:ext cx="3253105" cy="754345"/>
            </a:xfrm>
            <a:prstGeom prst="rect">
              <a:avLst/>
            </a:prstGeom>
            <a:solidFill>
              <a:srgbClr val="A9D18E"/>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1400" dirty="0">
                  <a:solidFill>
                    <a:schemeClr val="bg1"/>
                  </a:solidFill>
                  <a:latin typeface="+mn-ea"/>
                  <a:cs typeface="+mn-ea"/>
                  <a:sym typeface="+mn-lt"/>
                </a:rPr>
                <a:t>人工视频分析存在主观性，易出现误判、漏判等情况，效率低</a:t>
              </a:r>
              <a:endParaRPr lang="zh-CN" altLang="zh-CN" sz="1400" noProof="1">
                <a:solidFill>
                  <a:schemeClr val="bg1"/>
                </a:solidFill>
                <a:latin typeface="+mn-ea"/>
                <a:cs typeface="+mn-ea"/>
                <a:sym typeface="+mn-lt"/>
              </a:endParaRPr>
            </a:p>
          </p:txBody>
        </p:sp>
        <p:sp>
          <p:nvSpPr>
            <p:cNvPr id="24" name="圆角矩形 27">
              <a:extLst>
                <a:ext uri="{FF2B5EF4-FFF2-40B4-BE49-F238E27FC236}">
                  <a16:creationId xmlns:a16="http://schemas.microsoft.com/office/drawing/2014/main" id="{BBBB0BC1-B1F0-4220-AC56-60997CC2D374}"/>
                </a:ext>
              </a:extLst>
            </p:cNvPr>
            <p:cNvSpPr/>
            <p:nvPr/>
          </p:nvSpPr>
          <p:spPr>
            <a:xfrm>
              <a:off x="6881041" y="5484613"/>
              <a:ext cx="3253105" cy="746792"/>
            </a:xfrm>
            <a:prstGeom prst="rect">
              <a:avLst/>
            </a:prstGeom>
            <a:solidFill>
              <a:srgbClr val="8FAAD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lang="zh-CN" altLang="en-US" sz="1400" dirty="0">
                  <a:solidFill>
                    <a:schemeClr val="bg1"/>
                  </a:solidFill>
                  <a:latin typeface="+mn-ea"/>
                  <a:cs typeface="+mn-ea"/>
                  <a:sym typeface="+mn-lt"/>
                </a:rPr>
                <a:t>乘务各重要生产地点现场检查具有随机性、局限性、效率低</a:t>
              </a:r>
              <a:endParaRPr lang="zh-CN" altLang="en-US" sz="1400" noProof="1">
                <a:solidFill>
                  <a:schemeClr val="bg1"/>
                </a:solidFill>
                <a:latin typeface="+mn-ea"/>
                <a:cs typeface="+mn-ea"/>
                <a:sym typeface="+mn-lt"/>
              </a:endParaRPr>
            </a:p>
          </p:txBody>
        </p:sp>
        <p:cxnSp>
          <p:nvCxnSpPr>
            <p:cNvPr id="25" name="直接连接符 24">
              <a:extLst>
                <a:ext uri="{FF2B5EF4-FFF2-40B4-BE49-F238E27FC236}">
                  <a16:creationId xmlns:a16="http://schemas.microsoft.com/office/drawing/2014/main" id="{33CCBABF-F792-43D0-9F6A-36EE0DC01CB8}"/>
                </a:ext>
              </a:extLst>
            </p:cNvPr>
            <p:cNvCxnSpPr>
              <a:cxnSpLocks/>
            </p:cNvCxnSpPr>
            <p:nvPr/>
          </p:nvCxnSpPr>
          <p:spPr>
            <a:xfrm>
              <a:off x="6398440" y="2181411"/>
              <a:ext cx="0" cy="3900093"/>
            </a:xfrm>
            <a:prstGeom prst="line">
              <a:avLst/>
            </a:prstGeom>
            <a:ln w="38100" cmpd="sng">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id="{8BD66836-CD79-44D5-9287-26514E56ACEA}"/>
                </a:ext>
              </a:extLst>
            </p:cNvPr>
            <p:cNvGrpSpPr/>
            <p:nvPr/>
          </p:nvGrpSpPr>
          <p:grpSpPr>
            <a:xfrm>
              <a:off x="6881040" y="2312139"/>
              <a:ext cx="3108865" cy="1522006"/>
              <a:chOff x="6600" y="3921"/>
              <a:chExt cx="4530" cy="2957"/>
            </a:xfrm>
          </p:grpSpPr>
          <p:pic>
            <p:nvPicPr>
              <p:cNvPr id="28" name="图片 27">
                <a:extLst>
                  <a:ext uri="{FF2B5EF4-FFF2-40B4-BE49-F238E27FC236}">
                    <a16:creationId xmlns:a16="http://schemas.microsoft.com/office/drawing/2014/main" id="{9EA2A95B-E61E-4CCB-BE07-DD22100C9C8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t="16035"/>
              <a:stretch/>
            </p:blipFill>
            <p:spPr>
              <a:xfrm>
                <a:off x="6733" y="4056"/>
                <a:ext cx="4268" cy="2687"/>
              </a:xfrm>
              <a:prstGeom prst="rect">
                <a:avLst/>
              </a:prstGeom>
              <a:ln w="38100">
                <a:noFill/>
                <a:miter lim="800000"/>
                <a:headEnd/>
                <a:tailEnd/>
              </a:ln>
            </p:spPr>
          </p:pic>
          <p:sp>
            <p:nvSpPr>
              <p:cNvPr id="29" name="Freeform 12">
                <a:extLst>
                  <a:ext uri="{FF2B5EF4-FFF2-40B4-BE49-F238E27FC236}">
                    <a16:creationId xmlns:a16="http://schemas.microsoft.com/office/drawing/2014/main" id="{DA75D638-8472-418A-A6BC-22896D97E103}"/>
                  </a:ext>
                </a:extLst>
              </p:cNvPr>
              <p:cNvSpPr/>
              <p:nvPr/>
            </p:nvSpPr>
            <p:spPr bwMode="auto">
              <a:xfrm rot="10800000">
                <a:off x="10784" y="6530"/>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sp>
            <p:nvSpPr>
              <p:cNvPr id="30" name="Freeform 12">
                <a:extLst>
                  <a:ext uri="{FF2B5EF4-FFF2-40B4-BE49-F238E27FC236}">
                    <a16:creationId xmlns:a16="http://schemas.microsoft.com/office/drawing/2014/main" id="{18FECF93-27D5-44DF-8EED-7EAD45245FFE}"/>
                  </a:ext>
                </a:extLst>
              </p:cNvPr>
              <p:cNvSpPr/>
              <p:nvPr/>
            </p:nvSpPr>
            <p:spPr bwMode="auto">
              <a:xfrm>
                <a:off x="6600" y="3921"/>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grpSp>
        <p:grpSp>
          <p:nvGrpSpPr>
            <p:cNvPr id="31" name="组合 30">
              <a:extLst>
                <a:ext uri="{FF2B5EF4-FFF2-40B4-BE49-F238E27FC236}">
                  <a16:creationId xmlns:a16="http://schemas.microsoft.com/office/drawing/2014/main" id="{04F81A8B-2FE0-4F8E-B720-25EB8738B8F2}"/>
                </a:ext>
              </a:extLst>
            </p:cNvPr>
            <p:cNvGrpSpPr/>
            <p:nvPr/>
          </p:nvGrpSpPr>
          <p:grpSpPr>
            <a:xfrm>
              <a:off x="6881040" y="3893784"/>
              <a:ext cx="3108863" cy="1531190"/>
              <a:chOff x="6600" y="3921"/>
              <a:chExt cx="4645" cy="3043"/>
            </a:xfrm>
          </p:grpSpPr>
          <p:pic>
            <p:nvPicPr>
              <p:cNvPr id="32" name="图片 31">
                <a:extLst>
                  <a:ext uri="{FF2B5EF4-FFF2-40B4-BE49-F238E27FC236}">
                    <a16:creationId xmlns:a16="http://schemas.microsoft.com/office/drawing/2014/main" id="{C423DA7F-05F3-441B-9F84-C4E6F8EDB153}"/>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t="12490" b="5553"/>
              <a:stretch/>
            </p:blipFill>
            <p:spPr>
              <a:xfrm>
                <a:off x="6737" y="4068"/>
                <a:ext cx="4371" cy="2749"/>
              </a:xfrm>
              <a:prstGeom prst="rect">
                <a:avLst/>
              </a:prstGeom>
              <a:ln w="38100">
                <a:noFill/>
                <a:miter lim="800000"/>
                <a:headEnd/>
                <a:tailEnd/>
              </a:ln>
            </p:spPr>
          </p:pic>
          <p:sp>
            <p:nvSpPr>
              <p:cNvPr id="33" name="Freeform 12">
                <a:extLst>
                  <a:ext uri="{FF2B5EF4-FFF2-40B4-BE49-F238E27FC236}">
                    <a16:creationId xmlns:a16="http://schemas.microsoft.com/office/drawing/2014/main" id="{DEA873B5-9F9B-45E2-A988-B69730CE8507}"/>
                  </a:ext>
                </a:extLst>
              </p:cNvPr>
              <p:cNvSpPr/>
              <p:nvPr/>
            </p:nvSpPr>
            <p:spPr bwMode="auto">
              <a:xfrm rot="10800000">
                <a:off x="10899" y="6616"/>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sp>
            <p:nvSpPr>
              <p:cNvPr id="34" name="Freeform 12">
                <a:extLst>
                  <a:ext uri="{FF2B5EF4-FFF2-40B4-BE49-F238E27FC236}">
                    <a16:creationId xmlns:a16="http://schemas.microsoft.com/office/drawing/2014/main" id="{BA76C9D7-377A-41F4-AD5E-2DE209BD1DD3}"/>
                  </a:ext>
                </a:extLst>
              </p:cNvPr>
              <p:cNvSpPr/>
              <p:nvPr/>
            </p:nvSpPr>
            <p:spPr bwMode="auto">
              <a:xfrm>
                <a:off x="6600" y="3921"/>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grpSp>
        <p:grpSp>
          <p:nvGrpSpPr>
            <p:cNvPr id="35" name="组合 34">
              <a:extLst>
                <a:ext uri="{FF2B5EF4-FFF2-40B4-BE49-F238E27FC236}">
                  <a16:creationId xmlns:a16="http://schemas.microsoft.com/office/drawing/2014/main" id="{E8339896-3663-4D59-80D9-DC0561389AF7}"/>
                </a:ext>
              </a:extLst>
            </p:cNvPr>
            <p:cNvGrpSpPr/>
            <p:nvPr/>
          </p:nvGrpSpPr>
          <p:grpSpPr>
            <a:xfrm>
              <a:off x="1772346" y="2242958"/>
              <a:ext cx="2541390" cy="1216682"/>
              <a:chOff x="216" y="1643"/>
              <a:chExt cx="4370" cy="2789"/>
            </a:xfrm>
          </p:grpSpPr>
          <p:pic>
            <p:nvPicPr>
              <p:cNvPr id="36" name="图片 35" descr="图片6">
                <a:extLst>
                  <a:ext uri="{FF2B5EF4-FFF2-40B4-BE49-F238E27FC236}">
                    <a16:creationId xmlns:a16="http://schemas.microsoft.com/office/drawing/2014/main" id="{0BC6C1BF-F4F5-4C12-BB3B-0D3787C2ABBE}"/>
                  </a:ext>
                </a:extLst>
              </p:cNvPr>
              <p:cNvPicPr>
                <a:picLocks noChangeAspect="1"/>
              </p:cNvPicPr>
              <p:nvPr/>
            </p:nvPicPr>
            <p:blipFill>
              <a:blip r:embed="rId10" cstate="print">
                <a:extLst>
                  <a:ext uri="{BEBA8EAE-BF5A-486C-A8C5-ECC9F3942E4B}">
                    <a14:imgProps xmlns:a14="http://schemas.microsoft.com/office/drawing/2010/main">
                      <a14:imgLayer r:embed="rId11">
                        <a14:imgEffect>
                          <a14:saturation sat="66000"/>
                        </a14:imgEffect>
                      </a14:imgLayer>
                    </a14:imgProps>
                  </a:ext>
                </a:extLst>
              </a:blip>
              <a:srcRect l="10326" t="6470" r="12114" b="17504"/>
              <a:stretch>
                <a:fillRect/>
              </a:stretch>
            </p:blipFill>
            <p:spPr>
              <a:xfrm>
                <a:off x="340" y="1762"/>
                <a:ext cx="4108" cy="2579"/>
              </a:xfrm>
              <a:prstGeom prst="rect">
                <a:avLst/>
              </a:prstGeom>
              <a:ln w="38100">
                <a:noFill/>
                <a:miter lim="800000"/>
                <a:headEnd/>
                <a:tailEnd/>
              </a:ln>
            </p:spPr>
          </p:pic>
          <p:sp>
            <p:nvSpPr>
              <p:cNvPr id="37" name="Freeform 12">
                <a:extLst>
                  <a:ext uri="{FF2B5EF4-FFF2-40B4-BE49-F238E27FC236}">
                    <a16:creationId xmlns:a16="http://schemas.microsoft.com/office/drawing/2014/main" id="{862947F6-5F8E-46A4-BA20-38877BF7379E}"/>
                  </a:ext>
                </a:extLst>
              </p:cNvPr>
              <p:cNvSpPr/>
              <p:nvPr/>
            </p:nvSpPr>
            <p:spPr bwMode="auto">
              <a:xfrm>
                <a:off x="216" y="1643"/>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sp>
            <p:nvSpPr>
              <p:cNvPr id="38" name="Freeform 12">
                <a:extLst>
                  <a:ext uri="{FF2B5EF4-FFF2-40B4-BE49-F238E27FC236}">
                    <a16:creationId xmlns:a16="http://schemas.microsoft.com/office/drawing/2014/main" id="{F99933DA-E57A-42AB-A24F-D08C98423746}"/>
                  </a:ext>
                </a:extLst>
              </p:cNvPr>
              <p:cNvSpPr/>
              <p:nvPr/>
            </p:nvSpPr>
            <p:spPr bwMode="auto">
              <a:xfrm rot="10800000">
                <a:off x="4240" y="4084"/>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grpSp>
        <p:sp>
          <p:nvSpPr>
            <p:cNvPr id="3" name="文本框 2">
              <a:extLst>
                <a:ext uri="{FF2B5EF4-FFF2-40B4-BE49-F238E27FC236}">
                  <a16:creationId xmlns:a16="http://schemas.microsoft.com/office/drawing/2014/main" id="{FC63D05A-AF82-448E-B17C-0C1DB42E5602}"/>
                </a:ext>
              </a:extLst>
            </p:cNvPr>
            <p:cNvSpPr txBox="1"/>
            <p:nvPr/>
          </p:nvSpPr>
          <p:spPr>
            <a:xfrm>
              <a:off x="3216816" y="1723620"/>
              <a:ext cx="1415772" cy="338554"/>
            </a:xfrm>
            <a:prstGeom prst="rect">
              <a:avLst/>
            </a:prstGeom>
            <a:noFill/>
          </p:spPr>
          <p:txBody>
            <a:bodyPr wrap="none" rtlCol="0">
              <a:spAutoFit/>
            </a:bodyPr>
            <a:lstStyle/>
            <a:p>
              <a:r>
                <a:rPr lang="zh-CN" altLang="en-US" sz="1600" b="1" dirty="0">
                  <a:cs typeface="+mn-ea"/>
                  <a:sym typeface="+mn-lt"/>
                </a:rPr>
                <a:t>人工分析视频</a:t>
              </a:r>
            </a:p>
          </p:txBody>
        </p:sp>
        <p:sp>
          <p:nvSpPr>
            <p:cNvPr id="40" name="文本框 39">
              <a:extLst>
                <a:ext uri="{FF2B5EF4-FFF2-40B4-BE49-F238E27FC236}">
                  <a16:creationId xmlns:a16="http://schemas.microsoft.com/office/drawing/2014/main" id="{618ECC3D-886B-4805-8EC3-CC3C9E01838F}"/>
                </a:ext>
              </a:extLst>
            </p:cNvPr>
            <p:cNvSpPr txBox="1"/>
            <p:nvPr/>
          </p:nvSpPr>
          <p:spPr>
            <a:xfrm>
              <a:off x="7953595" y="1727889"/>
              <a:ext cx="1005403" cy="338554"/>
            </a:xfrm>
            <a:prstGeom prst="rect">
              <a:avLst/>
            </a:prstGeom>
            <a:noFill/>
          </p:spPr>
          <p:txBody>
            <a:bodyPr wrap="none" rtlCol="0">
              <a:spAutoFit/>
            </a:bodyPr>
            <a:lstStyle/>
            <a:p>
              <a:r>
                <a:rPr lang="zh-CN" altLang="en-US" sz="1600" b="1" dirty="0">
                  <a:cs typeface="+mn-ea"/>
                  <a:sym typeface="+mn-lt"/>
                </a:rPr>
                <a:t>现场抽查</a:t>
              </a:r>
            </a:p>
          </p:txBody>
        </p:sp>
        <p:grpSp>
          <p:nvGrpSpPr>
            <p:cNvPr id="15" name="组合 14">
              <a:extLst>
                <a:ext uri="{FF2B5EF4-FFF2-40B4-BE49-F238E27FC236}">
                  <a16:creationId xmlns:a16="http://schemas.microsoft.com/office/drawing/2014/main" id="{EAED3830-4148-4085-BFEB-F66E58A8D0F4}"/>
                </a:ext>
              </a:extLst>
            </p:cNvPr>
            <p:cNvGrpSpPr/>
            <p:nvPr/>
          </p:nvGrpSpPr>
          <p:grpSpPr>
            <a:xfrm>
              <a:off x="3433626" y="3199633"/>
              <a:ext cx="2818765" cy="1446848"/>
              <a:chOff x="6600" y="3921"/>
              <a:chExt cx="4439" cy="3038"/>
            </a:xfrm>
          </p:grpSpPr>
          <p:sp>
            <p:nvSpPr>
              <p:cNvPr id="17" name="Freeform 12">
                <a:extLst>
                  <a:ext uri="{FF2B5EF4-FFF2-40B4-BE49-F238E27FC236}">
                    <a16:creationId xmlns:a16="http://schemas.microsoft.com/office/drawing/2014/main" id="{12EC1475-0E88-47C3-8028-F0586E1E7828}"/>
                  </a:ext>
                </a:extLst>
              </p:cNvPr>
              <p:cNvSpPr/>
              <p:nvPr/>
            </p:nvSpPr>
            <p:spPr bwMode="auto">
              <a:xfrm rot="10800000">
                <a:off x="10693" y="6611"/>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sp>
            <p:nvSpPr>
              <p:cNvPr id="18" name="Freeform 12">
                <a:extLst>
                  <a:ext uri="{FF2B5EF4-FFF2-40B4-BE49-F238E27FC236}">
                    <a16:creationId xmlns:a16="http://schemas.microsoft.com/office/drawing/2014/main" id="{B27E87F0-66AC-4C37-AF92-80255973C290}"/>
                  </a:ext>
                </a:extLst>
              </p:cNvPr>
              <p:cNvSpPr/>
              <p:nvPr/>
            </p:nvSpPr>
            <p:spPr bwMode="auto">
              <a:xfrm>
                <a:off x="6600" y="3921"/>
                <a:ext cx="346" cy="34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p:spPr>
            <p:txBody>
              <a:bodyPr/>
              <a:lstStyle/>
              <a:p>
                <a:endParaRPr lang="zh-CN" altLang="en-US">
                  <a:cs typeface="+mn-ea"/>
                  <a:sym typeface="+mn-lt"/>
                </a:endParaRPr>
              </a:p>
            </p:txBody>
          </p:sp>
          <p:pic>
            <p:nvPicPr>
              <p:cNvPr id="16" name="图片 15" descr="图片5">
                <a:extLst>
                  <a:ext uri="{FF2B5EF4-FFF2-40B4-BE49-F238E27FC236}">
                    <a16:creationId xmlns:a16="http://schemas.microsoft.com/office/drawing/2014/main" id="{1703CE12-D22B-4396-92D8-416E042D43C1}"/>
                  </a:ext>
                </a:extLst>
              </p:cNvPr>
              <p:cNvPicPr>
                <a:picLocks noChangeAspect="1"/>
              </p:cNvPicPr>
              <p:nvPr/>
            </p:nvPicPr>
            <p:blipFill>
              <a:blip r:embed="rId12" cstate="print">
                <a:extLst>
                  <a:ext uri="{BEBA8EAE-BF5A-486C-A8C5-ECC9F3942E4B}">
                    <a14:imgProps xmlns:a14="http://schemas.microsoft.com/office/drawing/2010/main">
                      <a14:imgLayer r:embed="rId13">
                        <a14:imgEffect>
                          <a14:saturation sat="66000"/>
                        </a14:imgEffect>
                      </a14:imgLayer>
                    </a14:imgProps>
                  </a:ext>
                </a:extLst>
              </a:blip>
              <a:srcRect l="15080" t="3492" r="24381" b="20134"/>
              <a:stretch>
                <a:fillRect/>
              </a:stretch>
            </p:blipFill>
            <p:spPr>
              <a:xfrm>
                <a:off x="6733" y="4068"/>
                <a:ext cx="4159" cy="2749"/>
              </a:xfrm>
              <a:prstGeom prst="rect">
                <a:avLst/>
              </a:prstGeom>
              <a:ln w="38100">
                <a:noFill/>
                <a:miter lim="800000"/>
                <a:headEnd/>
                <a:tailEnd/>
              </a:ln>
            </p:spPr>
          </p:pic>
        </p:grpSp>
      </p:grpSp>
    </p:spTree>
    <p:extLst>
      <p:ext uri="{BB962C8B-B14F-4D97-AF65-F5344CB8AC3E}">
        <p14:creationId xmlns:p14="http://schemas.microsoft.com/office/powerpoint/2010/main" val="6212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7">
            <a:extLst>
              <a:ext uri="{FF2B5EF4-FFF2-40B4-BE49-F238E27FC236}">
                <a16:creationId xmlns:a16="http://schemas.microsoft.com/office/drawing/2014/main" id="{DF1EB10D-5478-4D21-A34B-A84EA83CAB69}"/>
              </a:ext>
            </a:extLst>
          </p:cNvPr>
          <p:cNvSpPr/>
          <p:nvPr/>
        </p:nvSpPr>
        <p:spPr bwMode="auto">
          <a:xfrm>
            <a:off x="0" y="-16312"/>
            <a:ext cx="12217269" cy="6916394"/>
          </a:xfrm>
          <a:prstGeom prst="rect">
            <a:avLst/>
          </a:prstGeom>
          <a:blipFill dpi="0" rotWithShape="1">
            <a:blip r:embed="rId4"/>
            <a:srcRect/>
            <a:stretch>
              <a:fillRect b="-7517"/>
            </a:stretch>
          </a:blipFill>
          <a:ln>
            <a:noFill/>
          </a:ln>
          <a:effectLst>
            <a:outerShdw blurRad="50800" dist="88900" dir="7440000" algn="t" rotWithShape="0">
              <a:prstClr val="black">
                <a:alpha val="40000"/>
              </a:prstClr>
            </a:outerShdw>
          </a:effectLst>
        </p:spPr>
        <p:txBody>
          <a:bodyPr lIns="121999" tIns="61000" rIns="121999" bIns="61000"/>
          <a:lstStyle/>
          <a:p>
            <a:pPr>
              <a:buFontTx/>
              <a:buNone/>
              <a:defRPr/>
            </a:pPr>
            <a:endParaRPr lang="zh-CN" altLang="en-US" dirty="0">
              <a:cs typeface="+mn-ea"/>
              <a:sym typeface="+mn-lt"/>
            </a:endParaRPr>
          </a:p>
        </p:txBody>
      </p:sp>
      <p:sp>
        <p:nvSpPr>
          <p:cNvPr id="42" name="圆角矩形 100">
            <a:extLst>
              <a:ext uri="{FF2B5EF4-FFF2-40B4-BE49-F238E27FC236}">
                <a16:creationId xmlns:a16="http://schemas.microsoft.com/office/drawing/2014/main" id="{6B005AB5-8769-45CE-B726-9B3FBF2E0A86}"/>
              </a:ext>
            </a:extLst>
          </p:cNvPr>
          <p:cNvSpPr/>
          <p:nvPr/>
        </p:nvSpPr>
        <p:spPr>
          <a:xfrm>
            <a:off x="-1" y="1420163"/>
            <a:ext cx="12217269" cy="3655674"/>
          </a:xfrm>
          <a:prstGeom prst="roundRect">
            <a:avLst>
              <a:gd name="adj" fmla="val 7029"/>
            </a:avLst>
          </a:prstGeom>
          <a:solidFill>
            <a:schemeClr val="bg1">
              <a:alpha val="92000"/>
            </a:scheme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nvGrpSpPr>
          <p:cNvPr id="4" name="组合 3">
            <a:extLst>
              <a:ext uri="{FF2B5EF4-FFF2-40B4-BE49-F238E27FC236}">
                <a16:creationId xmlns:a16="http://schemas.microsoft.com/office/drawing/2014/main" id="{9B68A8E6-194C-48E6-A850-11E7ADE63A9F}"/>
              </a:ext>
            </a:extLst>
          </p:cNvPr>
          <p:cNvGrpSpPr/>
          <p:nvPr/>
        </p:nvGrpSpPr>
        <p:grpSpPr>
          <a:xfrm>
            <a:off x="3546559" y="3058874"/>
            <a:ext cx="381452" cy="381452"/>
            <a:chOff x="3123591" y="3333387"/>
            <a:chExt cx="381452" cy="381452"/>
          </a:xfrm>
        </p:grpSpPr>
        <p:sp>
          <p:nvSpPr>
            <p:cNvPr id="5" name="椭圆 4">
              <a:extLst>
                <a:ext uri="{FF2B5EF4-FFF2-40B4-BE49-F238E27FC236}">
                  <a16:creationId xmlns:a16="http://schemas.microsoft.com/office/drawing/2014/main" id="{432D09EE-14B6-4383-89C6-99E2A77FA6E3}"/>
                </a:ext>
              </a:extLst>
            </p:cNvPr>
            <p:cNvSpPr/>
            <p:nvPr/>
          </p:nvSpPr>
          <p:spPr>
            <a:xfrm flipV="1">
              <a:off x="3123591" y="3333387"/>
              <a:ext cx="381452" cy="381452"/>
            </a:xfrm>
            <a:prstGeom prst="ellipse">
              <a:avLst/>
            </a:prstGeom>
            <a:no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sp>
          <p:nvSpPr>
            <p:cNvPr id="6" name="椭圆 5">
              <a:extLst>
                <a:ext uri="{FF2B5EF4-FFF2-40B4-BE49-F238E27FC236}">
                  <a16:creationId xmlns:a16="http://schemas.microsoft.com/office/drawing/2014/main" id="{2BC460EB-7076-4AE6-8290-9FA4F59A6ECD}"/>
                </a:ext>
              </a:extLst>
            </p:cNvPr>
            <p:cNvSpPr/>
            <p:nvPr/>
          </p:nvSpPr>
          <p:spPr>
            <a:xfrm flipV="1">
              <a:off x="3208440" y="3418236"/>
              <a:ext cx="211754" cy="211754"/>
            </a:xfrm>
            <a:prstGeom prst="ellipse">
              <a:avLst/>
            </a:prstGeom>
            <a:solidFill>
              <a:schemeClr val="accent1"/>
            </a:solidFill>
            <a:ln w="28575">
              <a:solidFill>
                <a:schemeClr val="accent1"/>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cs typeface="+mn-ea"/>
                <a:sym typeface="+mn-lt"/>
              </a:endParaRPr>
            </a:p>
          </p:txBody>
        </p:sp>
      </p:grpSp>
      <p:cxnSp>
        <p:nvCxnSpPr>
          <p:cNvPr id="7" name="直接连接符 6">
            <a:extLst>
              <a:ext uri="{FF2B5EF4-FFF2-40B4-BE49-F238E27FC236}">
                <a16:creationId xmlns:a16="http://schemas.microsoft.com/office/drawing/2014/main" id="{C6E6876D-538B-4F00-BE8C-554BDF607867}"/>
              </a:ext>
            </a:extLst>
          </p:cNvPr>
          <p:cNvCxnSpPr/>
          <p:nvPr/>
        </p:nvCxnSpPr>
        <p:spPr>
          <a:xfrm>
            <a:off x="3662669" y="3248000"/>
            <a:ext cx="8531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F8E624EB-73B4-4AA7-80A0-9225B1B4D9C3}"/>
              </a:ext>
            </a:extLst>
          </p:cNvPr>
          <p:cNvSpPr/>
          <p:nvPr/>
        </p:nvSpPr>
        <p:spPr>
          <a:xfrm rot="21028799">
            <a:off x="2350218" y="234174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椭圆 8">
            <a:extLst>
              <a:ext uri="{FF2B5EF4-FFF2-40B4-BE49-F238E27FC236}">
                <a16:creationId xmlns:a16="http://schemas.microsoft.com/office/drawing/2014/main" id="{7D0F3EBA-4876-4A5B-A2FA-EDAE652C8FF2}"/>
              </a:ext>
            </a:extLst>
          </p:cNvPr>
          <p:cNvSpPr/>
          <p:nvPr/>
        </p:nvSpPr>
        <p:spPr>
          <a:xfrm rot="21028799" flipV="1">
            <a:off x="2024565" y="2784315"/>
            <a:ext cx="365031"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6C7FFD7C-30CE-4710-A1B0-B9F8FC0CDD64}"/>
              </a:ext>
            </a:extLst>
          </p:cNvPr>
          <p:cNvSpPr/>
          <p:nvPr/>
        </p:nvSpPr>
        <p:spPr>
          <a:xfrm rot="21028799">
            <a:off x="1466327" y="289926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5BEFCE08-999F-4121-ADAF-C1CD0AB1F007}"/>
              </a:ext>
            </a:extLst>
          </p:cNvPr>
          <p:cNvSpPr/>
          <p:nvPr/>
        </p:nvSpPr>
        <p:spPr>
          <a:xfrm rot="21028799" flipV="1">
            <a:off x="2605612" y="2682592"/>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a:extLst>
              <a:ext uri="{FF2B5EF4-FFF2-40B4-BE49-F238E27FC236}">
                <a16:creationId xmlns:a16="http://schemas.microsoft.com/office/drawing/2014/main" id="{50191BA4-1154-40E0-90C0-FF31D637A736}"/>
              </a:ext>
            </a:extLst>
          </p:cNvPr>
          <p:cNvSpPr/>
          <p:nvPr/>
        </p:nvSpPr>
        <p:spPr>
          <a:xfrm rot="21028799">
            <a:off x="1590556" y="2358699"/>
            <a:ext cx="409947"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FBD93A8E-8B1D-47A5-8A5C-7140C2C60D28}"/>
              </a:ext>
            </a:extLst>
          </p:cNvPr>
          <p:cNvSpPr/>
          <p:nvPr/>
        </p:nvSpPr>
        <p:spPr>
          <a:xfrm rot="21028799" flipV="1">
            <a:off x="866085" y="2724550"/>
            <a:ext cx="423451"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椭圆 13">
            <a:extLst>
              <a:ext uri="{FF2B5EF4-FFF2-40B4-BE49-F238E27FC236}">
                <a16:creationId xmlns:a16="http://schemas.microsoft.com/office/drawing/2014/main" id="{8D550193-C1CE-4105-88C7-C9D61915AD85}"/>
              </a:ext>
            </a:extLst>
          </p:cNvPr>
          <p:cNvSpPr/>
          <p:nvPr/>
        </p:nvSpPr>
        <p:spPr>
          <a:xfrm rot="10228799">
            <a:off x="1332839" y="400744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椭圆 14">
            <a:extLst>
              <a:ext uri="{FF2B5EF4-FFF2-40B4-BE49-F238E27FC236}">
                <a16:creationId xmlns:a16="http://schemas.microsoft.com/office/drawing/2014/main" id="{2F50E192-E632-4D8B-859F-AF67075A3A6D}"/>
              </a:ext>
            </a:extLst>
          </p:cNvPr>
          <p:cNvSpPr/>
          <p:nvPr/>
        </p:nvSpPr>
        <p:spPr>
          <a:xfrm rot="10228799" flipV="1">
            <a:off x="1479763" y="3386146"/>
            <a:ext cx="365031"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椭圆 15">
            <a:extLst>
              <a:ext uri="{FF2B5EF4-FFF2-40B4-BE49-F238E27FC236}">
                <a16:creationId xmlns:a16="http://schemas.microsoft.com/office/drawing/2014/main" id="{2650B9A0-0183-4136-BF90-E6703B12B3AE}"/>
              </a:ext>
            </a:extLst>
          </p:cNvPr>
          <p:cNvSpPr/>
          <p:nvPr/>
        </p:nvSpPr>
        <p:spPr>
          <a:xfrm rot="10228799">
            <a:off x="2216730" y="344992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椭圆 16">
            <a:extLst>
              <a:ext uri="{FF2B5EF4-FFF2-40B4-BE49-F238E27FC236}">
                <a16:creationId xmlns:a16="http://schemas.microsoft.com/office/drawing/2014/main" id="{B9F150C2-DA1B-45B0-9147-7F138BEB4E8A}"/>
              </a:ext>
            </a:extLst>
          </p:cNvPr>
          <p:cNvSpPr/>
          <p:nvPr/>
        </p:nvSpPr>
        <p:spPr>
          <a:xfrm rot="10228799" flipV="1">
            <a:off x="863012" y="3452174"/>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椭圆 17">
            <a:extLst>
              <a:ext uri="{FF2B5EF4-FFF2-40B4-BE49-F238E27FC236}">
                <a16:creationId xmlns:a16="http://schemas.microsoft.com/office/drawing/2014/main" id="{F59CC5CC-7B78-41F3-9C1B-31B0F5C0A69E}"/>
              </a:ext>
            </a:extLst>
          </p:cNvPr>
          <p:cNvSpPr/>
          <p:nvPr/>
        </p:nvSpPr>
        <p:spPr>
          <a:xfrm rot="10228799">
            <a:off x="1868853" y="3766846"/>
            <a:ext cx="409947"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椭圆 18">
            <a:extLst>
              <a:ext uri="{FF2B5EF4-FFF2-40B4-BE49-F238E27FC236}">
                <a16:creationId xmlns:a16="http://schemas.microsoft.com/office/drawing/2014/main" id="{4190BB28-2BC2-40AD-A76A-60BF92D4F939}"/>
              </a:ext>
            </a:extLst>
          </p:cNvPr>
          <p:cNvSpPr/>
          <p:nvPr/>
        </p:nvSpPr>
        <p:spPr>
          <a:xfrm rot="10228799" flipV="1">
            <a:off x="2579820" y="3387491"/>
            <a:ext cx="423451"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TextBox 31">
            <a:extLst>
              <a:ext uri="{FF2B5EF4-FFF2-40B4-BE49-F238E27FC236}">
                <a16:creationId xmlns:a16="http://schemas.microsoft.com/office/drawing/2014/main" id="{27DDA1D6-E249-41AC-97D4-7272EB2BC0D1}"/>
              </a:ext>
            </a:extLst>
          </p:cNvPr>
          <p:cNvSpPr txBox="1"/>
          <p:nvPr/>
        </p:nvSpPr>
        <p:spPr>
          <a:xfrm>
            <a:off x="5728513" y="3750281"/>
            <a:ext cx="2339102" cy="738664"/>
          </a:xfrm>
          <a:prstGeom prst="rect">
            <a:avLst/>
          </a:prstGeom>
          <a:noFill/>
        </p:spPr>
        <p:txBody>
          <a:bodyPr wrap="none" rtlCol="0">
            <a:spAutoFit/>
          </a:bodyPr>
          <a:lstStyle/>
          <a:p>
            <a:r>
              <a:rPr lang="zh-CN" altLang="en-US" sz="4200" b="1" dirty="0">
                <a:solidFill>
                  <a:srgbClr val="00B0F0"/>
                </a:solidFill>
                <a:cs typeface="+mn-ea"/>
                <a:sym typeface="+mn-lt"/>
              </a:rPr>
              <a:t>设计思路</a:t>
            </a:r>
            <a:endParaRPr lang="en-US" altLang="zh-CN" sz="4200" b="1" dirty="0">
              <a:solidFill>
                <a:srgbClr val="00B0F0"/>
              </a:solidFill>
              <a:cs typeface="+mn-ea"/>
              <a:sym typeface="+mn-lt"/>
            </a:endParaRPr>
          </a:p>
        </p:txBody>
      </p:sp>
      <p:sp>
        <p:nvSpPr>
          <p:cNvPr id="21" name="TextBox 33">
            <a:extLst>
              <a:ext uri="{FF2B5EF4-FFF2-40B4-BE49-F238E27FC236}">
                <a16:creationId xmlns:a16="http://schemas.microsoft.com/office/drawing/2014/main" id="{E5DFDB51-AAAE-4AD0-8143-05E446A627B0}"/>
              </a:ext>
            </a:extLst>
          </p:cNvPr>
          <p:cNvSpPr txBox="1"/>
          <p:nvPr/>
        </p:nvSpPr>
        <p:spPr>
          <a:xfrm>
            <a:off x="5670459" y="2076527"/>
            <a:ext cx="1920719" cy="738664"/>
          </a:xfrm>
          <a:prstGeom prst="rect">
            <a:avLst/>
          </a:prstGeom>
          <a:noFill/>
        </p:spPr>
        <p:txBody>
          <a:bodyPr wrap="none" rtlCol="0">
            <a:spAutoFit/>
          </a:bodyPr>
          <a:lstStyle/>
          <a:p>
            <a:r>
              <a:rPr lang="en-US" altLang="zh-CN" sz="4200" dirty="0">
                <a:solidFill>
                  <a:srgbClr val="00B0F0"/>
                </a:solidFill>
                <a:cs typeface="+mn-ea"/>
                <a:sym typeface="+mn-lt"/>
              </a:rPr>
              <a:t>Part 02</a:t>
            </a:r>
          </a:p>
        </p:txBody>
      </p:sp>
      <p:grpSp>
        <p:nvGrpSpPr>
          <p:cNvPr id="22" name="组合 21">
            <a:extLst>
              <a:ext uri="{FF2B5EF4-FFF2-40B4-BE49-F238E27FC236}">
                <a16:creationId xmlns:a16="http://schemas.microsoft.com/office/drawing/2014/main" id="{04A151A9-6487-4997-BAA0-3447D77F923D}"/>
              </a:ext>
            </a:extLst>
          </p:cNvPr>
          <p:cNvGrpSpPr/>
          <p:nvPr/>
        </p:nvGrpSpPr>
        <p:grpSpPr>
          <a:xfrm>
            <a:off x="858879" y="2355871"/>
            <a:ext cx="2143332" cy="1852005"/>
            <a:chOff x="858879" y="2355867"/>
            <a:chExt cx="2143332" cy="1852005"/>
          </a:xfrm>
        </p:grpSpPr>
        <p:sp>
          <p:nvSpPr>
            <p:cNvPr id="23" name="椭圆 22">
              <a:extLst>
                <a:ext uri="{FF2B5EF4-FFF2-40B4-BE49-F238E27FC236}">
                  <a16:creationId xmlns:a16="http://schemas.microsoft.com/office/drawing/2014/main" id="{6DA3139B-1316-4788-9213-BEB466B50DDE}"/>
                </a:ext>
              </a:extLst>
            </p:cNvPr>
            <p:cNvSpPr/>
            <p:nvPr/>
          </p:nvSpPr>
          <p:spPr>
            <a:xfrm rot="21028799">
              <a:off x="2346083" y="235586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椭圆 23">
              <a:extLst>
                <a:ext uri="{FF2B5EF4-FFF2-40B4-BE49-F238E27FC236}">
                  <a16:creationId xmlns:a16="http://schemas.microsoft.com/office/drawing/2014/main" id="{30C7984B-6043-4E75-A32C-610DAEE9F345}"/>
                </a:ext>
              </a:extLst>
            </p:cNvPr>
            <p:cNvSpPr/>
            <p:nvPr/>
          </p:nvSpPr>
          <p:spPr>
            <a:xfrm rot="21028799" flipV="1">
              <a:off x="2020431" y="2798439"/>
              <a:ext cx="365030"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椭圆 24">
              <a:extLst>
                <a:ext uri="{FF2B5EF4-FFF2-40B4-BE49-F238E27FC236}">
                  <a16:creationId xmlns:a16="http://schemas.microsoft.com/office/drawing/2014/main" id="{35A2844F-6F98-4F74-BABF-F7AD01158865}"/>
                </a:ext>
              </a:extLst>
            </p:cNvPr>
            <p:cNvSpPr/>
            <p:nvPr/>
          </p:nvSpPr>
          <p:spPr>
            <a:xfrm rot="21028799">
              <a:off x="1462192" y="291338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椭圆 25">
              <a:extLst>
                <a:ext uri="{FF2B5EF4-FFF2-40B4-BE49-F238E27FC236}">
                  <a16:creationId xmlns:a16="http://schemas.microsoft.com/office/drawing/2014/main" id="{B1E8873B-DB42-4936-9F3E-25D427289691}"/>
                </a:ext>
              </a:extLst>
            </p:cNvPr>
            <p:cNvSpPr/>
            <p:nvPr/>
          </p:nvSpPr>
          <p:spPr>
            <a:xfrm rot="21028799" flipV="1">
              <a:off x="2601478" y="2696712"/>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6">
              <a:extLst>
                <a:ext uri="{FF2B5EF4-FFF2-40B4-BE49-F238E27FC236}">
                  <a16:creationId xmlns:a16="http://schemas.microsoft.com/office/drawing/2014/main" id="{BC6E6839-9426-4346-B69B-AC5384943638}"/>
                </a:ext>
              </a:extLst>
            </p:cNvPr>
            <p:cNvSpPr/>
            <p:nvPr/>
          </p:nvSpPr>
          <p:spPr>
            <a:xfrm rot="21028799">
              <a:off x="1586423" y="2372823"/>
              <a:ext cx="409946"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椭圆 27">
              <a:extLst>
                <a:ext uri="{FF2B5EF4-FFF2-40B4-BE49-F238E27FC236}">
                  <a16:creationId xmlns:a16="http://schemas.microsoft.com/office/drawing/2014/main" id="{24F99686-D81E-47A6-8CA2-BDF4D0CA2C9B}"/>
                </a:ext>
              </a:extLst>
            </p:cNvPr>
            <p:cNvSpPr/>
            <p:nvPr/>
          </p:nvSpPr>
          <p:spPr>
            <a:xfrm rot="21028799" flipV="1">
              <a:off x="861953" y="2738674"/>
              <a:ext cx="423450"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椭圆 28">
              <a:extLst>
                <a:ext uri="{FF2B5EF4-FFF2-40B4-BE49-F238E27FC236}">
                  <a16:creationId xmlns:a16="http://schemas.microsoft.com/office/drawing/2014/main" id="{5B20C8A1-5BA4-4EB1-828B-E81B15D7321B}"/>
                </a:ext>
              </a:extLst>
            </p:cNvPr>
            <p:cNvSpPr/>
            <p:nvPr/>
          </p:nvSpPr>
          <p:spPr>
            <a:xfrm rot="10228799">
              <a:off x="1328704" y="4021569"/>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a:extLst>
                <a:ext uri="{FF2B5EF4-FFF2-40B4-BE49-F238E27FC236}">
                  <a16:creationId xmlns:a16="http://schemas.microsoft.com/office/drawing/2014/main" id="{44784E49-C0D6-49E3-A426-A378FBA94AFE}"/>
                </a:ext>
              </a:extLst>
            </p:cNvPr>
            <p:cNvSpPr/>
            <p:nvPr/>
          </p:nvSpPr>
          <p:spPr>
            <a:xfrm rot="10228799" flipV="1">
              <a:off x="1475629" y="3400270"/>
              <a:ext cx="365030" cy="36503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椭圆 30">
              <a:extLst>
                <a:ext uri="{FF2B5EF4-FFF2-40B4-BE49-F238E27FC236}">
                  <a16:creationId xmlns:a16="http://schemas.microsoft.com/office/drawing/2014/main" id="{3F7A6638-B80E-4C5A-87A8-B66C17439F6A}"/>
                </a:ext>
              </a:extLst>
            </p:cNvPr>
            <p:cNvSpPr/>
            <p:nvPr/>
          </p:nvSpPr>
          <p:spPr>
            <a:xfrm rot="10228799">
              <a:off x="2212595" y="3464047"/>
              <a:ext cx="186303" cy="186303"/>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a:extLst>
                <a:ext uri="{FF2B5EF4-FFF2-40B4-BE49-F238E27FC236}">
                  <a16:creationId xmlns:a16="http://schemas.microsoft.com/office/drawing/2014/main" id="{40935A4E-8912-489F-90F4-DBF9EA139528}"/>
                </a:ext>
              </a:extLst>
            </p:cNvPr>
            <p:cNvSpPr/>
            <p:nvPr/>
          </p:nvSpPr>
          <p:spPr>
            <a:xfrm rot="10228799" flipV="1">
              <a:off x="858879" y="3466294"/>
              <a:ext cx="400733" cy="400733"/>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椭圆 32">
              <a:extLst>
                <a:ext uri="{FF2B5EF4-FFF2-40B4-BE49-F238E27FC236}">
                  <a16:creationId xmlns:a16="http://schemas.microsoft.com/office/drawing/2014/main" id="{DD6A1993-B0AF-4640-8E99-91FD6CD68485}"/>
                </a:ext>
              </a:extLst>
            </p:cNvPr>
            <p:cNvSpPr/>
            <p:nvPr/>
          </p:nvSpPr>
          <p:spPr>
            <a:xfrm rot="10228799">
              <a:off x="1864721" y="3780970"/>
              <a:ext cx="409946" cy="409946"/>
            </a:xfrm>
            <a:prstGeom prst="ellipse">
              <a:avLst/>
            </a:prstGeom>
            <a:noFill/>
            <a:ln w="19050">
              <a:solidFill>
                <a:schemeClr val="accent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椭圆 33">
              <a:extLst>
                <a:ext uri="{FF2B5EF4-FFF2-40B4-BE49-F238E27FC236}">
                  <a16:creationId xmlns:a16="http://schemas.microsoft.com/office/drawing/2014/main" id="{944C4CA8-EF44-4A29-9ECF-EC587C611637}"/>
                </a:ext>
              </a:extLst>
            </p:cNvPr>
            <p:cNvSpPr/>
            <p:nvPr/>
          </p:nvSpPr>
          <p:spPr>
            <a:xfrm rot="10228799" flipV="1">
              <a:off x="2575687" y="3401615"/>
              <a:ext cx="423450" cy="423450"/>
            </a:xfrm>
            <a:prstGeom prst="ellipse">
              <a:avLst/>
            </a:prstGeom>
            <a:noFill/>
            <a:ln w="19050">
              <a:solidFill>
                <a:schemeClr val="accent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5" name="椭圆 34">
            <a:extLst>
              <a:ext uri="{FF2B5EF4-FFF2-40B4-BE49-F238E27FC236}">
                <a16:creationId xmlns:a16="http://schemas.microsoft.com/office/drawing/2014/main" id="{EC4EA30C-F648-4DA0-A75C-F835CF5BF83C}"/>
              </a:ext>
            </a:extLst>
          </p:cNvPr>
          <p:cNvSpPr/>
          <p:nvPr/>
        </p:nvSpPr>
        <p:spPr>
          <a:xfrm>
            <a:off x="7572486" y="3520688"/>
            <a:ext cx="420416" cy="420416"/>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6" name="椭圆 35">
            <a:extLst>
              <a:ext uri="{FF2B5EF4-FFF2-40B4-BE49-F238E27FC236}">
                <a16:creationId xmlns:a16="http://schemas.microsoft.com/office/drawing/2014/main" id="{74508965-A14F-4AA2-B958-5E07804A0095}"/>
              </a:ext>
            </a:extLst>
          </p:cNvPr>
          <p:cNvSpPr/>
          <p:nvPr/>
        </p:nvSpPr>
        <p:spPr>
          <a:xfrm>
            <a:off x="4481492" y="2400592"/>
            <a:ext cx="163509" cy="163509"/>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7" name="椭圆 36">
            <a:extLst>
              <a:ext uri="{FF2B5EF4-FFF2-40B4-BE49-F238E27FC236}">
                <a16:creationId xmlns:a16="http://schemas.microsoft.com/office/drawing/2014/main" id="{1F2BB8DF-B2CC-40DB-86B1-CECDC618F06D}"/>
              </a:ext>
            </a:extLst>
          </p:cNvPr>
          <p:cNvSpPr/>
          <p:nvPr/>
        </p:nvSpPr>
        <p:spPr>
          <a:xfrm>
            <a:off x="5789944" y="3410263"/>
            <a:ext cx="340401" cy="33904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8" name="椭圆 37">
            <a:extLst>
              <a:ext uri="{FF2B5EF4-FFF2-40B4-BE49-F238E27FC236}">
                <a16:creationId xmlns:a16="http://schemas.microsoft.com/office/drawing/2014/main" id="{1DC00BCD-1CA4-42AA-91F4-D12CF77FAA31}"/>
              </a:ext>
            </a:extLst>
          </p:cNvPr>
          <p:cNvSpPr/>
          <p:nvPr/>
        </p:nvSpPr>
        <p:spPr>
          <a:xfrm>
            <a:off x="7778797" y="2561230"/>
            <a:ext cx="153007" cy="15239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9" name="椭圆 38">
            <a:extLst>
              <a:ext uri="{FF2B5EF4-FFF2-40B4-BE49-F238E27FC236}">
                <a16:creationId xmlns:a16="http://schemas.microsoft.com/office/drawing/2014/main" id="{EAF5B800-D013-48DD-9EED-8662AEA4A2F3}"/>
              </a:ext>
            </a:extLst>
          </p:cNvPr>
          <p:cNvSpPr/>
          <p:nvPr/>
        </p:nvSpPr>
        <p:spPr>
          <a:xfrm>
            <a:off x="6570331" y="2959122"/>
            <a:ext cx="65240" cy="6498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0" name="椭圆 39">
            <a:extLst>
              <a:ext uri="{FF2B5EF4-FFF2-40B4-BE49-F238E27FC236}">
                <a16:creationId xmlns:a16="http://schemas.microsoft.com/office/drawing/2014/main" id="{485327F6-6EF2-4FD7-B70D-9C7AF83F3B39}"/>
              </a:ext>
            </a:extLst>
          </p:cNvPr>
          <p:cNvSpPr/>
          <p:nvPr/>
        </p:nvSpPr>
        <p:spPr>
          <a:xfrm>
            <a:off x="5332298" y="2856266"/>
            <a:ext cx="281485" cy="28148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Tree>
    <p:extLst>
      <p:ext uri="{BB962C8B-B14F-4D97-AF65-F5344CB8AC3E}">
        <p14:creationId xmlns:p14="http://schemas.microsoft.com/office/powerpoint/2010/main" val="364551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文本框 141">
            <a:extLst>
              <a:ext uri="{FF2B5EF4-FFF2-40B4-BE49-F238E27FC236}">
                <a16:creationId xmlns:a16="http://schemas.microsoft.com/office/drawing/2014/main" id="{800A159C-6B8F-408B-9E06-6599EC26E8FE}"/>
              </a:ext>
            </a:extLst>
          </p:cNvPr>
          <p:cNvSpPr txBox="1"/>
          <p:nvPr/>
        </p:nvSpPr>
        <p:spPr>
          <a:xfrm>
            <a:off x="494919" y="955885"/>
            <a:ext cx="11182419" cy="787523"/>
          </a:xfrm>
          <a:prstGeom prst="rect">
            <a:avLst/>
          </a:prstGeom>
          <a:noFill/>
        </p:spPr>
        <p:txBody>
          <a:bodyPr wrap="square" rtlCol="0">
            <a:spAutoFit/>
          </a:bodyPr>
          <a:lstStyle/>
          <a:p>
            <a:pPr>
              <a:lnSpc>
                <a:spcPct val="150000"/>
              </a:lnSpc>
            </a:pPr>
            <a:r>
              <a:rPr lang="en-US" altLang="zh-CN" sz="1600" dirty="0">
                <a:cs typeface="+mn-ea"/>
                <a:sym typeface="+mn-lt"/>
              </a:rPr>
              <a:t>    </a:t>
            </a:r>
            <a:r>
              <a:rPr lang="zh-CN" altLang="en-US" sz="1600" dirty="0">
                <a:cs typeface="+mn-ea"/>
                <a:sym typeface="+mn-lt"/>
              </a:rPr>
              <a:t>系统通过在司机室、站台安装摄像头获取司机动作，利用深度学习技术训练模型，智能识别不规范动作，并记录存储到服务器，在应用端实现统计查看等功能。</a:t>
            </a:r>
          </a:p>
        </p:txBody>
      </p:sp>
      <p:sp>
        <p:nvSpPr>
          <p:cNvPr id="84" name="文本框 14">
            <a:extLst>
              <a:ext uri="{FF2B5EF4-FFF2-40B4-BE49-F238E27FC236}">
                <a16:creationId xmlns:a16="http://schemas.microsoft.com/office/drawing/2014/main" id="{9C04786E-E977-43E3-8ED2-1DD5E56EB2A6}"/>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设计思路</a:t>
            </a:r>
          </a:p>
        </p:txBody>
      </p:sp>
      <p:grpSp>
        <p:nvGrpSpPr>
          <p:cNvPr id="85" name="组合 84">
            <a:extLst>
              <a:ext uri="{FF2B5EF4-FFF2-40B4-BE49-F238E27FC236}">
                <a16:creationId xmlns:a16="http://schemas.microsoft.com/office/drawing/2014/main" id="{67215970-13A8-4083-9CA0-2E84E18D1D0F}"/>
              </a:ext>
            </a:extLst>
          </p:cNvPr>
          <p:cNvGrpSpPr/>
          <p:nvPr/>
        </p:nvGrpSpPr>
        <p:grpSpPr>
          <a:xfrm>
            <a:off x="934957" y="2562265"/>
            <a:ext cx="10298222" cy="2738500"/>
            <a:chOff x="934957" y="2562265"/>
            <a:chExt cx="10298222" cy="2738500"/>
          </a:xfrm>
        </p:grpSpPr>
        <p:grpSp>
          <p:nvGrpSpPr>
            <p:cNvPr id="86" name="组合 85">
              <a:extLst>
                <a:ext uri="{FF2B5EF4-FFF2-40B4-BE49-F238E27FC236}">
                  <a16:creationId xmlns:a16="http://schemas.microsoft.com/office/drawing/2014/main" id="{98CFC97B-D81E-4D44-9FC7-C9B879B0C850}"/>
                </a:ext>
              </a:extLst>
            </p:cNvPr>
            <p:cNvGrpSpPr/>
            <p:nvPr/>
          </p:nvGrpSpPr>
          <p:grpSpPr>
            <a:xfrm>
              <a:off x="934957" y="2562265"/>
              <a:ext cx="10298222" cy="1354932"/>
              <a:chOff x="934957" y="2562265"/>
              <a:chExt cx="10298222" cy="1354932"/>
            </a:xfrm>
          </p:grpSpPr>
          <p:sp>
            <p:nvSpPr>
              <p:cNvPr id="91" name="箭头: 右 90">
                <a:extLst>
                  <a:ext uri="{FF2B5EF4-FFF2-40B4-BE49-F238E27FC236}">
                    <a16:creationId xmlns:a16="http://schemas.microsoft.com/office/drawing/2014/main" id="{6C32DECB-04C7-4CFF-BEB6-4BB23B8ACBED}"/>
                  </a:ext>
                </a:extLst>
              </p:cNvPr>
              <p:cNvSpPr/>
              <p:nvPr/>
            </p:nvSpPr>
            <p:spPr>
              <a:xfrm>
                <a:off x="2928875" y="2997015"/>
                <a:ext cx="799006" cy="508779"/>
              </a:xfrm>
              <a:prstGeom prst="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65000"/>
                      <a:lumOff val="35000"/>
                    </a:schemeClr>
                  </a:solidFill>
                  <a:cs typeface="+mn-ea"/>
                  <a:sym typeface="+mn-lt"/>
                </a:endParaRPr>
              </a:p>
            </p:txBody>
          </p:sp>
          <p:sp>
            <p:nvSpPr>
              <p:cNvPr id="92" name="矩形: 圆角 91">
                <a:extLst>
                  <a:ext uri="{FF2B5EF4-FFF2-40B4-BE49-F238E27FC236}">
                    <a16:creationId xmlns:a16="http://schemas.microsoft.com/office/drawing/2014/main" id="{AB279B87-450A-4712-A7F2-ECA70153C95D}"/>
                  </a:ext>
                </a:extLst>
              </p:cNvPr>
              <p:cNvSpPr/>
              <p:nvPr/>
            </p:nvSpPr>
            <p:spPr>
              <a:xfrm>
                <a:off x="9267012" y="2562274"/>
                <a:ext cx="1966167" cy="1354917"/>
              </a:xfrm>
              <a:prstGeom prst="roundRect">
                <a:avLst>
                  <a:gd name="adj" fmla="val 0"/>
                </a:avLst>
              </a:prstGeom>
              <a:solidFill>
                <a:srgbClr val="E8707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1600" dirty="0">
                    <a:solidFill>
                      <a:schemeClr val="bg1"/>
                    </a:solidFill>
                    <a:cs typeface="+mn-ea"/>
                    <a:sym typeface="+mn-lt"/>
                  </a:rPr>
                  <a:t>		</a:t>
                </a:r>
              </a:p>
              <a:p>
                <a:pPr algn="ctr"/>
                <a:endParaRPr lang="en-US" altLang="zh-CN" sz="1600" b="1" dirty="0">
                  <a:solidFill>
                    <a:schemeClr val="bg1"/>
                  </a:solidFill>
                  <a:cs typeface="+mn-ea"/>
                  <a:sym typeface="+mn-lt"/>
                </a:endParaRPr>
              </a:p>
              <a:p>
                <a:pPr algn="ctr"/>
                <a:r>
                  <a:rPr lang="zh-CN" altLang="en-US" sz="1600" b="1" dirty="0">
                    <a:solidFill>
                      <a:schemeClr val="bg1"/>
                    </a:solidFill>
                    <a:cs typeface="+mn-ea"/>
                    <a:sym typeface="+mn-lt"/>
                  </a:rPr>
                  <a:t>统计查看</a:t>
                </a:r>
              </a:p>
            </p:txBody>
          </p:sp>
          <p:grpSp>
            <p:nvGrpSpPr>
              <p:cNvPr id="93" name="组合 92">
                <a:extLst>
                  <a:ext uri="{FF2B5EF4-FFF2-40B4-BE49-F238E27FC236}">
                    <a16:creationId xmlns:a16="http://schemas.microsoft.com/office/drawing/2014/main" id="{5F21B272-344B-4E34-ABAC-8DC875875ADC}"/>
                  </a:ext>
                </a:extLst>
              </p:cNvPr>
              <p:cNvGrpSpPr/>
              <p:nvPr/>
            </p:nvGrpSpPr>
            <p:grpSpPr>
              <a:xfrm>
                <a:off x="9879923" y="2761051"/>
                <a:ext cx="666042" cy="681054"/>
                <a:chOff x="6170374" y="5246137"/>
                <a:chExt cx="348255" cy="368863"/>
              </a:xfrm>
            </p:grpSpPr>
            <p:sp>
              <p:nvSpPr>
                <p:cNvPr id="194" name="Freeform 635">
                  <a:extLst>
                    <a:ext uri="{FF2B5EF4-FFF2-40B4-BE49-F238E27FC236}">
                      <a16:creationId xmlns:a16="http://schemas.microsoft.com/office/drawing/2014/main" id="{C1AACC6B-6E78-4F63-A7D5-D936B9017F14}"/>
                    </a:ext>
                  </a:extLst>
                </p:cNvPr>
                <p:cNvSpPr>
                  <a:spLocks/>
                </p:cNvSpPr>
                <p:nvPr/>
              </p:nvSpPr>
              <p:spPr bwMode="auto">
                <a:xfrm>
                  <a:off x="6182738" y="5524328"/>
                  <a:ext cx="45335" cy="90670"/>
                </a:xfrm>
                <a:custGeom>
                  <a:avLst/>
                  <a:gdLst>
                    <a:gd name="T0" fmla="*/ 15 w 15"/>
                    <a:gd name="T1" fmla="*/ 27 h 30"/>
                    <a:gd name="T2" fmla="*/ 13 w 15"/>
                    <a:gd name="T3" fmla="*/ 30 h 30"/>
                    <a:gd name="T4" fmla="*/ 3 w 15"/>
                    <a:gd name="T5" fmla="*/ 30 h 30"/>
                    <a:gd name="T6" fmla="*/ 0 w 15"/>
                    <a:gd name="T7" fmla="*/ 27 h 30"/>
                    <a:gd name="T8" fmla="*/ 0 w 15"/>
                    <a:gd name="T9" fmla="*/ 3 h 30"/>
                    <a:gd name="T10" fmla="*/ 3 w 15"/>
                    <a:gd name="T11" fmla="*/ 0 h 30"/>
                    <a:gd name="T12" fmla="*/ 13 w 15"/>
                    <a:gd name="T13" fmla="*/ 0 h 30"/>
                    <a:gd name="T14" fmla="*/ 15 w 15"/>
                    <a:gd name="T15" fmla="*/ 3 h 30"/>
                    <a:gd name="T16" fmla="*/ 15 w 15"/>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15" y="27"/>
                      </a:moveTo>
                      <a:cubicBezTo>
                        <a:pt x="15" y="28"/>
                        <a:pt x="14" y="30"/>
                        <a:pt x="13" y="30"/>
                      </a:cubicBezTo>
                      <a:cubicBezTo>
                        <a:pt x="3" y="30"/>
                        <a:pt x="3" y="30"/>
                        <a:pt x="3" y="30"/>
                      </a:cubicBezTo>
                      <a:cubicBezTo>
                        <a:pt x="1" y="30"/>
                        <a:pt x="0" y="28"/>
                        <a:pt x="0" y="27"/>
                      </a:cubicBezTo>
                      <a:cubicBezTo>
                        <a:pt x="0" y="3"/>
                        <a:pt x="0" y="3"/>
                        <a:pt x="0" y="3"/>
                      </a:cubicBezTo>
                      <a:cubicBezTo>
                        <a:pt x="0" y="1"/>
                        <a:pt x="1" y="0"/>
                        <a:pt x="3" y="0"/>
                      </a:cubicBezTo>
                      <a:cubicBezTo>
                        <a:pt x="13" y="0"/>
                        <a:pt x="13" y="0"/>
                        <a:pt x="13" y="0"/>
                      </a:cubicBezTo>
                      <a:cubicBezTo>
                        <a:pt x="14" y="0"/>
                        <a:pt x="15" y="1"/>
                        <a:pt x="15" y="3"/>
                      </a:cubicBezTo>
                      <a:lnTo>
                        <a:pt x="15" y="27"/>
                      </a:lnTo>
                      <a:close/>
                    </a:path>
                  </a:pathLst>
                </a:custGeom>
                <a:solidFill>
                  <a:srgbClr val="38A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95" name="Freeform 636">
                  <a:extLst>
                    <a:ext uri="{FF2B5EF4-FFF2-40B4-BE49-F238E27FC236}">
                      <a16:creationId xmlns:a16="http://schemas.microsoft.com/office/drawing/2014/main" id="{D8E6D381-624C-4DBB-B788-4FB37E601CA7}"/>
                    </a:ext>
                  </a:extLst>
                </p:cNvPr>
                <p:cNvSpPr>
                  <a:spLocks/>
                </p:cNvSpPr>
                <p:nvPr/>
              </p:nvSpPr>
              <p:spPr bwMode="auto">
                <a:xfrm>
                  <a:off x="6254862" y="5466629"/>
                  <a:ext cx="45335" cy="148369"/>
                </a:xfrm>
                <a:custGeom>
                  <a:avLst/>
                  <a:gdLst>
                    <a:gd name="T0" fmla="*/ 15 w 15"/>
                    <a:gd name="T1" fmla="*/ 46 h 49"/>
                    <a:gd name="T2" fmla="*/ 13 w 15"/>
                    <a:gd name="T3" fmla="*/ 49 h 49"/>
                    <a:gd name="T4" fmla="*/ 3 w 15"/>
                    <a:gd name="T5" fmla="*/ 49 h 49"/>
                    <a:gd name="T6" fmla="*/ 0 w 15"/>
                    <a:gd name="T7" fmla="*/ 46 h 49"/>
                    <a:gd name="T8" fmla="*/ 0 w 15"/>
                    <a:gd name="T9" fmla="*/ 2 h 49"/>
                    <a:gd name="T10" fmla="*/ 3 w 15"/>
                    <a:gd name="T11" fmla="*/ 0 h 49"/>
                    <a:gd name="T12" fmla="*/ 13 w 15"/>
                    <a:gd name="T13" fmla="*/ 0 h 49"/>
                    <a:gd name="T14" fmla="*/ 15 w 15"/>
                    <a:gd name="T15" fmla="*/ 2 h 49"/>
                    <a:gd name="T16" fmla="*/ 15 w 15"/>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9">
                      <a:moveTo>
                        <a:pt x="15" y="46"/>
                      </a:moveTo>
                      <a:cubicBezTo>
                        <a:pt x="15" y="47"/>
                        <a:pt x="14" y="49"/>
                        <a:pt x="13" y="49"/>
                      </a:cubicBezTo>
                      <a:cubicBezTo>
                        <a:pt x="3" y="49"/>
                        <a:pt x="3" y="49"/>
                        <a:pt x="3" y="49"/>
                      </a:cubicBezTo>
                      <a:cubicBezTo>
                        <a:pt x="1" y="49"/>
                        <a:pt x="0" y="47"/>
                        <a:pt x="0" y="46"/>
                      </a:cubicBezTo>
                      <a:cubicBezTo>
                        <a:pt x="0" y="2"/>
                        <a:pt x="0" y="2"/>
                        <a:pt x="0" y="2"/>
                      </a:cubicBezTo>
                      <a:cubicBezTo>
                        <a:pt x="0" y="1"/>
                        <a:pt x="1" y="0"/>
                        <a:pt x="3" y="0"/>
                      </a:cubicBezTo>
                      <a:cubicBezTo>
                        <a:pt x="13" y="0"/>
                        <a:pt x="13" y="0"/>
                        <a:pt x="13" y="0"/>
                      </a:cubicBezTo>
                      <a:cubicBezTo>
                        <a:pt x="14" y="0"/>
                        <a:pt x="15" y="1"/>
                        <a:pt x="15" y="2"/>
                      </a:cubicBezTo>
                      <a:lnTo>
                        <a:pt x="15" y="46"/>
                      </a:lnTo>
                      <a:close/>
                    </a:path>
                  </a:pathLst>
                </a:cu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96" name="Freeform 637">
                  <a:extLst>
                    <a:ext uri="{FF2B5EF4-FFF2-40B4-BE49-F238E27FC236}">
                      <a16:creationId xmlns:a16="http://schemas.microsoft.com/office/drawing/2014/main" id="{33B5C17F-2E83-4BAB-A26D-B8ABE8D304F5}"/>
                    </a:ext>
                  </a:extLst>
                </p:cNvPr>
                <p:cNvSpPr>
                  <a:spLocks/>
                </p:cNvSpPr>
                <p:nvPr/>
              </p:nvSpPr>
              <p:spPr bwMode="auto">
                <a:xfrm>
                  <a:off x="6329046" y="5406870"/>
                  <a:ext cx="45335" cy="208129"/>
                </a:xfrm>
                <a:custGeom>
                  <a:avLst/>
                  <a:gdLst>
                    <a:gd name="T0" fmla="*/ 15 w 15"/>
                    <a:gd name="T1" fmla="*/ 66 h 69"/>
                    <a:gd name="T2" fmla="*/ 13 w 15"/>
                    <a:gd name="T3" fmla="*/ 69 h 69"/>
                    <a:gd name="T4" fmla="*/ 3 w 15"/>
                    <a:gd name="T5" fmla="*/ 69 h 69"/>
                    <a:gd name="T6" fmla="*/ 0 w 15"/>
                    <a:gd name="T7" fmla="*/ 66 h 69"/>
                    <a:gd name="T8" fmla="*/ 0 w 15"/>
                    <a:gd name="T9" fmla="*/ 3 h 69"/>
                    <a:gd name="T10" fmla="*/ 3 w 15"/>
                    <a:gd name="T11" fmla="*/ 0 h 69"/>
                    <a:gd name="T12" fmla="*/ 13 w 15"/>
                    <a:gd name="T13" fmla="*/ 0 h 69"/>
                    <a:gd name="T14" fmla="*/ 15 w 15"/>
                    <a:gd name="T15" fmla="*/ 3 h 69"/>
                    <a:gd name="T16" fmla="*/ 15 w 15"/>
                    <a:gd name="T17"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9">
                      <a:moveTo>
                        <a:pt x="15" y="66"/>
                      </a:moveTo>
                      <a:cubicBezTo>
                        <a:pt x="15" y="67"/>
                        <a:pt x="14" y="69"/>
                        <a:pt x="13" y="69"/>
                      </a:cubicBezTo>
                      <a:cubicBezTo>
                        <a:pt x="3" y="69"/>
                        <a:pt x="3" y="69"/>
                        <a:pt x="3" y="69"/>
                      </a:cubicBezTo>
                      <a:cubicBezTo>
                        <a:pt x="1" y="69"/>
                        <a:pt x="0" y="67"/>
                        <a:pt x="0" y="66"/>
                      </a:cubicBezTo>
                      <a:cubicBezTo>
                        <a:pt x="0" y="3"/>
                        <a:pt x="0" y="3"/>
                        <a:pt x="0" y="3"/>
                      </a:cubicBezTo>
                      <a:cubicBezTo>
                        <a:pt x="0" y="2"/>
                        <a:pt x="1" y="0"/>
                        <a:pt x="3" y="0"/>
                      </a:cubicBezTo>
                      <a:cubicBezTo>
                        <a:pt x="13" y="0"/>
                        <a:pt x="13" y="0"/>
                        <a:pt x="13" y="0"/>
                      </a:cubicBezTo>
                      <a:cubicBezTo>
                        <a:pt x="14" y="0"/>
                        <a:pt x="15" y="2"/>
                        <a:pt x="15" y="3"/>
                      </a:cubicBezTo>
                      <a:lnTo>
                        <a:pt x="15" y="66"/>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97" name="Freeform 638">
                  <a:extLst>
                    <a:ext uri="{FF2B5EF4-FFF2-40B4-BE49-F238E27FC236}">
                      <a16:creationId xmlns:a16="http://schemas.microsoft.com/office/drawing/2014/main" id="{6C211185-2E12-476F-B47D-F19C87D97883}"/>
                    </a:ext>
                  </a:extLst>
                </p:cNvPr>
                <p:cNvSpPr>
                  <a:spLocks/>
                </p:cNvSpPr>
                <p:nvPr/>
              </p:nvSpPr>
              <p:spPr bwMode="auto">
                <a:xfrm>
                  <a:off x="6401170" y="5349171"/>
                  <a:ext cx="45335" cy="265828"/>
                </a:xfrm>
                <a:custGeom>
                  <a:avLst/>
                  <a:gdLst>
                    <a:gd name="T0" fmla="*/ 15 w 15"/>
                    <a:gd name="T1" fmla="*/ 85 h 88"/>
                    <a:gd name="T2" fmla="*/ 13 w 15"/>
                    <a:gd name="T3" fmla="*/ 88 h 88"/>
                    <a:gd name="T4" fmla="*/ 3 w 15"/>
                    <a:gd name="T5" fmla="*/ 88 h 88"/>
                    <a:gd name="T6" fmla="*/ 0 w 15"/>
                    <a:gd name="T7" fmla="*/ 85 h 88"/>
                    <a:gd name="T8" fmla="*/ 0 w 15"/>
                    <a:gd name="T9" fmla="*/ 3 h 88"/>
                    <a:gd name="T10" fmla="*/ 3 w 15"/>
                    <a:gd name="T11" fmla="*/ 0 h 88"/>
                    <a:gd name="T12" fmla="*/ 13 w 15"/>
                    <a:gd name="T13" fmla="*/ 0 h 88"/>
                    <a:gd name="T14" fmla="*/ 15 w 15"/>
                    <a:gd name="T15" fmla="*/ 3 h 88"/>
                    <a:gd name="T16" fmla="*/ 15 w 15"/>
                    <a:gd name="T17"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8">
                      <a:moveTo>
                        <a:pt x="15" y="85"/>
                      </a:moveTo>
                      <a:cubicBezTo>
                        <a:pt x="15" y="86"/>
                        <a:pt x="14" y="88"/>
                        <a:pt x="13" y="88"/>
                      </a:cubicBezTo>
                      <a:cubicBezTo>
                        <a:pt x="3" y="88"/>
                        <a:pt x="3" y="88"/>
                        <a:pt x="3" y="88"/>
                      </a:cubicBezTo>
                      <a:cubicBezTo>
                        <a:pt x="1" y="88"/>
                        <a:pt x="0" y="86"/>
                        <a:pt x="0" y="85"/>
                      </a:cubicBezTo>
                      <a:cubicBezTo>
                        <a:pt x="0" y="3"/>
                        <a:pt x="0" y="3"/>
                        <a:pt x="0" y="3"/>
                      </a:cubicBezTo>
                      <a:cubicBezTo>
                        <a:pt x="0" y="1"/>
                        <a:pt x="1" y="0"/>
                        <a:pt x="3" y="0"/>
                      </a:cubicBezTo>
                      <a:cubicBezTo>
                        <a:pt x="13" y="0"/>
                        <a:pt x="13" y="0"/>
                        <a:pt x="13" y="0"/>
                      </a:cubicBezTo>
                      <a:cubicBezTo>
                        <a:pt x="14" y="0"/>
                        <a:pt x="15" y="1"/>
                        <a:pt x="15" y="3"/>
                      </a:cubicBezTo>
                      <a:lnTo>
                        <a:pt x="15" y="85"/>
                      </a:lnTo>
                      <a:close/>
                    </a:path>
                  </a:pathLst>
                </a:custGeom>
                <a:solidFill>
                  <a:srgbClr val="EBC5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98" name="Freeform 639">
                  <a:extLst>
                    <a:ext uri="{FF2B5EF4-FFF2-40B4-BE49-F238E27FC236}">
                      <a16:creationId xmlns:a16="http://schemas.microsoft.com/office/drawing/2014/main" id="{005C1527-1742-43E6-8147-511F83B49102}"/>
                    </a:ext>
                  </a:extLst>
                </p:cNvPr>
                <p:cNvSpPr>
                  <a:spLocks/>
                </p:cNvSpPr>
                <p:nvPr/>
              </p:nvSpPr>
              <p:spPr bwMode="auto">
                <a:xfrm>
                  <a:off x="6473294" y="5287351"/>
                  <a:ext cx="45335" cy="327649"/>
                </a:xfrm>
                <a:custGeom>
                  <a:avLst/>
                  <a:gdLst>
                    <a:gd name="T0" fmla="*/ 15 w 15"/>
                    <a:gd name="T1" fmla="*/ 105 h 108"/>
                    <a:gd name="T2" fmla="*/ 13 w 15"/>
                    <a:gd name="T3" fmla="*/ 108 h 108"/>
                    <a:gd name="T4" fmla="*/ 3 w 15"/>
                    <a:gd name="T5" fmla="*/ 108 h 108"/>
                    <a:gd name="T6" fmla="*/ 0 w 15"/>
                    <a:gd name="T7" fmla="*/ 105 h 108"/>
                    <a:gd name="T8" fmla="*/ 0 w 15"/>
                    <a:gd name="T9" fmla="*/ 3 h 108"/>
                    <a:gd name="T10" fmla="*/ 3 w 15"/>
                    <a:gd name="T11" fmla="*/ 0 h 108"/>
                    <a:gd name="T12" fmla="*/ 13 w 15"/>
                    <a:gd name="T13" fmla="*/ 0 h 108"/>
                    <a:gd name="T14" fmla="*/ 15 w 15"/>
                    <a:gd name="T15" fmla="*/ 3 h 108"/>
                    <a:gd name="T16" fmla="*/ 15 w 15"/>
                    <a:gd name="T17" fmla="*/ 10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8">
                      <a:moveTo>
                        <a:pt x="15" y="105"/>
                      </a:moveTo>
                      <a:cubicBezTo>
                        <a:pt x="15" y="106"/>
                        <a:pt x="14" y="108"/>
                        <a:pt x="13" y="108"/>
                      </a:cubicBezTo>
                      <a:cubicBezTo>
                        <a:pt x="3" y="108"/>
                        <a:pt x="3" y="108"/>
                        <a:pt x="3" y="108"/>
                      </a:cubicBezTo>
                      <a:cubicBezTo>
                        <a:pt x="1" y="108"/>
                        <a:pt x="0" y="106"/>
                        <a:pt x="0" y="105"/>
                      </a:cubicBezTo>
                      <a:cubicBezTo>
                        <a:pt x="0" y="3"/>
                        <a:pt x="0" y="3"/>
                        <a:pt x="0" y="3"/>
                      </a:cubicBezTo>
                      <a:cubicBezTo>
                        <a:pt x="0" y="2"/>
                        <a:pt x="1" y="0"/>
                        <a:pt x="3" y="0"/>
                      </a:cubicBezTo>
                      <a:cubicBezTo>
                        <a:pt x="13" y="0"/>
                        <a:pt x="13" y="0"/>
                        <a:pt x="13" y="0"/>
                      </a:cubicBezTo>
                      <a:cubicBezTo>
                        <a:pt x="14" y="0"/>
                        <a:pt x="15" y="2"/>
                        <a:pt x="15" y="3"/>
                      </a:cubicBezTo>
                      <a:lnTo>
                        <a:pt x="15" y="10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99" name="Freeform 640">
                  <a:extLst>
                    <a:ext uri="{FF2B5EF4-FFF2-40B4-BE49-F238E27FC236}">
                      <a16:creationId xmlns:a16="http://schemas.microsoft.com/office/drawing/2014/main" id="{24024DCE-0E42-40B9-8B65-4720A1CC305B}"/>
                    </a:ext>
                  </a:extLst>
                </p:cNvPr>
                <p:cNvSpPr>
                  <a:spLocks/>
                </p:cNvSpPr>
                <p:nvPr/>
              </p:nvSpPr>
              <p:spPr bwMode="auto">
                <a:xfrm>
                  <a:off x="6409413" y="5246137"/>
                  <a:ext cx="43275" cy="41214"/>
                </a:xfrm>
                <a:custGeom>
                  <a:avLst/>
                  <a:gdLst>
                    <a:gd name="T0" fmla="*/ 0 w 21"/>
                    <a:gd name="T1" fmla="*/ 4 h 20"/>
                    <a:gd name="T2" fmla="*/ 21 w 21"/>
                    <a:gd name="T3" fmla="*/ 0 h 20"/>
                    <a:gd name="T4" fmla="*/ 21 w 21"/>
                    <a:gd name="T5" fmla="*/ 20 h 20"/>
                    <a:gd name="T6" fmla="*/ 0 w 21"/>
                    <a:gd name="T7" fmla="*/ 4 h 20"/>
                  </a:gdLst>
                  <a:ahLst/>
                  <a:cxnLst>
                    <a:cxn ang="0">
                      <a:pos x="T0" y="T1"/>
                    </a:cxn>
                    <a:cxn ang="0">
                      <a:pos x="T2" y="T3"/>
                    </a:cxn>
                    <a:cxn ang="0">
                      <a:pos x="T4" y="T5"/>
                    </a:cxn>
                    <a:cxn ang="0">
                      <a:pos x="T6" y="T7"/>
                    </a:cxn>
                  </a:cxnLst>
                  <a:rect l="0" t="0" r="r" b="b"/>
                  <a:pathLst>
                    <a:path w="21" h="20">
                      <a:moveTo>
                        <a:pt x="0" y="4"/>
                      </a:moveTo>
                      <a:lnTo>
                        <a:pt x="21" y="0"/>
                      </a:lnTo>
                      <a:lnTo>
                        <a:pt x="21" y="20"/>
                      </a:lnTo>
                      <a:lnTo>
                        <a:pt x="0" y="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200" name="Freeform 641">
                  <a:extLst>
                    <a:ext uri="{FF2B5EF4-FFF2-40B4-BE49-F238E27FC236}">
                      <a16:creationId xmlns:a16="http://schemas.microsoft.com/office/drawing/2014/main" id="{6288A6F9-6738-4DFF-ADA3-A75E91C4EEFC}"/>
                    </a:ext>
                  </a:extLst>
                </p:cNvPr>
                <p:cNvSpPr>
                  <a:spLocks/>
                </p:cNvSpPr>
                <p:nvPr/>
              </p:nvSpPr>
              <p:spPr bwMode="auto">
                <a:xfrm>
                  <a:off x="6170374" y="5262622"/>
                  <a:ext cx="269950" cy="222553"/>
                </a:xfrm>
                <a:custGeom>
                  <a:avLst/>
                  <a:gdLst>
                    <a:gd name="T0" fmla="*/ 4 w 131"/>
                    <a:gd name="T1" fmla="*/ 108 h 108"/>
                    <a:gd name="T2" fmla="*/ 0 w 131"/>
                    <a:gd name="T3" fmla="*/ 105 h 108"/>
                    <a:gd name="T4" fmla="*/ 49 w 131"/>
                    <a:gd name="T5" fmla="*/ 42 h 108"/>
                    <a:gd name="T6" fmla="*/ 63 w 131"/>
                    <a:gd name="T7" fmla="*/ 55 h 108"/>
                    <a:gd name="T8" fmla="*/ 85 w 131"/>
                    <a:gd name="T9" fmla="*/ 27 h 108"/>
                    <a:gd name="T10" fmla="*/ 97 w 131"/>
                    <a:gd name="T11" fmla="*/ 36 h 108"/>
                    <a:gd name="T12" fmla="*/ 125 w 131"/>
                    <a:gd name="T13" fmla="*/ 0 h 108"/>
                    <a:gd name="T14" fmla="*/ 131 w 131"/>
                    <a:gd name="T15" fmla="*/ 5 h 108"/>
                    <a:gd name="T16" fmla="*/ 99 w 131"/>
                    <a:gd name="T17" fmla="*/ 45 h 108"/>
                    <a:gd name="T18" fmla="*/ 87 w 131"/>
                    <a:gd name="T19" fmla="*/ 34 h 108"/>
                    <a:gd name="T20" fmla="*/ 65 w 131"/>
                    <a:gd name="T21" fmla="*/ 62 h 108"/>
                    <a:gd name="T22" fmla="*/ 49 w 131"/>
                    <a:gd name="T23" fmla="*/ 50 h 108"/>
                    <a:gd name="T24" fmla="*/ 4 w 131"/>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8">
                      <a:moveTo>
                        <a:pt x="4" y="108"/>
                      </a:moveTo>
                      <a:lnTo>
                        <a:pt x="0" y="105"/>
                      </a:lnTo>
                      <a:lnTo>
                        <a:pt x="49" y="42"/>
                      </a:lnTo>
                      <a:lnTo>
                        <a:pt x="63" y="55"/>
                      </a:lnTo>
                      <a:lnTo>
                        <a:pt x="85" y="27"/>
                      </a:lnTo>
                      <a:lnTo>
                        <a:pt x="97" y="36"/>
                      </a:lnTo>
                      <a:lnTo>
                        <a:pt x="125" y="0"/>
                      </a:lnTo>
                      <a:lnTo>
                        <a:pt x="131" y="5"/>
                      </a:lnTo>
                      <a:lnTo>
                        <a:pt x="99" y="45"/>
                      </a:lnTo>
                      <a:lnTo>
                        <a:pt x="87" y="34"/>
                      </a:lnTo>
                      <a:lnTo>
                        <a:pt x="65" y="62"/>
                      </a:lnTo>
                      <a:lnTo>
                        <a:pt x="49" y="50"/>
                      </a:lnTo>
                      <a:lnTo>
                        <a:pt x="4" y="10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grpSp>
          <p:sp>
            <p:nvSpPr>
              <p:cNvPr id="94" name="矩形: 圆角 93">
                <a:extLst>
                  <a:ext uri="{FF2B5EF4-FFF2-40B4-BE49-F238E27FC236}">
                    <a16:creationId xmlns:a16="http://schemas.microsoft.com/office/drawing/2014/main" id="{298BBB85-7E3F-4DF0-8279-33A197F57A39}"/>
                  </a:ext>
                </a:extLst>
              </p:cNvPr>
              <p:cNvSpPr/>
              <p:nvPr/>
            </p:nvSpPr>
            <p:spPr>
              <a:xfrm>
                <a:off x="934957" y="2562266"/>
                <a:ext cx="1966169" cy="1354920"/>
              </a:xfrm>
              <a:prstGeom prst="roundRect">
                <a:avLst>
                  <a:gd name="adj" fmla="val 0"/>
                </a:avLst>
              </a:prstGeom>
              <a:solidFill>
                <a:srgbClr val="A9D18E"/>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600" dirty="0">
                    <a:solidFill>
                      <a:schemeClr val="bg1"/>
                    </a:solidFill>
                    <a:cs typeface="+mn-ea"/>
                    <a:sym typeface="+mn-lt"/>
                  </a:rPr>
                  <a:t> </a:t>
                </a:r>
                <a:r>
                  <a:rPr lang="en-US" altLang="zh-CN" sz="1600" dirty="0">
                    <a:solidFill>
                      <a:schemeClr val="bg1"/>
                    </a:solidFill>
                    <a:cs typeface="+mn-ea"/>
                    <a:sym typeface="+mn-lt"/>
                  </a:rPr>
                  <a:t>	</a:t>
                </a:r>
              </a:p>
              <a:p>
                <a:pPr algn="ctr"/>
                <a:endParaRPr lang="en-US" altLang="zh-CN" sz="1600" dirty="0">
                  <a:solidFill>
                    <a:schemeClr val="bg1"/>
                  </a:solidFill>
                  <a:cs typeface="+mn-ea"/>
                  <a:sym typeface="+mn-lt"/>
                </a:endParaRPr>
              </a:p>
              <a:p>
                <a:pPr algn="ctr"/>
                <a:endParaRPr lang="en-US" altLang="zh-CN" sz="1600" b="1" dirty="0">
                  <a:solidFill>
                    <a:schemeClr val="bg1"/>
                  </a:solidFill>
                  <a:cs typeface="+mn-ea"/>
                  <a:sym typeface="+mn-lt"/>
                </a:endParaRPr>
              </a:p>
              <a:p>
                <a:pPr algn="ctr"/>
                <a:r>
                  <a:rPr lang="zh-CN" altLang="en-US" sz="1600" b="1" dirty="0">
                    <a:solidFill>
                      <a:schemeClr val="bg1"/>
                    </a:solidFill>
                    <a:cs typeface="+mn-ea"/>
                    <a:sym typeface="+mn-lt"/>
                  </a:rPr>
                  <a:t>视频采集</a:t>
                </a:r>
              </a:p>
            </p:txBody>
          </p:sp>
          <p:grpSp>
            <p:nvGrpSpPr>
              <p:cNvPr id="95" name="组合 94">
                <a:extLst>
                  <a:ext uri="{FF2B5EF4-FFF2-40B4-BE49-F238E27FC236}">
                    <a16:creationId xmlns:a16="http://schemas.microsoft.com/office/drawing/2014/main" id="{BAA51E87-1434-4CB2-A6E2-9F3D3456A4A7}"/>
                  </a:ext>
                </a:extLst>
              </p:cNvPr>
              <p:cNvGrpSpPr/>
              <p:nvPr/>
            </p:nvGrpSpPr>
            <p:grpSpPr>
              <a:xfrm>
                <a:off x="1537763" y="2722341"/>
                <a:ext cx="748292" cy="636355"/>
                <a:chOff x="2926092" y="4444357"/>
                <a:chExt cx="366802" cy="309102"/>
              </a:xfrm>
            </p:grpSpPr>
            <p:sp>
              <p:nvSpPr>
                <p:cNvPr id="178" name="Oval 562">
                  <a:extLst>
                    <a:ext uri="{FF2B5EF4-FFF2-40B4-BE49-F238E27FC236}">
                      <a16:creationId xmlns:a16="http://schemas.microsoft.com/office/drawing/2014/main" id="{548093EB-5480-473F-9452-E07176BD9099}"/>
                    </a:ext>
                  </a:extLst>
                </p:cNvPr>
                <p:cNvSpPr>
                  <a:spLocks noChangeArrowheads="1"/>
                </p:cNvSpPr>
                <p:nvPr/>
              </p:nvSpPr>
              <p:spPr bwMode="auto">
                <a:xfrm>
                  <a:off x="2926092" y="4444357"/>
                  <a:ext cx="127762" cy="127762"/>
                </a:xfrm>
                <a:prstGeom prst="ellipse">
                  <a:avLst/>
                </a:pr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79" name="Oval 563">
                  <a:extLst>
                    <a:ext uri="{FF2B5EF4-FFF2-40B4-BE49-F238E27FC236}">
                      <a16:creationId xmlns:a16="http://schemas.microsoft.com/office/drawing/2014/main" id="{AEB10CA5-B318-4C97-9878-171CB329D314}"/>
                    </a:ext>
                  </a:extLst>
                </p:cNvPr>
                <p:cNvSpPr>
                  <a:spLocks noChangeArrowheads="1"/>
                </p:cNvSpPr>
                <p:nvPr/>
              </p:nvSpPr>
              <p:spPr bwMode="auto">
                <a:xfrm>
                  <a:off x="2950821" y="4469085"/>
                  <a:ext cx="78306" cy="78306"/>
                </a:xfrm>
                <a:prstGeom prst="ellipse">
                  <a:avLst/>
                </a:pr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0" name="Oval 564">
                  <a:extLst>
                    <a:ext uri="{FF2B5EF4-FFF2-40B4-BE49-F238E27FC236}">
                      <a16:creationId xmlns:a16="http://schemas.microsoft.com/office/drawing/2014/main" id="{E14145EF-B33C-43E9-8B3C-AF4DC7E76D9C}"/>
                    </a:ext>
                  </a:extLst>
                </p:cNvPr>
                <p:cNvSpPr>
                  <a:spLocks noChangeArrowheads="1"/>
                </p:cNvSpPr>
                <p:nvPr/>
              </p:nvSpPr>
              <p:spPr bwMode="auto">
                <a:xfrm>
                  <a:off x="2969366" y="4489692"/>
                  <a:ext cx="39154" cy="37092"/>
                </a:xfrm>
                <a:prstGeom prst="ellipse">
                  <a:avLst/>
                </a:prstGeom>
                <a:solidFill>
                  <a:srgbClr val="38A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1" name="Oval 565">
                  <a:extLst>
                    <a:ext uri="{FF2B5EF4-FFF2-40B4-BE49-F238E27FC236}">
                      <a16:creationId xmlns:a16="http://schemas.microsoft.com/office/drawing/2014/main" id="{5346C489-C2A9-4A82-B8BF-280234880761}"/>
                    </a:ext>
                  </a:extLst>
                </p:cNvPr>
                <p:cNvSpPr>
                  <a:spLocks noChangeArrowheads="1"/>
                </p:cNvSpPr>
                <p:nvPr/>
              </p:nvSpPr>
              <p:spPr bwMode="auto">
                <a:xfrm>
                  <a:off x="3053855" y="4444357"/>
                  <a:ext cx="129823" cy="127762"/>
                </a:xfrm>
                <a:prstGeom prst="ellipse">
                  <a:avLst/>
                </a:pr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2" name="Oval 566">
                  <a:extLst>
                    <a:ext uri="{FF2B5EF4-FFF2-40B4-BE49-F238E27FC236}">
                      <a16:creationId xmlns:a16="http://schemas.microsoft.com/office/drawing/2014/main" id="{2DB828B9-1FA5-41FE-8C7A-E4B01135E15F}"/>
                    </a:ext>
                  </a:extLst>
                </p:cNvPr>
                <p:cNvSpPr>
                  <a:spLocks noChangeArrowheads="1"/>
                </p:cNvSpPr>
                <p:nvPr/>
              </p:nvSpPr>
              <p:spPr bwMode="auto">
                <a:xfrm>
                  <a:off x="3080643" y="4469085"/>
                  <a:ext cx="76246" cy="78306"/>
                </a:xfrm>
                <a:prstGeom prst="ellipse">
                  <a:avLst/>
                </a:pr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3" name="Oval 567">
                  <a:extLst>
                    <a:ext uri="{FF2B5EF4-FFF2-40B4-BE49-F238E27FC236}">
                      <a16:creationId xmlns:a16="http://schemas.microsoft.com/office/drawing/2014/main" id="{B323B9D1-C452-4D5E-B0E2-E8410009E6BB}"/>
                    </a:ext>
                  </a:extLst>
                </p:cNvPr>
                <p:cNvSpPr>
                  <a:spLocks noChangeArrowheads="1"/>
                </p:cNvSpPr>
                <p:nvPr/>
              </p:nvSpPr>
              <p:spPr bwMode="auto">
                <a:xfrm>
                  <a:off x="3099189" y="4489692"/>
                  <a:ext cx="39154" cy="37092"/>
                </a:xfrm>
                <a:prstGeom prst="ellipse">
                  <a:avLst/>
                </a:prstGeom>
                <a:solidFill>
                  <a:srgbClr val="38A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4" name="Rectangle 568">
                  <a:extLst>
                    <a:ext uri="{FF2B5EF4-FFF2-40B4-BE49-F238E27FC236}">
                      <a16:creationId xmlns:a16="http://schemas.microsoft.com/office/drawing/2014/main" id="{808C4967-EEC7-4AF2-BF3B-A578B0FDDC12}"/>
                    </a:ext>
                  </a:extLst>
                </p:cNvPr>
                <p:cNvSpPr>
                  <a:spLocks noChangeArrowheads="1"/>
                </p:cNvSpPr>
                <p:nvPr/>
              </p:nvSpPr>
              <p:spPr bwMode="auto">
                <a:xfrm>
                  <a:off x="2987913" y="4724609"/>
                  <a:ext cx="131883" cy="28850"/>
                </a:xfrm>
                <a:prstGeom prst="rect">
                  <a:avLst/>
                </a:prstGeom>
                <a:solidFill>
                  <a:srgbClr val="DD5F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5" name="Freeform 569">
                  <a:extLst>
                    <a:ext uri="{FF2B5EF4-FFF2-40B4-BE49-F238E27FC236}">
                      <a16:creationId xmlns:a16="http://schemas.microsoft.com/office/drawing/2014/main" id="{3AB109A2-2F39-4CE7-B969-0EF3B86C7F8D}"/>
                    </a:ext>
                  </a:extLst>
                </p:cNvPr>
                <p:cNvSpPr>
                  <a:spLocks/>
                </p:cNvSpPr>
                <p:nvPr/>
              </p:nvSpPr>
              <p:spPr bwMode="auto">
                <a:xfrm>
                  <a:off x="3150706" y="4535026"/>
                  <a:ext cx="142188" cy="218432"/>
                </a:xfrm>
                <a:custGeom>
                  <a:avLst/>
                  <a:gdLst>
                    <a:gd name="T0" fmla="*/ 47 w 47"/>
                    <a:gd name="T1" fmla="*/ 67 h 72"/>
                    <a:gd name="T2" fmla="*/ 45 w 47"/>
                    <a:gd name="T3" fmla="*/ 71 h 72"/>
                    <a:gd name="T4" fmla="*/ 41 w 47"/>
                    <a:gd name="T5" fmla="*/ 71 h 72"/>
                    <a:gd name="T6" fmla="*/ 0 w 47"/>
                    <a:gd name="T7" fmla="*/ 52 h 72"/>
                    <a:gd name="T8" fmla="*/ 0 w 47"/>
                    <a:gd name="T9" fmla="*/ 19 h 72"/>
                    <a:gd name="T10" fmla="*/ 41 w 47"/>
                    <a:gd name="T11" fmla="*/ 0 h 72"/>
                    <a:gd name="T12" fmla="*/ 45 w 47"/>
                    <a:gd name="T13" fmla="*/ 0 h 72"/>
                    <a:gd name="T14" fmla="*/ 47 w 47"/>
                    <a:gd name="T15" fmla="*/ 4 h 72"/>
                    <a:gd name="T16" fmla="*/ 47 w 47"/>
                    <a:gd name="T17"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72">
                      <a:moveTo>
                        <a:pt x="47" y="67"/>
                      </a:moveTo>
                      <a:cubicBezTo>
                        <a:pt x="47" y="69"/>
                        <a:pt x="47" y="70"/>
                        <a:pt x="45" y="71"/>
                      </a:cubicBezTo>
                      <a:cubicBezTo>
                        <a:pt x="44" y="72"/>
                        <a:pt x="43" y="72"/>
                        <a:pt x="41" y="71"/>
                      </a:cubicBezTo>
                      <a:cubicBezTo>
                        <a:pt x="0" y="52"/>
                        <a:pt x="0" y="52"/>
                        <a:pt x="0" y="52"/>
                      </a:cubicBezTo>
                      <a:cubicBezTo>
                        <a:pt x="0" y="19"/>
                        <a:pt x="0" y="19"/>
                        <a:pt x="0" y="19"/>
                      </a:cubicBezTo>
                      <a:cubicBezTo>
                        <a:pt x="41" y="0"/>
                        <a:pt x="41" y="0"/>
                        <a:pt x="41" y="0"/>
                      </a:cubicBezTo>
                      <a:cubicBezTo>
                        <a:pt x="43" y="0"/>
                        <a:pt x="44" y="0"/>
                        <a:pt x="45" y="0"/>
                      </a:cubicBezTo>
                      <a:cubicBezTo>
                        <a:pt x="47" y="1"/>
                        <a:pt x="47" y="2"/>
                        <a:pt x="47" y="4"/>
                      </a:cubicBezTo>
                      <a:lnTo>
                        <a:pt x="47" y="67"/>
                      </a:lnTo>
                      <a:close/>
                    </a:path>
                  </a:pathLst>
                </a:custGeom>
                <a:solidFill>
                  <a:srgbClr val="38AA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6" name="Freeform 570">
                  <a:extLst>
                    <a:ext uri="{FF2B5EF4-FFF2-40B4-BE49-F238E27FC236}">
                      <a16:creationId xmlns:a16="http://schemas.microsoft.com/office/drawing/2014/main" id="{F0A950D1-F9C9-4EF1-BF03-7DE60D726DFF}"/>
                    </a:ext>
                  </a:extLst>
                </p:cNvPr>
                <p:cNvSpPr>
                  <a:spLocks/>
                </p:cNvSpPr>
                <p:nvPr/>
              </p:nvSpPr>
              <p:spPr bwMode="auto">
                <a:xfrm>
                  <a:off x="2950821" y="4557693"/>
                  <a:ext cx="210189" cy="173097"/>
                </a:xfrm>
                <a:custGeom>
                  <a:avLst/>
                  <a:gdLst>
                    <a:gd name="T0" fmla="*/ 69 w 69"/>
                    <a:gd name="T1" fmla="*/ 53 h 57"/>
                    <a:gd name="T2" fmla="*/ 65 w 69"/>
                    <a:gd name="T3" fmla="*/ 57 h 57"/>
                    <a:gd name="T4" fmla="*/ 5 w 69"/>
                    <a:gd name="T5" fmla="*/ 57 h 57"/>
                    <a:gd name="T6" fmla="*/ 0 w 69"/>
                    <a:gd name="T7" fmla="*/ 53 h 57"/>
                    <a:gd name="T8" fmla="*/ 0 w 69"/>
                    <a:gd name="T9" fmla="*/ 4 h 57"/>
                    <a:gd name="T10" fmla="*/ 5 w 69"/>
                    <a:gd name="T11" fmla="*/ 0 h 57"/>
                    <a:gd name="T12" fmla="*/ 65 w 69"/>
                    <a:gd name="T13" fmla="*/ 0 h 57"/>
                    <a:gd name="T14" fmla="*/ 69 w 69"/>
                    <a:gd name="T15" fmla="*/ 4 h 57"/>
                    <a:gd name="T16" fmla="*/ 69 w 69"/>
                    <a:gd name="T17"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7">
                      <a:moveTo>
                        <a:pt x="69" y="53"/>
                      </a:moveTo>
                      <a:cubicBezTo>
                        <a:pt x="69" y="55"/>
                        <a:pt x="67" y="57"/>
                        <a:pt x="65" y="57"/>
                      </a:cubicBezTo>
                      <a:cubicBezTo>
                        <a:pt x="5" y="57"/>
                        <a:pt x="5" y="57"/>
                        <a:pt x="5" y="57"/>
                      </a:cubicBezTo>
                      <a:cubicBezTo>
                        <a:pt x="3" y="57"/>
                        <a:pt x="0" y="55"/>
                        <a:pt x="0" y="53"/>
                      </a:cubicBezTo>
                      <a:cubicBezTo>
                        <a:pt x="0" y="4"/>
                        <a:pt x="0" y="4"/>
                        <a:pt x="0" y="4"/>
                      </a:cubicBezTo>
                      <a:cubicBezTo>
                        <a:pt x="0" y="2"/>
                        <a:pt x="3" y="0"/>
                        <a:pt x="5" y="0"/>
                      </a:cubicBezTo>
                      <a:cubicBezTo>
                        <a:pt x="65" y="0"/>
                        <a:pt x="65" y="0"/>
                        <a:pt x="65" y="0"/>
                      </a:cubicBezTo>
                      <a:cubicBezTo>
                        <a:pt x="67" y="0"/>
                        <a:pt x="69" y="2"/>
                        <a:pt x="69" y="4"/>
                      </a:cubicBezTo>
                      <a:lnTo>
                        <a:pt x="69" y="53"/>
                      </a:lnTo>
                      <a:close/>
                    </a:path>
                  </a:pathLst>
                </a:cu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7" name="Freeform 571">
                  <a:extLst>
                    <a:ext uri="{FF2B5EF4-FFF2-40B4-BE49-F238E27FC236}">
                      <a16:creationId xmlns:a16="http://schemas.microsoft.com/office/drawing/2014/main" id="{5B47AE30-D0B0-4AD1-ADBA-FBEBAE830E3C}"/>
                    </a:ext>
                  </a:extLst>
                </p:cNvPr>
                <p:cNvSpPr>
                  <a:spLocks/>
                </p:cNvSpPr>
                <p:nvPr/>
              </p:nvSpPr>
              <p:spPr bwMode="auto">
                <a:xfrm>
                  <a:off x="2977609" y="4592725"/>
                  <a:ext cx="103034" cy="100974"/>
                </a:xfrm>
                <a:custGeom>
                  <a:avLst/>
                  <a:gdLst>
                    <a:gd name="T0" fmla="*/ 34 w 34"/>
                    <a:gd name="T1" fmla="*/ 28 h 33"/>
                    <a:gd name="T2" fmla="*/ 29 w 34"/>
                    <a:gd name="T3" fmla="*/ 33 h 33"/>
                    <a:gd name="T4" fmla="*/ 5 w 34"/>
                    <a:gd name="T5" fmla="*/ 33 h 33"/>
                    <a:gd name="T6" fmla="*/ 0 w 34"/>
                    <a:gd name="T7" fmla="*/ 28 h 33"/>
                    <a:gd name="T8" fmla="*/ 0 w 34"/>
                    <a:gd name="T9" fmla="*/ 5 h 33"/>
                    <a:gd name="T10" fmla="*/ 6 w 34"/>
                    <a:gd name="T11" fmla="*/ 0 h 33"/>
                    <a:gd name="T12" fmla="*/ 29 w 34"/>
                    <a:gd name="T13" fmla="*/ 0 h 33"/>
                    <a:gd name="T14" fmla="*/ 34 w 34"/>
                    <a:gd name="T15" fmla="*/ 6 h 33"/>
                    <a:gd name="T16" fmla="*/ 34 w 34"/>
                    <a:gd name="T1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34" y="28"/>
                      </a:moveTo>
                      <a:cubicBezTo>
                        <a:pt x="34" y="31"/>
                        <a:pt x="31" y="33"/>
                        <a:pt x="29" y="33"/>
                      </a:cubicBezTo>
                      <a:cubicBezTo>
                        <a:pt x="5" y="33"/>
                        <a:pt x="5" y="33"/>
                        <a:pt x="5" y="33"/>
                      </a:cubicBezTo>
                      <a:cubicBezTo>
                        <a:pt x="2" y="33"/>
                        <a:pt x="0" y="30"/>
                        <a:pt x="0" y="28"/>
                      </a:cubicBezTo>
                      <a:cubicBezTo>
                        <a:pt x="0" y="5"/>
                        <a:pt x="0" y="5"/>
                        <a:pt x="0" y="5"/>
                      </a:cubicBezTo>
                      <a:cubicBezTo>
                        <a:pt x="0" y="2"/>
                        <a:pt x="3" y="0"/>
                        <a:pt x="6" y="0"/>
                      </a:cubicBezTo>
                      <a:cubicBezTo>
                        <a:pt x="29" y="0"/>
                        <a:pt x="29" y="0"/>
                        <a:pt x="29" y="0"/>
                      </a:cubicBezTo>
                      <a:cubicBezTo>
                        <a:pt x="32" y="0"/>
                        <a:pt x="34" y="3"/>
                        <a:pt x="34" y="6"/>
                      </a:cubicBezTo>
                      <a:lnTo>
                        <a:pt x="34" y="28"/>
                      </a:lnTo>
                      <a:close/>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8" name="Oval 572">
                  <a:extLst>
                    <a:ext uri="{FF2B5EF4-FFF2-40B4-BE49-F238E27FC236}">
                      <a16:creationId xmlns:a16="http://schemas.microsoft.com/office/drawing/2014/main" id="{38931AC8-B0CD-4AD8-B54F-8457CC5CF77B}"/>
                    </a:ext>
                  </a:extLst>
                </p:cNvPr>
                <p:cNvSpPr>
                  <a:spLocks noChangeArrowheads="1"/>
                </p:cNvSpPr>
                <p:nvPr/>
              </p:nvSpPr>
              <p:spPr bwMode="auto">
                <a:xfrm>
                  <a:off x="3103311" y="4592725"/>
                  <a:ext cx="41214" cy="43275"/>
                </a:xfrm>
                <a:prstGeom prst="ellipse">
                  <a:avLst/>
                </a:pr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89" name="Oval 573">
                  <a:extLst>
                    <a:ext uri="{FF2B5EF4-FFF2-40B4-BE49-F238E27FC236}">
                      <a16:creationId xmlns:a16="http://schemas.microsoft.com/office/drawing/2014/main" id="{37C5867D-BEDF-4AF2-AC78-FBFDB2E399BD}"/>
                    </a:ext>
                  </a:extLst>
                </p:cNvPr>
                <p:cNvSpPr>
                  <a:spLocks noChangeArrowheads="1"/>
                </p:cNvSpPr>
                <p:nvPr/>
              </p:nvSpPr>
              <p:spPr bwMode="auto">
                <a:xfrm>
                  <a:off x="3103311" y="4650425"/>
                  <a:ext cx="41214" cy="43275"/>
                </a:xfrm>
                <a:prstGeom prst="ellipse">
                  <a:avLst/>
                </a:pr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90" name="Freeform 574">
                  <a:extLst>
                    <a:ext uri="{FF2B5EF4-FFF2-40B4-BE49-F238E27FC236}">
                      <a16:creationId xmlns:a16="http://schemas.microsoft.com/office/drawing/2014/main" id="{9DA9E4C1-C262-4299-9CD5-F93A16BB544D}"/>
                    </a:ext>
                  </a:extLst>
                </p:cNvPr>
                <p:cNvSpPr>
                  <a:spLocks/>
                </p:cNvSpPr>
                <p:nvPr/>
              </p:nvSpPr>
              <p:spPr bwMode="auto">
                <a:xfrm>
                  <a:off x="3241376" y="4535026"/>
                  <a:ext cx="51518" cy="218432"/>
                </a:xfrm>
                <a:custGeom>
                  <a:avLst/>
                  <a:gdLst>
                    <a:gd name="T0" fmla="*/ 15 w 17"/>
                    <a:gd name="T1" fmla="*/ 0 h 72"/>
                    <a:gd name="T2" fmla="*/ 11 w 17"/>
                    <a:gd name="T3" fmla="*/ 0 h 72"/>
                    <a:gd name="T4" fmla="*/ 0 w 17"/>
                    <a:gd name="T5" fmla="*/ 6 h 72"/>
                    <a:gd name="T6" fmla="*/ 0 w 17"/>
                    <a:gd name="T7" fmla="*/ 66 h 72"/>
                    <a:gd name="T8" fmla="*/ 11 w 17"/>
                    <a:gd name="T9" fmla="*/ 71 h 72"/>
                    <a:gd name="T10" fmla="*/ 15 w 17"/>
                    <a:gd name="T11" fmla="*/ 71 h 72"/>
                    <a:gd name="T12" fmla="*/ 17 w 17"/>
                    <a:gd name="T13" fmla="*/ 67 h 72"/>
                    <a:gd name="T14" fmla="*/ 17 w 17"/>
                    <a:gd name="T15" fmla="*/ 4 h 72"/>
                    <a:gd name="T16" fmla="*/ 15 w 17"/>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72">
                      <a:moveTo>
                        <a:pt x="15" y="0"/>
                      </a:moveTo>
                      <a:cubicBezTo>
                        <a:pt x="14" y="0"/>
                        <a:pt x="13" y="0"/>
                        <a:pt x="11" y="0"/>
                      </a:cubicBezTo>
                      <a:cubicBezTo>
                        <a:pt x="0" y="6"/>
                        <a:pt x="0" y="6"/>
                        <a:pt x="0" y="6"/>
                      </a:cubicBezTo>
                      <a:cubicBezTo>
                        <a:pt x="0" y="66"/>
                        <a:pt x="0" y="66"/>
                        <a:pt x="0" y="66"/>
                      </a:cubicBezTo>
                      <a:cubicBezTo>
                        <a:pt x="11" y="71"/>
                        <a:pt x="11" y="71"/>
                        <a:pt x="11" y="71"/>
                      </a:cubicBezTo>
                      <a:cubicBezTo>
                        <a:pt x="13" y="72"/>
                        <a:pt x="14" y="72"/>
                        <a:pt x="15" y="71"/>
                      </a:cubicBezTo>
                      <a:cubicBezTo>
                        <a:pt x="17" y="70"/>
                        <a:pt x="17" y="69"/>
                        <a:pt x="17" y="67"/>
                      </a:cubicBezTo>
                      <a:cubicBezTo>
                        <a:pt x="17" y="4"/>
                        <a:pt x="17" y="4"/>
                        <a:pt x="17" y="4"/>
                      </a:cubicBezTo>
                      <a:cubicBezTo>
                        <a:pt x="17" y="2"/>
                        <a:pt x="17" y="1"/>
                        <a:pt x="15" y="0"/>
                      </a:cubicBezTo>
                      <a:close/>
                    </a:path>
                  </a:pathLst>
                </a:custGeom>
                <a:solidFill>
                  <a:srgbClr val="3C5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91" name="Freeform 575">
                  <a:extLst>
                    <a:ext uri="{FF2B5EF4-FFF2-40B4-BE49-F238E27FC236}">
                      <a16:creationId xmlns:a16="http://schemas.microsoft.com/office/drawing/2014/main" id="{84DBCE0B-749A-4900-8EC0-4F8B5DCF59E9}"/>
                    </a:ext>
                  </a:extLst>
                </p:cNvPr>
                <p:cNvSpPr>
                  <a:spLocks/>
                </p:cNvSpPr>
                <p:nvPr/>
              </p:nvSpPr>
              <p:spPr bwMode="auto">
                <a:xfrm>
                  <a:off x="3253740" y="4541208"/>
                  <a:ext cx="10304" cy="204008"/>
                </a:xfrm>
                <a:custGeom>
                  <a:avLst/>
                  <a:gdLst>
                    <a:gd name="T0" fmla="*/ 0 w 5"/>
                    <a:gd name="T1" fmla="*/ 97 h 99"/>
                    <a:gd name="T2" fmla="*/ 5 w 5"/>
                    <a:gd name="T3" fmla="*/ 99 h 99"/>
                    <a:gd name="T4" fmla="*/ 5 w 5"/>
                    <a:gd name="T5" fmla="*/ 0 h 99"/>
                    <a:gd name="T6" fmla="*/ 5 w 5"/>
                    <a:gd name="T7" fmla="*/ 0 h 99"/>
                    <a:gd name="T8" fmla="*/ 0 w 5"/>
                    <a:gd name="T9" fmla="*/ 3 h 99"/>
                    <a:gd name="T10" fmla="*/ 0 w 5"/>
                    <a:gd name="T11" fmla="*/ 97 h 99"/>
                  </a:gdLst>
                  <a:ahLst/>
                  <a:cxnLst>
                    <a:cxn ang="0">
                      <a:pos x="T0" y="T1"/>
                    </a:cxn>
                    <a:cxn ang="0">
                      <a:pos x="T2" y="T3"/>
                    </a:cxn>
                    <a:cxn ang="0">
                      <a:pos x="T4" y="T5"/>
                    </a:cxn>
                    <a:cxn ang="0">
                      <a:pos x="T6" y="T7"/>
                    </a:cxn>
                    <a:cxn ang="0">
                      <a:pos x="T8" y="T9"/>
                    </a:cxn>
                    <a:cxn ang="0">
                      <a:pos x="T10" y="T11"/>
                    </a:cxn>
                  </a:cxnLst>
                  <a:rect l="0" t="0" r="r" b="b"/>
                  <a:pathLst>
                    <a:path w="5" h="99">
                      <a:moveTo>
                        <a:pt x="0" y="97"/>
                      </a:moveTo>
                      <a:lnTo>
                        <a:pt x="5" y="99"/>
                      </a:lnTo>
                      <a:lnTo>
                        <a:pt x="5" y="0"/>
                      </a:lnTo>
                      <a:lnTo>
                        <a:pt x="5" y="0"/>
                      </a:lnTo>
                      <a:lnTo>
                        <a:pt x="0" y="3"/>
                      </a:lnTo>
                      <a:lnTo>
                        <a:pt x="0" y="97"/>
                      </a:lnTo>
                      <a:close/>
                    </a:path>
                  </a:pathLst>
                </a:custGeom>
                <a:solidFill>
                  <a:srgbClr val="96C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92" name="Freeform 576">
                  <a:extLst>
                    <a:ext uri="{FF2B5EF4-FFF2-40B4-BE49-F238E27FC236}">
                      <a16:creationId xmlns:a16="http://schemas.microsoft.com/office/drawing/2014/main" id="{D502C1FF-A7DE-44A8-8D9E-A18C6D0B3D9C}"/>
                    </a:ext>
                  </a:extLst>
                </p:cNvPr>
                <p:cNvSpPr>
                  <a:spLocks/>
                </p:cNvSpPr>
                <p:nvPr/>
              </p:nvSpPr>
              <p:spPr bwMode="auto">
                <a:xfrm>
                  <a:off x="3177495" y="4570057"/>
                  <a:ext cx="24728" cy="148369"/>
                </a:xfrm>
                <a:custGeom>
                  <a:avLst/>
                  <a:gdLst>
                    <a:gd name="T0" fmla="*/ 0 w 12"/>
                    <a:gd name="T1" fmla="*/ 66 h 72"/>
                    <a:gd name="T2" fmla="*/ 12 w 12"/>
                    <a:gd name="T3" fmla="*/ 72 h 72"/>
                    <a:gd name="T4" fmla="*/ 12 w 12"/>
                    <a:gd name="T5" fmla="*/ 0 h 72"/>
                    <a:gd name="T6" fmla="*/ 0 w 12"/>
                    <a:gd name="T7" fmla="*/ 6 h 72"/>
                    <a:gd name="T8" fmla="*/ 0 w 12"/>
                    <a:gd name="T9" fmla="*/ 66 h 72"/>
                  </a:gdLst>
                  <a:ahLst/>
                  <a:cxnLst>
                    <a:cxn ang="0">
                      <a:pos x="T0" y="T1"/>
                    </a:cxn>
                    <a:cxn ang="0">
                      <a:pos x="T2" y="T3"/>
                    </a:cxn>
                    <a:cxn ang="0">
                      <a:pos x="T4" y="T5"/>
                    </a:cxn>
                    <a:cxn ang="0">
                      <a:pos x="T6" y="T7"/>
                    </a:cxn>
                    <a:cxn ang="0">
                      <a:pos x="T8" y="T9"/>
                    </a:cxn>
                  </a:cxnLst>
                  <a:rect l="0" t="0" r="r" b="b"/>
                  <a:pathLst>
                    <a:path w="12" h="72">
                      <a:moveTo>
                        <a:pt x="0" y="66"/>
                      </a:moveTo>
                      <a:lnTo>
                        <a:pt x="12" y="72"/>
                      </a:lnTo>
                      <a:lnTo>
                        <a:pt x="12" y="0"/>
                      </a:lnTo>
                      <a:lnTo>
                        <a:pt x="0" y="6"/>
                      </a:lnTo>
                      <a:lnTo>
                        <a:pt x="0" y="66"/>
                      </a:lnTo>
                      <a:close/>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sp>
              <p:nvSpPr>
                <p:cNvPr id="193" name="Freeform 577">
                  <a:extLst>
                    <a:ext uri="{FF2B5EF4-FFF2-40B4-BE49-F238E27FC236}">
                      <a16:creationId xmlns:a16="http://schemas.microsoft.com/office/drawing/2014/main" id="{C360D458-157C-427E-A0C3-C5E48720B402}"/>
                    </a:ext>
                  </a:extLst>
                </p:cNvPr>
                <p:cNvSpPr>
                  <a:spLocks/>
                </p:cNvSpPr>
                <p:nvPr/>
              </p:nvSpPr>
              <p:spPr bwMode="auto">
                <a:xfrm>
                  <a:off x="2989973" y="4638060"/>
                  <a:ext cx="76246" cy="12364"/>
                </a:xfrm>
                <a:custGeom>
                  <a:avLst/>
                  <a:gdLst>
                    <a:gd name="T0" fmla="*/ 25 w 25"/>
                    <a:gd name="T1" fmla="*/ 2 h 4"/>
                    <a:gd name="T2" fmla="*/ 23 w 25"/>
                    <a:gd name="T3" fmla="*/ 4 h 4"/>
                    <a:gd name="T4" fmla="*/ 2 w 25"/>
                    <a:gd name="T5" fmla="*/ 4 h 4"/>
                    <a:gd name="T6" fmla="*/ 0 w 25"/>
                    <a:gd name="T7" fmla="*/ 2 h 4"/>
                    <a:gd name="T8" fmla="*/ 0 w 25"/>
                    <a:gd name="T9" fmla="*/ 2 h 4"/>
                    <a:gd name="T10" fmla="*/ 2 w 25"/>
                    <a:gd name="T11" fmla="*/ 0 h 4"/>
                    <a:gd name="T12" fmla="*/ 23 w 25"/>
                    <a:gd name="T13" fmla="*/ 0 h 4"/>
                    <a:gd name="T14" fmla="*/ 25 w 2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
                      <a:moveTo>
                        <a:pt x="25" y="2"/>
                      </a:moveTo>
                      <a:cubicBezTo>
                        <a:pt x="25" y="3"/>
                        <a:pt x="24" y="4"/>
                        <a:pt x="23" y="4"/>
                      </a:cubicBezTo>
                      <a:cubicBezTo>
                        <a:pt x="2" y="4"/>
                        <a:pt x="2" y="4"/>
                        <a:pt x="2" y="4"/>
                      </a:cubicBezTo>
                      <a:cubicBezTo>
                        <a:pt x="1" y="4"/>
                        <a:pt x="0" y="3"/>
                        <a:pt x="0" y="2"/>
                      </a:cubicBezTo>
                      <a:cubicBezTo>
                        <a:pt x="0" y="2"/>
                        <a:pt x="0" y="2"/>
                        <a:pt x="0" y="2"/>
                      </a:cubicBezTo>
                      <a:cubicBezTo>
                        <a:pt x="0" y="0"/>
                        <a:pt x="1" y="0"/>
                        <a:pt x="2" y="0"/>
                      </a:cubicBezTo>
                      <a:cubicBezTo>
                        <a:pt x="23" y="0"/>
                        <a:pt x="23" y="0"/>
                        <a:pt x="23" y="0"/>
                      </a:cubicBezTo>
                      <a:cubicBezTo>
                        <a:pt x="24" y="0"/>
                        <a:pt x="25" y="0"/>
                        <a:pt x="25" y="2"/>
                      </a:cubicBezTo>
                      <a:close/>
                    </a:path>
                  </a:pathLst>
                </a:custGeom>
                <a:solidFill>
                  <a:srgbClr val="DD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solidFill>
                      <a:schemeClr val="tx1">
                        <a:lumMod val="65000"/>
                        <a:lumOff val="35000"/>
                      </a:schemeClr>
                    </a:solidFill>
                    <a:cs typeface="+mn-ea"/>
                    <a:sym typeface="+mn-lt"/>
                  </a:endParaRPr>
                </a:p>
              </p:txBody>
            </p:sp>
          </p:grpSp>
          <p:sp>
            <p:nvSpPr>
              <p:cNvPr id="96" name="矩形: 圆角 95">
                <a:extLst>
                  <a:ext uri="{FF2B5EF4-FFF2-40B4-BE49-F238E27FC236}">
                    <a16:creationId xmlns:a16="http://schemas.microsoft.com/office/drawing/2014/main" id="{389FD3B4-5694-4BF7-B533-B72DC8F31F5A}"/>
                  </a:ext>
                </a:extLst>
              </p:cNvPr>
              <p:cNvSpPr/>
              <p:nvPr/>
            </p:nvSpPr>
            <p:spPr>
              <a:xfrm>
                <a:off x="6481295" y="2562274"/>
                <a:ext cx="1966167" cy="1354923"/>
              </a:xfrm>
              <a:prstGeom prst="roundRect">
                <a:avLst>
                  <a:gd name="adj" fmla="val 0"/>
                </a:avLst>
              </a:prstGeom>
              <a:solidFill>
                <a:srgbClr val="FFBB7B"/>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1600" dirty="0">
                    <a:solidFill>
                      <a:schemeClr val="bg1"/>
                    </a:solidFill>
                    <a:cs typeface="+mn-ea"/>
                    <a:sym typeface="+mn-lt"/>
                  </a:rPr>
                  <a:t>		</a:t>
                </a:r>
              </a:p>
              <a:p>
                <a:pPr algn="ctr"/>
                <a:endParaRPr lang="en-US" altLang="zh-CN" sz="1600" b="1" dirty="0">
                  <a:solidFill>
                    <a:schemeClr val="bg1"/>
                  </a:solidFill>
                  <a:cs typeface="+mn-ea"/>
                  <a:sym typeface="+mn-lt"/>
                </a:endParaRPr>
              </a:p>
              <a:p>
                <a:pPr algn="ctr"/>
                <a:r>
                  <a:rPr lang="zh-CN" altLang="en-US" sz="1600" b="1" dirty="0">
                    <a:solidFill>
                      <a:schemeClr val="bg1"/>
                    </a:solidFill>
                    <a:cs typeface="+mn-ea"/>
                    <a:sym typeface="+mn-lt"/>
                  </a:rPr>
                  <a:t>存储记录</a:t>
                </a:r>
              </a:p>
            </p:txBody>
          </p:sp>
          <p:grpSp>
            <p:nvGrpSpPr>
              <p:cNvPr id="97" name="组合 96">
                <a:extLst>
                  <a:ext uri="{FF2B5EF4-FFF2-40B4-BE49-F238E27FC236}">
                    <a16:creationId xmlns:a16="http://schemas.microsoft.com/office/drawing/2014/main" id="{AC8012FE-2B01-41B4-9202-88B672705C5A}"/>
                  </a:ext>
                </a:extLst>
              </p:cNvPr>
              <p:cNvGrpSpPr/>
              <p:nvPr/>
            </p:nvGrpSpPr>
            <p:grpSpPr>
              <a:xfrm>
                <a:off x="7268638" y="2754258"/>
                <a:ext cx="532447" cy="689585"/>
                <a:chOff x="9324591" y="1236103"/>
                <a:chExt cx="531656" cy="583566"/>
              </a:xfrm>
            </p:grpSpPr>
            <p:sp>
              <p:nvSpPr>
                <p:cNvPr id="165" name="Freeform 72">
                  <a:extLst>
                    <a:ext uri="{FF2B5EF4-FFF2-40B4-BE49-F238E27FC236}">
                      <a16:creationId xmlns:a16="http://schemas.microsoft.com/office/drawing/2014/main" id="{0A634EAD-CE07-4A7B-98D3-BB6061CAFD81}"/>
                    </a:ext>
                  </a:extLst>
                </p:cNvPr>
                <p:cNvSpPr>
                  <a:spLocks/>
                </p:cNvSpPr>
                <p:nvPr/>
              </p:nvSpPr>
              <p:spPr bwMode="auto">
                <a:xfrm>
                  <a:off x="9332126" y="1236103"/>
                  <a:ext cx="450442" cy="583566"/>
                </a:xfrm>
                <a:custGeom>
                  <a:avLst/>
                  <a:gdLst>
                    <a:gd name="T0" fmla="*/ 230 w 256"/>
                    <a:gd name="T1" fmla="*/ 0 h 331"/>
                    <a:gd name="T2" fmla="*/ 88 w 256"/>
                    <a:gd name="T3" fmla="*/ 0 h 331"/>
                    <a:gd name="T4" fmla="*/ 49 w 256"/>
                    <a:gd name="T5" fmla="*/ 42 h 331"/>
                    <a:gd name="T6" fmla="*/ 0 w 256"/>
                    <a:gd name="T7" fmla="*/ 90 h 331"/>
                    <a:gd name="T8" fmla="*/ 0 w 256"/>
                    <a:gd name="T9" fmla="*/ 90 h 331"/>
                    <a:gd name="T10" fmla="*/ 0 w 256"/>
                    <a:gd name="T11" fmla="*/ 305 h 331"/>
                    <a:gd name="T12" fmla="*/ 25 w 256"/>
                    <a:gd name="T13" fmla="*/ 331 h 331"/>
                    <a:gd name="T14" fmla="*/ 230 w 256"/>
                    <a:gd name="T15" fmla="*/ 331 h 331"/>
                    <a:gd name="T16" fmla="*/ 256 w 256"/>
                    <a:gd name="T17" fmla="*/ 305 h 331"/>
                    <a:gd name="T18" fmla="*/ 256 w 256"/>
                    <a:gd name="T19" fmla="*/ 26 h 331"/>
                    <a:gd name="T20" fmla="*/ 230 w 256"/>
                    <a:gd name="T2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331">
                      <a:moveTo>
                        <a:pt x="230" y="0"/>
                      </a:moveTo>
                      <a:cubicBezTo>
                        <a:pt x="88" y="0"/>
                        <a:pt x="88" y="0"/>
                        <a:pt x="88" y="0"/>
                      </a:cubicBezTo>
                      <a:cubicBezTo>
                        <a:pt x="88" y="0"/>
                        <a:pt x="59" y="32"/>
                        <a:pt x="49" y="42"/>
                      </a:cubicBezTo>
                      <a:cubicBezTo>
                        <a:pt x="37" y="54"/>
                        <a:pt x="0" y="90"/>
                        <a:pt x="0" y="90"/>
                      </a:cubicBezTo>
                      <a:cubicBezTo>
                        <a:pt x="0" y="90"/>
                        <a:pt x="0" y="90"/>
                        <a:pt x="0" y="90"/>
                      </a:cubicBezTo>
                      <a:cubicBezTo>
                        <a:pt x="0" y="305"/>
                        <a:pt x="0" y="305"/>
                        <a:pt x="0" y="305"/>
                      </a:cubicBezTo>
                      <a:cubicBezTo>
                        <a:pt x="0" y="319"/>
                        <a:pt x="11" y="331"/>
                        <a:pt x="25" y="331"/>
                      </a:cubicBezTo>
                      <a:cubicBezTo>
                        <a:pt x="230" y="331"/>
                        <a:pt x="230" y="331"/>
                        <a:pt x="230" y="331"/>
                      </a:cubicBezTo>
                      <a:cubicBezTo>
                        <a:pt x="244" y="331"/>
                        <a:pt x="256" y="319"/>
                        <a:pt x="256" y="305"/>
                      </a:cubicBezTo>
                      <a:cubicBezTo>
                        <a:pt x="256" y="26"/>
                        <a:pt x="256" y="26"/>
                        <a:pt x="256" y="26"/>
                      </a:cubicBezTo>
                      <a:cubicBezTo>
                        <a:pt x="256" y="12"/>
                        <a:pt x="244" y="0"/>
                        <a:pt x="230" y="0"/>
                      </a:cubicBezTo>
                    </a:path>
                  </a:pathLst>
                </a:custGeom>
                <a:solidFill>
                  <a:srgbClr val="0A8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pic>
              <p:nvPicPr>
                <p:cNvPr id="166" name="Picture 73">
                  <a:extLst>
                    <a:ext uri="{FF2B5EF4-FFF2-40B4-BE49-F238E27FC236}">
                      <a16:creationId xmlns:a16="http://schemas.microsoft.com/office/drawing/2014/main" id="{77A99A62-69AF-4349-8FC2-9343BAD1BA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2795" y="1483092"/>
                  <a:ext cx="134798" cy="31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Freeform 74">
                  <a:extLst>
                    <a:ext uri="{FF2B5EF4-FFF2-40B4-BE49-F238E27FC236}">
                      <a16:creationId xmlns:a16="http://schemas.microsoft.com/office/drawing/2014/main" id="{C084B04D-1776-4387-A179-009F7530A4F7}"/>
                    </a:ext>
                  </a:extLst>
                </p:cNvPr>
                <p:cNvSpPr>
                  <a:spLocks/>
                </p:cNvSpPr>
                <p:nvPr/>
              </p:nvSpPr>
              <p:spPr bwMode="auto">
                <a:xfrm>
                  <a:off x="9332126" y="1236103"/>
                  <a:ext cx="225221" cy="583566"/>
                </a:xfrm>
                <a:custGeom>
                  <a:avLst/>
                  <a:gdLst>
                    <a:gd name="T0" fmla="*/ 128 w 128"/>
                    <a:gd name="T1" fmla="*/ 0 h 331"/>
                    <a:gd name="T2" fmla="*/ 88 w 128"/>
                    <a:gd name="T3" fmla="*/ 0 h 331"/>
                    <a:gd name="T4" fmla="*/ 49 w 128"/>
                    <a:gd name="T5" fmla="*/ 42 h 331"/>
                    <a:gd name="T6" fmla="*/ 0 w 128"/>
                    <a:gd name="T7" fmla="*/ 90 h 331"/>
                    <a:gd name="T8" fmla="*/ 0 w 128"/>
                    <a:gd name="T9" fmla="*/ 90 h 331"/>
                    <a:gd name="T10" fmla="*/ 0 w 128"/>
                    <a:gd name="T11" fmla="*/ 305 h 331"/>
                    <a:gd name="T12" fmla="*/ 25 w 128"/>
                    <a:gd name="T13" fmla="*/ 331 h 331"/>
                    <a:gd name="T14" fmla="*/ 128 w 128"/>
                    <a:gd name="T15" fmla="*/ 331 h 331"/>
                    <a:gd name="T16" fmla="*/ 128 w 12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331">
                      <a:moveTo>
                        <a:pt x="128" y="0"/>
                      </a:moveTo>
                      <a:cubicBezTo>
                        <a:pt x="88" y="0"/>
                        <a:pt x="88" y="0"/>
                        <a:pt x="88" y="0"/>
                      </a:cubicBezTo>
                      <a:cubicBezTo>
                        <a:pt x="88" y="0"/>
                        <a:pt x="59" y="32"/>
                        <a:pt x="49" y="42"/>
                      </a:cubicBezTo>
                      <a:cubicBezTo>
                        <a:pt x="37" y="54"/>
                        <a:pt x="0" y="90"/>
                        <a:pt x="0" y="90"/>
                      </a:cubicBezTo>
                      <a:cubicBezTo>
                        <a:pt x="0" y="90"/>
                        <a:pt x="0" y="90"/>
                        <a:pt x="0" y="90"/>
                      </a:cubicBezTo>
                      <a:cubicBezTo>
                        <a:pt x="0" y="305"/>
                        <a:pt x="0" y="305"/>
                        <a:pt x="0" y="305"/>
                      </a:cubicBezTo>
                      <a:cubicBezTo>
                        <a:pt x="0" y="319"/>
                        <a:pt x="11" y="331"/>
                        <a:pt x="25" y="331"/>
                      </a:cubicBezTo>
                      <a:cubicBezTo>
                        <a:pt x="128" y="331"/>
                        <a:pt x="128" y="331"/>
                        <a:pt x="128" y="331"/>
                      </a:cubicBezTo>
                      <a:cubicBezTo>
                        <a:pt x="128" y="0"/>
                        <a:pt x="128" y="0"/>
                        <a:pt x="128" y="0"/>
                      </a:cubicBezTo>
                    </a:path>
                  </a:pathLst>
                </a:custGeom>
                <a:solidFill>
                  <a:srgbClr val="18A3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pic>
              <p:nvPicPr>
                <p:cNvPr id="168" name="Picture 75">
                  <a:extLst>
                    <a:ext uri="{FF2B5EF4-FFF2-40B4-BE49-F238E27FC236}">
                      <a16:creationId xmlns:a16="http://schemas.microsoft.com/office/drawing/2014/main" id="{84C84673-2D9F-4961-A748-BDBADF7A8C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4591" y="1375087"/>
                  <a:ext cx="195080" cy="5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 name="Freeform 78">
                  <a:extLst>
                    <a:ext uri="{FF2B5EF4-FFF2-40B4-BE49-F238E27FC236}">
                      <a16:creationId xmlns:a16="http://schemas.microsoft.com/office/drawing/2014/main" id="{74AAA80B-ECA0-4B91-A0F5-DF53F21807D3}"/>
                    </a:ext>
                  </a:extLst>
                </p:cNvPr>
                <p:cNvSpPr>
                  <a:spLocks/>
                </p:cNvSpPr>
                <p:nvPr/>
              </p:nvSpPr>
              <p:spPr bwMode="auto">
                <a:xfrm>
                  <a:off x="9332126" y="1236103"/>
                  <a:ext cx="154892" cy="159078"/>
                </a:xfrm>
                <a:custGeom>
                  <a:avLst/>
                  <a:gdLst>
                    <a:gd name="T0" fmla="*/ 88 w 88"/>
                    <a:gd name="T1" fmla="*/ 0 h 90"/>
                    <a:gd name="T2" fmla="*/ 88 w 88"/>
                    <a:gd name="T3" fmla="*/ 64 h 90"/>
                    <a:gd name="T4" fmla="*/ 63 w 88"/>
                    <a:gd name="T5" fmla="*/ 90 h 90"/>
                    <a:gd name="T6" fmla="*/ 0 w 88"/>
                    <a:gd name="T7" fmla="*/ 90 h 90"/>
                    <a:gd name="T8" fmla="*/ 88 w 88"/>
                    <a:gd name="T9" fmla="*/ 0 h 90"/>
                  </a:gdLst>
                  <a:ahLst/>
                  <a:cxnLst>
                    <a:cxn ang="0">
                      <a:pos x="T0" y="T1"/>
                    </a:cxn>
                    <a:cxn ang="0">
                      <a:pos x="T2" y="T3"/>
                    </a:cxn>
                    <a:cxn ang="0">
                      <a:pos x="T4" y="T5"/>
                    </a:cxn>
                    <a:cxn ang="0">
                      <a:pos x="T6" y="T7"/>
                    </a:cxn>
                    <a:cxn ang="0">
                      <a:pos x="T8" y="T9"/>
                    </a:cxn>
                  </a:cxnLst>
                  <a:rect l="0" t="0" r="r" b="b"/>
                  <a:pathLst>
                    <a:path w="88" h="90">
                      <a:moveTo>
                        <a:pt x="88" y="0"/>
                      </a:moveTo>
                      <a:cubicBezTo>
                        <a:pt x="88" y="64"/>
                        <a:pt x="88" y="64"/>
                        <a:pt x="88" y="64"/>
                      </a:cubicBezTo>
                      <a:cubicBezTo>
                        <a:pt x="88" y="79"/>
                        <a:pt x="77" y="90"/>
                        <a:pt x="63" y="90"/>
                      </a:cubicBezTo>
                      <a:cubicBezTo>
                        <a:pt x="0" y="90"/>
                        <a:pt x="0" y="90"/>
                        <a:pt x="0" y="90"/>
                      </a:cubicBezTo>
                      <a:lnTo>
                        <a:pt x="88" y="0"/>
                      </a:lnTo>
                      <a:close/>
                    </a:path>
                  </a:pathLst>
                </a:custGeom>
                <a:solidFill>
                  <a:srgbClr val="3DB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70" name="Freeform 79">
                  <a:extLst>
                    <a:ext uri="{FF2B5EF4-FFF2-40B4-BE49-F238E27FC236}">
                      <a16:creationId xmlns:a16="http://schemas.microsoft.com/office/drawing/2014/main" id="{7A93088C-A3EE-4CEF-93A7-8360BE7D5574}"/>
                    </a:ext>
                  </a:extLst>
                </p:cNvPr>
                <p:cNvSpPr>
                  <a:spLocks noEditPoints="1"/>
                </p:cNvSpPr>
                <p:nvPr/>
              </p:nvSpPr>
              <p:spPr bwMode="auto">
                <a:xfrm>
                  <a:off x="9405805" y="1446253"/>
                  <a:ext cx="301411" cy="195080"/>
                </a:xfrm>
                <a:custGeom>
                  <a:avLst/>
                  <a:gdLst>
                    <a:gd name="T0" fmla="*/ 162 w 171"/>
                    <a:gd name="T1" fmla="*/ 111 h 111"/>
                    <a:gd name="T2" fmla="*/ 9 w 171"/>
                    <a:gd name="T3" fmla="*/ 111 h 111"/>
                    <a:gd name="T4" fmla="*/ 0 w 171"/>
                    <a:gd name="T5" fmla="*/ 102 h 111"/>
                    <a:gd name="T6" fmla="*/ 9 w 171"/>
                    <a:gd name="T7" fmla="*/ 93 h 111"/>
                    <a:gd name="T8" fmla="*/ 162 w 171"/>
                    <a:gd name="T9" fmla="*/ 93 h 111"/>
                    <a:gd name="T10" fmla="*/ 171 w 171"/>
                    <a:gd name="T11" fmla="*/ 102 h 111"/>
                    <a:gd name="T12" fmla="*/ 162 w 171"/>
                    <a:gd name="T13" fmla="*/ 111 h 111"/>
                    <a:gd name="T14" fmla="*/ 171 w 171"/>
                    <a:gd name="T15" fmla="*/ 71 h 111"/>
                    <a:gd name="T16" fmla="*/ 162 w 171"/>
                    <a:gd name="T17" fmla="*/ 62 h 111"/>
                    <a:gd name="T18" fmla="*/ 9 w 171"/>
                    <a:gd name="T19" fmla="*/ 62 h 111"/>
                    <a:gd name="T20" fmla="*/ 0 w 171"/>
                    <a:gd name="T21" fmla="*/ 71 h 111"/>
                    <a:gd name="T22" fmla="*/ 9 w 171"/>
                    <a:gd name="T23" fmla="*/ 79 h 111"/>
                    <a:gd name="T24" fmla="*/ 162 w 171"/>
                    <a:gd name="T25" fmla="*/ 79 h 111"/>
                    <a:gd name="T26" fmla="*/ 171 w 171"/>
                    <a:gd name="T27" fmla="*/ 71 h 111"/>
                    <a:gd name="T28" fmla="*/ 171 w 171"/>
                    <a:gd name="T29" fmla="*/ 40 h 111"/>
                    <a:gd name="T30" fmla="*/ 162 w 171"/>
                    <a:gd name="T31" fmla="*/ 31 h 111"/>
                    <a:gd name="T32" fmla="*/ 9 w 171"/>
                    <a:gd name="T33" fmla="*/ 31 h 111"/>
                    <a:gd name="T34" fmla="*/ 0 w 171"/>
                    <a:gd name="T35" fmla="*/ 40 h 111"/>
                    <a:gd name="T36" fmla="*/ 9 w 171"/>
                    <a:gd name="T37" fmla="*/ 48 h 111"/>
                    <a:gd name="T38" fmla="*/ 162 w 171"/>
                    <a:gd name="T39" fmla="*/ 48 h 111"/>
                    <a:gd name="T40" fmla="*/ 171 w 171"/>
                    <a:gd name="T41" fmla="*/ 40 h 111"/>
                    <a:gd name="T42" fmla="*/ 85 w 171"/>
                    <a:gd name="T43" fmla="*/ 9 h 111"/>
                    <a:gd name="T44" fmla="*/ 77 w 171"/>
                    <a:gd name="T45" fmla="*/ 0 h 111"/>
                    <a:gd name="T46" fmla="*/ 9 w 171"/>
                    <a:gd name="T47" fmla="*/ 0 h 111"/>
                    <a:gd name="T48" fmla="*/ 0 w 171"/>
                    <a:gd name="T49" fmla="*/ 9 h 111"/>
                    <a:gd name="T50" fmla="*/ 9 w 171"/>
                    <a:gd name="T51" fmla="*/ 17 h 111"/>
                    <a:gd name="T52" fmla="*/ 77 w 171"/>
                    <a:gd name="T53" fmla="*/ 17 h 111"/>
                    <a:gd name="T54" fmla="*/ 85 w 171"/>
                    <a:gd name="T55"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111">
                      <a:moveTo>
                        <a:pt x="162" y="111"/>
                      </a:moveTo>
                      <a:cubicBezTo>
                        <a:pt x="9" y="111"/>
                        <a:pt x="9" y="111"/>
                        <a:pt x="9" y="111"/>
                      </a:cubicBezTo>
                      <a:cubicBezTo>
                        <a:pt x="4" y="111"/>
                        <a:pt x="0" y="107"/>
                        <a:pt x="0" y="102"/>
                      </a:cubicBezTo>
                      <a:cubicBezTo>
                        <a:pt x="0" y="97"/>
                        <a:pt x="4" y="93"/>
                        <a:pt x="9" y="93"/>
                      </a:cubicBezTo>
                      <a:cubicBezTo>
                        <a:pt x="162" y="93"/>
                        <a:pt x="162" y="93"/>
                        <a:pt x="162" y="93"/>
                      </a:cubicBezTo>
                      <a:cubicBezTo>
                        <a:pt x="167" y="93"/>
                        <a:pt x="171" y="97"/>
                        <a:pt x="171" y="102"/>
                      </a:cubicBezTo>
                      <a:cubicBezTo>
                        <a:pt x="171" y="107"/>
                        <a:pt x="167" y="111"/>
                        <a:pt x="162" y="111"/>
                      </a:cubicBezTo>
                      <a:close/>
                      <a:moveTo>
                        <a:pt x="171" y="71"/>
                      </a:moveTo>
                      <a:cubicBezTo>
                        <a:pt x="171" y="66"/>
                        <a:pt x="167" y="62"/>
                        <a:pt x="162" y="62"/>
                      </a:cubicBezTo>
                      <a:cubicBezTo>
                        <a:pt x="9" y="62"/>
                        <a:pt x="9" y="62"/>
                        <a:pt x="9" y="62"/>
                      </a:cubicBezTo>
                      <a:cubicBezTo>
                        <a:pt x="4" y="62"/>
                        <a:pt x="0" y="66"/>
                        <a:pt x="0" y="71"/>
                      </a:cubicBezTo>
                      <a:cubicBezTo>
                        <a:pt x="0" y="76"/>
                        <a:pt x="4" y="79"/>
                        <a:pt x="9" y="79"/>
                      </a:cubicBezTo>
                      <a:cubicBezTo>
                        <a:pt x="162" y="79"/>
                        <a:pt x="162" y="79"/>
                        <a:pt x="162" y="79"/>
                      </a:cubicBezTo>
                      <a:cubicBezTo>
                        <a:pt x="167" y="79"/>
                        <a:pt x="171" y="76"/>
                        <a:pt x="171" y="71"/>
                      </a:cubicBezTo>
                      <a:close/>
                      <a:moveTo>
                        <a:pt x="171" y="40"/>
                      </a:moveTo>
                      <a:cubicBezTo>
                        <a:pt x="171" y="35"/>
                        <a:pt x="167" y="31"/>
                        <a:pt x="162" y="31"/>
                      </a:cubicBezTo>
                      <a:cubicBezTo>
                        <a:pt x="9" y="31"/>
                        <a:pt x="9" y="31"/>
                        <a:pt x="9" y="31"/>
                      </a:cubicBezTo>
                      <a:cubicBezTo>
                        <a:pt x="4" y="31"/>
                        <a:pt x="0" y="35"/>
                        <a:pt x="0" y="40"/>
                      </a:cubicBezTo>
                      <a:cubicBezTo>
                        <a:pt x="0" y="44"/>
                        <a:pt x="4" y="48"/>
                        <a:pt x="9" y="48"/>
                      </a:cubicBezTo>
                      <a:cubicBezTo>
                        <a:pt x="162" y="48"/>
                        <a:pt x="162" y="48"/>
                        <a:pt x="162" y="48"/>
                      </a:cubicBezTo>
                      <a:cubicBezTo>
                        <a:pt x="167" y="48"/>
                        <a:pt x="171" y="44"/>
                        <a:pt x="171" y="40"/>
                      </a:cubicBezTo>
                      <a:close/>
                      <a:moveTo>
                        <a:pt x="85" y="9"/>
                      </a:moveTo>
                      <a:cubicBezTo>
                        <a:pt x="85" y="4"/>
                        <a:pt x="81" y="0"/>
                        <a:pt x="77" y="0"/>
                      </a:cubicBezTo>
                      <a:cubicBezTo>
                        <a:pt x="9" y="0"/>
                        <a:pt x="9" y="0"/>
                        <a:pt x="9" y="0"/>
                      </a:cubicBezTo>
                      <a:cubicBezTo>
                        <a:pt x="4" y="0"/>
                        <a:pt x="0" y="4"/>
                        <a:pt x="0" y="9"/>
                      </a:cubicBezTo>
                      <a:cubicBezTo>
                        <a:pt x="0" y="13"/>
                        <a:pt x="4" y="17"/>
                        <a:pt x="9" y="17"/>
                      </a:cubicBezTo>
                      <a:cubicBezTo>
                        <a:pt x="77" y="17"/>
                        <a:pt x="77" y="17"/>
                        <a:pt x="77" y="17"/>
                      </a:cubicBezTo>
                      <a:cubicBezTo>
                        <a:pt x="81" y="17"/>
                        <a:pt x="85" y="13"/>
                        <a:pt x="85" y="9"/>
                      </a:cubicBezTo>
                      <a:close/>
                    </a:path>
                  </a:pathLst>
                </a:custGeom>
                <a:solidFill>
                  <a:srgbClr val="F8ED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71" name="Rectangle 80">
                  <a:extLst>
                    <a:ext uri="{FF2B5EF4-FFF2-40B4-BE49-F238E27FC236}">
                      <a16:creationId xmlns:a16="http://schemas.microsoft.com/office/drawing/2014/main" id="{A7A3DA89-55FA-4D1C-8847-1F16F2F65645}"/>
                    </a:ext>
                  </a:extLst>
                </p:cNvPr>
                <p:cNvSpPr>
                  <a:spLocks noChangeArrowheads="1"/>
                </p:cNvSpPr>
                <p:nvPr/>
              </p:nvSpPr>
              <p:spPr bwMode="auto">
                <a:xfrm>
                  <a:off x="9578279" y="1325689"/>
                  <a:ext cx="113029" cy="98796"/>
                </a:xfrm>
                <a:prstGeom prst="rect">
                  <a:avLst/>
                </a:prstGeom>
                <a:solidFill>
                  <a:srgbClr val="F8E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72" name="Freeform 81">
                  <a:extLst>
                    <a:ext uri="{FF2B5EF4-FFF2-40B4-BE49-F238E27FC236}">
                      <a16:creationId xmlns:a16="http://schemas.microsoft.com/office/drawing/2014/main" id="{D6CAFBF5-6CF5-48CA-B543-2EFDF44D5742}"/>
                    </a:ext>
                  </a:extLst>
                </p:cNvPr>
                <p:cNvSpPr>
                  <a:spLocks/>
                </p:cNvSpPr>
                <p:nvPr/>
              </p:nvSpPr>
              <p:spPr bwMode="auto">
                <a:xfrm>
                  <a:off x="9640236" y="1424485"/>
                  <a:ext cx="216011" cy="250339"/>
                </a:xfrm>
                <a:custGeom>
                  <a:avLst/>
                  <a:gdLst>
                    <a:gd name="T0" fmla="*/ 103 w 258"/>
                    <a:gd name="T1" fmla="*/ 0 h 299"/>
                    <a:gd name="T2" fmla="*/ 0 w 258"/>
                    <a:gd name="T3" fmla="*/ 230 h 299"/>
                    <a:gd name="T4" fmla="*/ 157 w 258"/>
                    <a:gd name="T5" fmla="*/ 299 h 299"/>
                    <a:gd name="T6" fmla="*/ 258 w 258"/>
                    <a:gd name="T7" fmla="*/ 72 h 299"/>
                    <a:gd name="T8" fmla="*/ 103 w 258"/>
                    <a:gd name="T9" fmla="*/ 0 h 299"/>
                  </a:gdLst>
                  <a:ahLst/>
                  <a:cxnLst>
                    <a:cxn ang="0">
                      <a:pos x="T0" y="T1"/>
                    </a:cxn>
                    <a:cxn ang="0">
                      <a:pos x="T2" y="T3"/>
                    </a:cxn>
                    <a:cxn ang="0">
                      <a:pos x="T4" y="T5"/>
                    </a:cxn>
                    <a:cxn ang="0">
                      <a:pos x="T6" y="T7"/>
                    </a:cxn>
                    <a:cxn ang="0">
                      <a:pos x="T8" y="T9"/>
                    </a:cxn>
                  </a:cxnLst>
                  <a:rect l="0" t="0" r="r" b="b"/>
                  <a:pathLst>
                    <a:path w="258" h="299">
                      <a:moveTo>
                        <a:pt x="103" y="0"/>
                      </a:moveTo>
                      <a:lnTo>
                        <a:pt x="0" y="230"/>
                      </a:lnTo>
                      <a:lnTo>
                        <a:pt x="157" y="299"/>
                      </a:lnTo>
                      <a:lnTo>
                        <a:pt x="258" y="72"/>
                      </a:lnTo>
                      <a:lnTo>
                        <a:pt x="103" y="0"/>
                      </a:lnTo>
                      <a:close/>
                    </a:path>
                  </a:pathLst>
                </a:custGeom>
                <a:solidFill>
                  <a:srgbClr val="3BB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73" name="Freeform 82">
                  <a:extLst>
                    <a:ext uri="{FF2B5EF4-FFF2-40B4-BE49-F238E27FC236}">
                      <a16:creationId xmlns:a16="http://schemas.microsoft.com/office/drawing/2014/main" id="{4AD56D8D-46D0-4572-8D2A-B1DB1689D65C}"/>
                    </a:ext>
                  </a:extLst>
                </p:cNvPr>
                <p:cNvSpPr>
                  <a:spLocks/>
                </p:cNvSpPr>
                <p:nvPr/>
              </p:nvSpPr>
              <p:spPr bwMode="auto">
                <a:xfrm>
                  <a:off x="9640236" y="1617053"/>
                  <a:ext cx="131448" cy="98796"/>
                </a:xfrm>
                <a:custGeom>
                  <a:avLst/>
                  <a:gdLst>
                    <a:gd name="T0" fmla="*/ 12 w 157"/>
                    <a:gd name="T1" fmla="*/ 86 h 118"/>
                    <a:gd name="T2" fmla="*/ 0 w 157"/>
                    <a:gd name="T3" fmla="*/ 0 h 118"/>
                    <a:gd name="T4" fmla="*/ 157 w 157"/>
                    <a:gd name="T5" fmla="*/ 69 h 118"/>
                    <a:gd name="T6" fmla="*/ 84 w 157"/>
                    <a:gd name="T7" fmla="*/ 118 h 118"/>
                    <a:gd name="T8" fmla="*/ 12 w 157"/>
                    <a:gd name="T9" fmla="*/ 86 h 118"/>
                  </a:gdLst>
                  <a:ahLst/>
                  <a:cxnLst>
                    <a:cxn ang="0">
                      <a:pos x="T0" y="T1"/>
                    </a:cxn>
                    <a:cxn ang="0">
                      <a:pos x="T2" y="T3"/>
                    </a:cxn>
                    <a:cxn ang="0">
                      <a:pos x="T4" y="T5"/>
                    </a:cxn>
                    <a:cxn ang="0">
                      <a:pos x="T6" y="T7"/>
                    </a:cxn>
                    <a:cxn ang="0">
                      <a:pos x="T8" y="T9"/>
                    </a:cxn>
                  </a:cxnLst>
                  <a:rect l="0" t="0" r="r" b="b"/>
                  <a:pathLst>
                    <a:path w="157" h="118">
                      <a:moveTo>
                        <a:pt x="12" y="86"/>
                      </a:moveTo>
                      <a:lnTo>
                        <a:pt x="0" y="0"/>
                      </a:lnTo>
                      <a:lnTo>
                        <a:pt x="157" y="69"/>
                      </a:lnTo>
                      <a:lnTo>
                        <a:pt x="84" y="118"/>
                      </a:lnTo>
                      <a:lnTo>
                        <a:pt x="12" y="86"/>
                      </a:lnTo>
                      <a:close/>
                    </a:path>
                  </a:pathLst>
                </a:custGeom>
                <a:solidFill>
                  <a:srgbClr val="F2D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74" name="Freeform 83">
                  <a:extLst>
                    <a:ext uri="{FF2B5EF4-FFF2-40B4-BE49-F238E27FC236}">
                      <a16:creationId xmlns:a16="http://schemas.microsoft.com/office/drawing/2014/main" id="{DBCD8A5A-C16D-499F-94A9-A6F50411040D}"/>
                    </a:ext>
                  </a:extLst>
                </p:cNvPr>
                <p:cNvSpPr>
                  <a:spLocks/>
                </p:cNvSpPr>
                <p:nvPr/>
              </p:nvSpPr>
              <p:spPr bwMode="auto">
                <a:xfrm>
                  <a:off x="9640236" y="1424485"/>
                  <a:ext cx="151543" cy="222709"/>
                </a:xfrm>
                <a:custGeom>
                  <a:avLst/>
                  <a:gdLst>
                    <a:gd name="T0" fmla="*/ 103 w 181"/>
                    <a:gd name="T1" fmla="*/ 0 h 266"/>
                    <a:gd name="T2" fmla="*/ 0 w 181"/>
                    <a:gd name="T3" fmla="*/ 230 h 266"/>
                    <a:gd name="T4" fmla="*/ 78 w 181"/>
                    <a:gd name="T5" fmla="*/ 266 h 266"/>
                    <a:gd name="T6" fmla="*/ 181 w 181"/>
                    <a:gd name="T7" fmla="*/ 36 h 266"/>
                    <a:gd name="T8" fmla="*/ 103 w 181"/>
                    <a:gd name="T9" fmla="*/ 0 h 266"/>
                  </a:gdLst>
                  <a:ahLst/>
                  <a:cxnLst>
                    <a:cxn ang="0">
                      <a:pos x="T0" y="T1"/>
                    </a:cxn>
                    <a:cxn ang="0">
                      <a:pos x="T2" y="T3"/>
                    </a:cxn>
                    <a:cxn ang="0">
                      <a:pos x="T4" y="T5"/>
                    </a:cxn>
                    <a:cxn ang="0">
                      <a:pos x="T6" y="T7"/>
                    </a:cxn>
                    <a:cxn ang="0">
                      <a:pos x="T8" y="T9"/>
                    </a:cxn>
                  </a:cxnLst>
                  <a:rect l="0" t="0" r="r" b="b"/>
                  <a:pathLst>
                    <a:path w="181" h="266">
                      <a:moveTo>
                        <a:pt x="103" y="0"/>
                      </a:moveTo>
                      <a:lnTo>
                        <a:pt x="0" y="230"/>
                      </a:lnTo>
                      <a:lnTo>
                        <a:pt x="78" y="266"/>
                      </a:lnTo>
                      <a:lnTo>
                        <a:pt x="181" y="36"/>
                      </a:lnTo>
                      <a:lnTo>
                        <a:pt x="103" y="0"/>
                      </a:lnTo>
                      <a:close/>
                    </a:path>
                  </a:pathLst>
                </a:custGeom>
                <a:solidFill>
                  <a:srgbClr val="4ED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75" name="Freeform 84">
                  <a:extLst>
                    <a:ext uri="{FF2B5EF4-FFF2-40B4-BE49-F238E27FC236}">
                      <a16:creationId xmlns:a16="http://schemas.microsoft.com/office/drawing/2014/main" id="{70E971F0-55AF-40D6-897B-9D24D59D03BE}"/>
                    </a:ext>
                  </a:extLst>
                </p:cNvPr>
                <p:cNvSpPr>
                  <a:spLocks/>
                </p:cNvSpPr>
                <p:nvPr/>
              </p:nvSpPr>
              <p:spPr bwMode="auto">
                <a:xfrm>
                  <a:off x="9640236" y="1617053"/>
                  <a:ext cx="66980" cy="86237"/>
                </a:xfrm>
                <a:custGeom>
                  <a:avLst/>
                  <a:gdLst>
                    <a:gd name="T0" fmla="*/ 12 w 80"/>
                    <a:gd name="T1" fmla="*/ 86 h 103"/>
                    <a:gd name="T2" fmla="*/ 0 w 80"/>
                    <a:gd name="T3" fmla="*/ 0 h 103"/>
                    <a:gd name="T4" fmla="*/ 80 w 80"/>
                    <a:gd name="T5" fmla="*/ 33 h 103"/>
                    <a:gd name="T6" fmla="*/ 48 w 80"/>
                    <a:gd name="T7" fmla="*/ 103 h 103"/>
                    <a:gd name="T8" fmla="*/ 12 w 80"/>
                    <a:gd name="T9" fmla="*/ 86 h 103"/>
                  </a:gdLst>
                  <a:ahLst/>
                  <a:cxnLst>
                    <a:cxn ang="0">
                      <a:pos x="T0" y="T1"/>
                    </a:cxn>
                    <a:cxn ang="0">
                      <a:pos x="T2" y="T3"/>
                    </a:cxn>
                    <a:cxn ang="0">
                      <a:pos x="T4" y="T5"/>
                    </a:cxn>
                    <a:cxn ang="0">
                      <a:pos x="T6" y="T7"/>
                    </a:cxn>
                    <a:cxn ang="0">
                      <a:pos x="T8" y="T9"/>
                    </a:cxn>
                  </a:cxnLst>
                  <a:rect l="0" t="0" r="r" b="b"/>
                  <a:pathLst>
                    <a:path w="80" h="103">
                      <a:moveTo>
                        <a:pt x="12" y="86"/>
                      </a:moveTo>
                      <a:lnTo>
                        <a:pt x="0" y="0"/>
                      </a:lnTo>
                      <a:lnTo>
                        <a:pt x="80" y="33"/>
                      </a:lnTo>
                      <a:lnTo>
                        <a:pt x="48" y="103"/>
                      </a:lnTo>
                      <a:lnTo>
                        <a:pt x="12" y="86"/>
                      </a:lnTo>
                      <a:close/>
                    </a:path>
                  </a:pathLst>
                </a:custGeom>
                <a:solidFill>
                  <a:srgbClr val="F8ED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76" name="Freeform 85">
                  <a:extLst>
                    <a:ext uri="{FF2B5EF4-FFF2-40B4-BE49-F238E27FC236}">
                      <a16:creationId xmlns:a16="http://schemas.microsoft.com/office/drawing/2014/main" id="{AEBFD41C-22BD-4DCA-8E18-5130B2E20810}"/>
                    </a:ext>
                  </a:extLst>
                </p:cNvPr>
                <p:cNvSpPr>
                  <a:spLocks/>
                </p:cNvSpPr>
                <p:nvPr/>
              </p:nvSpPr>
              <p:spPr bwMode="auto">
                <a:xfrm>
                  <a:off x="9650283" y="1684033"/>
                  <a:ext cx="65306" cy="66980"/>
                </a:xfrm>
                <a:custGeom>
                  <a:avLst/>
                  <a:gdLst>
                    <a:gd name="T0" fmla="*/ 78 w 78"/>
                    <a:gd name="T1" fmla="*/ 33 h 80"/>
                    <a:gd name="T2" fmla="*/ 11 w 78"/>
                    <a:gd name="T3" fmla="*/ 80 h 80"/>
                    <a:gd name="T4" fmla="*/ 0 w 78"/>
                    <a:gd name="T5" fmla="*/ 0 h 80"/>
                    <a:gd name="T6" fmla="*/ 78 w 78"/>
                    <a:gd name="T7" fmla="*/ 33 h 80"/>
                  </a:gdLst>
                  <a:ahLst/>
                  <a:cxnLst>
                    <a:cxn ang="0">
                      <a:pos x="T0" y="T1"/>
                    </a:cxn>
                    <a:cxn ang="0">
                      <a:pos x="T2" y="T3"/>
                    </a:cxn>
                    <a:cxn ang="0">
                      <a:pos x="T4" y="T5"/>
                    </a:cxn>
                    <a:cxn ang="0">
                      <a:pos x="T6" y="T7"/>
                    </a:cxn>
                  </a:cxnLst>
                  <a:rect l="0" t="0" r="r" b="b"/>
                  <a:pathLst>
                    <a:path w="78" h="80">
                      <a:moveTo>
                        <a:pt x="78" y="33"/>
                      </a:moveTo>
                      <a:lnTo>
                        <a:pt x="11" y="80"/>
                      </a:lnTo>
                      <a:lnTo>
                        <a:pt x="0" y="0"/>
                      </a:lnTo>
                      <a:lnTo>
                        <a:pt x="78" y="33"/>
                      </a:lnTo>
                      <a:close/>
                    </a:path>
                  </a:pathLst>
                </a:custGeom>
                <a:solidFill>
                  <a:srgbClr val="415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77" name="Freeform 86">
                  <a:extLst>
                    <a:ext uri="{FF2B5EF4-FFF2-40B4-BE49-F238E27FC236}">
                      <a16:creationId xmlns:a16="http://schemas.microsoft.com/office/drawing/2014/main" id="{DDBB6729-8C38-44BC-B2C6-C048DA37C402}"/>
                    </a:ext>
                  </a:extLst>
                </p:cNvPr>
                <p:cNvSpPr>
                  <a:spLocks/>
                </p:cNvSpPr>
                <p:nvPr/>
              </p:nvSpPr>
              <p:spPr bwMode="auto">
                <a:xfrm>
                  <a:off x="9650283" y="1684033"/>
                  <a:ext cx="31816" cy="66980"/>
                </a:xfrm>
                <a:custGeom>
                  <a:avLst/>
                  <a:gdLst>
                    <a:gd name="T0" fmla="*/ 11 w 38"/>
                    <a:gd name="T1" fmla="*/ 80 h 80"/>
                    <a:gd name="T2" fmla="*/ 0 w 38"/>
                    <a:gd name="T3" fmla="*/ 0 h 80"/>
                    <a:gd name="T4" fmla="*/ 38 w 38"/>
                    <a:gd name="T5" fmla="*/ 17 h 80"/>
                    <a:gd name="T6" fmla="*/ 11 w 38"/>
                    <a:gd name="T7" fmla="*/ 80 h 80"/>
                  </a:gdLst>
                  <a:ahLst/>
                  <a:cxnLst>
                    <a:cxn ang="0">
                      <a:pos x="T0" y="T1"/>
                    </a:cxn>
                    <a:cxn ang="0">
                      <a:pos x="T2" y="T3"/>
                    </a:cxn>
                    <a:cxn ang="0">
                      <a:pos x="T4" y="T5"/>
                    </a:cxn>
                    <a:cxn ang="0">
                      <a:pos x="T6" y="T7"/>
                    </a:cxn>
                  </a:cxnLst>
                  <a:rect l="0" t="0" r="r" b="b"/>
                  <a:pathLst>
                    <a:path w="38" h="80">
                      <a:moveTo>
                        <a:pt x="11" y="80"/>
                      </a:moveTo>
                      <a:lnTo>
                        <a:pt x="0" y="0"/>
                      </a:lnTo>
                      <a:lnTo>
                        <a:pt x="38" y="17"/>
                      </a:lnTo>
                      <a:lnTo>
                        <a:pt x="11" y="80"/>
                      </a:lnTo>
                      <a:close/>
                    </a:path>
                  </a:pathLst>
                </a:custGeom>
                <a:solidFill>
                  <a:srgbClr val="536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grpSp>
          <p:sp>
            <p:nvSpPr>
              <p:cNvPr id="98" name="矩形: 圆角 97">
                <a:extLst>
                  <a:ext uri="{FF2B5EF4-FFF2-40B4-BE49-F238E27FC236}">
                    <a16:creationId xmlns:a16="http://schemas.microsoft.com/office/drawing/2014/main" id="{DA22B227-0257-4670-9D0B-2707DFA1EA2F}"/>
                  </a:ext>
                </a:extLst>
              </p:cNvPr>
              <p:cNvSpPr/>
              <p:nvPr/>
            </p:nvSpPr>
            <p:spPr>
              <a:xfrm>
                <a:off x="3721619" y="2562265"/>
                <a:ext cx="1966169" cy="1354922"/>
              </a:xfrm>
              <a:prstGeom prst="roundRect">
                <a:avLst>
                  <a:gd name="adj" fmla="val 0"/>
                </a:avLst>
              </a:prstGeom>
              <a:solidFill>
                <a:srgbClr val="8FAADC"/>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1600" dirty="0">
                    <a:solidFill>
                      <a:schemeClr val="bg1"/>
                    </a:solidFill>
                    <a:cs typeface="+mn-ea"/>
                    <a:sym typeface="+mn-lt"/>
                  </a:rPr>
                  <a:t>		</a:t>
                </a:r>
              </a:p>
              <a:p>
                <a:pPr algn="ctr"/>
                <a:endParaRPr lang="en-US" altLang="zh-CN" sz="1600" b="1" dirty="0">
                  <a:solidFill>
                    <a:schemeClr val="bg1"/>
                  </a:solidFill>
                  <a:cs typeface="+mn-ea"/>
                  <a:sym typeface="+mn-lt"/>
                </a:endParaRPr>
              </a:p>
              <a:p>
                <a:pPr algn="ctr"/>
                <a:r>
                  <a:rPr lang="zh-CN" altLang="en-US" sz="1600" b="1" dirty="0">
                    <a:solidFill>
                      <a:schemeClr val="bg1"/>
                    </a:solidFill>
                    <a:cs typeface="+mn-ea"/>
                    <a:sym typeface="+mn-lt"/>
                  </a:rPr>
                  <a:t>智能分析</a:t>
                </a:r>
              </a:p>
            </p:txBody>
          </p:sp>
          <p:grpSp>
            <p:nvGrpSpPr>
              <p:cNvPr id="99" name="组合 98">
                <a:extLst>
                  <a:ext uri="{FF2B5EF4-FFF2-40B4-BE49-F238E27FC236}">
                    <a16:creationId xmlns:a16="http://schemas.microsoft.com/office/drawing/2014/main" id="{135414B0-78D4-4C17-9397-193C1545AF0D}"/>
                  </a:ext>
                </a:extLst>
              </p:cNvPr>
              <p:cNvGrpSpPr/>
              <p:nvPr/>
            </p:nvGrpSpPr>
            <p:grpSpPr>
              <a:xfrm>
                <a:off x="4388702" y="2679806"/>
                <a:ext cx="629488" cy="810267"/>
                <a:chOff x="5163443" y="1188379"/>
                <a:chExt cx="478909" cy="636314"/>
              </a:xfrm>
            </p:grpSpPr>
            <p:sp>
              <p:nvSpPr>
                <p:cNvPr id="148" name="Freeform 39">
                  <a:extLst>
                    <a:ext uri="{FF2B5EF4-FFF2-40B4-BE49-F238E27FC236}">
                      <a16:creationId xmlns:a16="http://schemas.microsoft.com/office/drawing/2014/main" id="{BE401AA3-3143-4296-BF3B-D3F4BDD60986}"/>
                    </a:ext>
                  </a:extLst>
                </p:cNvPr>
                <p:cNvSpPr>
                  <a:spLocks/>
                </p:cNvSpPr>
                <p:nvPr/>
              </p:nvSpPr>
              <p:spPr bwMode="auto">
                <a:xfrm>
                  <a:off x="5318335" y="1306432"/>
                  <a:ext cx="207639" cy="210151"/>
                </a:xfrm>
                <a:custGeom>
                  <a:avLst/>
                  <a:gdLst>
                    <a:gd name="T0" fmla="*/ 108 w 118"/>
                    <a:gd name="T1" fmla="*/ 38 h 119"/>
                    <a:gd name="T2" fmla="*/ 80 w 118"/>
                    <a:gd name="T3" fmla="*/ 38 h 119"/>
                    <a:gd name="T4" fmla="*/ 80 w 118"/>
                    <a:gd name="T5" fmla="*/ 10 h 119"/>
                    <a:gd name="T6" fmla="*/ 70 w 118"/>
                    <a:gd name="T7" fmla="*/ 0 h 119"/>
                    <a:gd name="T8" fmla="*/ 48 w 118"/>
                    <a:gd name="T9" fmla="*/ 0 h 119"/>
                    <a:gd name="T10" fmla="*/ 38 w 118"/>
                    <a:gd name="T11" fmla="*/ 10 h 119"/>
                    <a:gd name="T12" fmla="*/ 38 w 118"/>
                    <a:gd name="T13" fmla="*/ 38 h 119"/>
                    <a:gd name="T14" fmla="*/ 10 w 118"/>
                    <a:gd name="T15" fmla="*/ 38 h 119"/>
                    <a:gd name="T16" fmla="*/ 0 w 118"/>
                    <a:gd name="T17" fmla="*/ 48 h 119"/>
                    <a:gd name="T18" fmla="*/ 0 w 118"/>
                    <a:gd name="T19" fmla="*/ 71 h 119"/>
                    <a:gd name="T20" fmla="*/ 10 w 118"/>
                    <a:gd name="T21" fmla="*/ 81 h 119"/>
                    <a:gd name="T22" fmla="*/ 38 w 118"/>
                    <a:gd name="T23" fmla="*/ 81 h 119"/>
                    <a:gd name="T24" fmla="*/ 38 w 118"/>
                    <a:gd name="T25" fmla="*/ 109 h 119"/>
                    <a:gd name="T26" fmla="*/ 48 w 118"/>
                    <a:gd name="T27" fmla="*/ 119 h 119"/>
                    <a:gd name="T28" fmla="*/ 70 w 118"/>
                    <a:gd name="T29" fmla="*/ 119 h 119"/>
                    <a:gd name="T30" fmla="*/ 80 w 118"/>
                    <a:gd name="T31" fmla="*/ 109 h 119"/>
                    <a:gd name="T32" fmla="*/ 80 w 118"/>
                    <a:gd name="T33" fmla="*/ 81 h 119"/>
                    <a:gd name="T34" fmla="*/ 108 w 118"/>
                    <a:gd name="T35" fmla="*/ 81 h 119"/>
                    <a:gd name="T36" fmla="*/ 118 w 118"/>
                    <a:gd name="T37" fmla="*/ 71 h 119"/>
                    <a:gd name="T38" fmla="*/ 118 w 118"/>
                    <a:gd name="T39" fmla="*/ 48 h 119"/>
                    <a:gd name="T40" fmla="*/ 108 w 118"/>
                    <a:gd name="T41"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19">
                      <a:moveTo>
                        <a:pt x="108" y="38"/>
                      </a:moveTo>
                      <a:cubicBezTo>
                        <a:pt x="80" y="38"/>
                        <a:pt x="80" y="38"/>
                        <a:pt x="80" y="38"/>
                      </a:cubicBezTo>
                      <a:cubicBezTo>
                        <a:pt x="80" y="10"/>
                        <a:pt x="80" y="10"/>
                        <a:pt x="80" y="10"/>
                      </a:cubicBezTo>
                      <a:cubicBezTo>
                        <a:pt x="80" y="5"/>
                        <a:pt x="76" y="0"/>
                        <a:pt x="70" y="0"/>
                      </a:cubicBezTo>
                      <a:cubicBezTo>
                        <a:pt x="48" y="0"/>
                        <a:pt x="48" y="0"/>
                        <a:pt x="48" y="0"/>
                      </a:cubicBezTo>
                      <a:cubicBezTo>
                        <a:pt x="42" y="0"/>
                        <a:pt x="38" y="5"/>
                        <a:pt x="38" y="10"/>
                      </a:cubicBezTo>
                      <a:cubicBezTo>
                        <a:pt x="38" y="38"/>
                        <a:pt x="38" y="38"/>
                        <a:pt x="38" y="38"/>
                      </a:cubicBezTo>
                      <a:cubicBezTo>
                        <a:pt x="10" y="38"/>
                        <a:pt x="10" y="38"/>
                        <a:pt x="10" y="38"/>
                      </a:cubicBezTo>
                      <a:cubicBezTo>
                        <a:pt x="4" y="38"/>
                        <a:pt x="0" y="43"/>
                        <a:pt x="0" y="48"/>
                      </a:cubicBezTo>
                      <a:cubicBezTo>
                        <a:pt x="0" y="71"/>
                        <a:pt x="0" y="71"/>
                        <a:pt x="0" y="71"/>
                      </a:cubicBezTo>
                      <a:cubicBezTo>
                        <a:pt x="0" y="76"/>
                        <a:pt x="4" y="81"/>
                        <a:pt x="10" y="81"/>
                      </a:cubicBezTo>
                      <a:cubicBezTo>
                        <a:pt x="38" y="81"/>
                        <a:pt x="38" y="81"/>
                        <a:pt x="38" y="81"/>
                      </a:cubicBezTo>
                      <a:cubicBezTo>
                        <a:pt x="38" y="109"/>
                        <a:pt x="38" y="109"/>
                        <a:pt x="38" y="109"/>
                      </a:cubicBezTo>
                      <a:cubicBezTo>
                        <a:pt x="38" y="114"/>
                        <a:pt x="42" y="119"/>
                        <a:pt x="48" y="119"/>
                      </a:cubicBezTo>
                      <a:cubicBezTo>
                        <a:pt x="70" y="119"/>
                        <a:pt x="70" y="119"/>
                        <a:pt x="70" y="119"/>
                      </a:cubicBezTo>
                      <a:cubicBezTo>
                        <a:pt x="76" y="119"/>
                        <a:pt x="80" y="114"/>
                        <a:pt x="80" y="109"/>
                      </a:cubicBezTo>
                      <a:cubicBezTo>
                        <a:pt x="80" y="81"/>
                        <a:pt x="80" y="81"/>
                        <a:pt x="80" y="81"/>
                      </a:cubicBezTo>
                      <a:cubicBezTo>
                        <a:pt x="108" y="81"/>
                        <a:pt x="108" y="81"/>
                        <a:pt x="108" y="81"/>
                      </a:cubicBezTo>
                      <a:cubicBezTo>
                        <a:pt x="114" y="81"/>
                        <a:pt x="118" y="76"/>
                        <a:pt x="118" y="71"/>
                      </a:cubicBezTo>
                      <a:cubicBezTo>
                        <a:pt x="118" y="48"/>
                        <a:pt x="118" y="48"/>
                        <a:pt x="118" y="48"/>
                      </a:cubicBezTo>
                      <a:cubicBezTo>
                        <a:pt x="118" y="43"/>
                        <a:pt x="114" y="38"/>
                        <a:pt x="108" y="38"/>
                      </a:cubicBezTo>
                    </a:path>
                  </a:pathLst>
                </a:custGeom>
                <a:solidFill>
                  <a:srgbClr val="4ED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49" name="Freeform 40">
                  <a:extLst>
                    <a:ext uri="{FF2B5EF4-FFF2-40B4-BE49-F238E27FC236}">
                      <a16:creationId xmlns:a16="http://schemas.microsoft.com/office/drawing/2014/main" id="{8318948E-6F34-46B3-A583-18BE0102A668}"/>
                    </a:ext>
                  </a:extLst>
                </p:cNvPr>
                <p:cNvSpPr>
                  <a:spLocks/>
                </p:cNvSpPr>
                <p:nvPr/>
              </p:nvSpPr>
              <p:spPr bwMode="auto">
                <a:xfrm>
                  <a:off x="5422154" y="1306432"/>
                  <a:ext cx="103819" cy="210151"/>
                </a:xfrm>
                <a:custGeom>
                  <a:avLst/>
                  <a:gdLst>
                    <a:gd name="T0" fmla="*/ 49 w 59"/>
                    <a:gd name="T1" fmla="*/ 38 h 119"/>
                    <a:gd name="T2" fmla="*/ 21 w 59"/>
                    <a:gd name="T3" fmla="*/ 38 h 119"/>
                    <a:gd name="T4" fmla="*/ 21 w 59"/>
                    <a:gd name="T5" fmla="*/ 10 h 119"/>
                    <a:gd name="T6" fmla="*/ 11 w 59"/>
                    <a:gd name="T7" fmla="*/ 0 h 119"/>
                    <a:gd name="T8" fmla="*/ 0 w 59"/>
                    <a:gd name="T9" fmla="*/ 0 h 119"/>
                    <a:gd name="T10" fmla="*/ 0 w 59"/>
                    <a:gd name="T11" fmla="*/ 119 h 119"/>
                    <a:gd name="T12" fmla="*/ 11 w 59"/>
                    <a:gd name="T13" fmla="*/ 119 h 119"/>
                    <a:gd name="T14" fmla="*/ 21 w 59"/>
                    <a:gd name="T15" fmla="*/ 109 h 119"/>
                    <a:gd name="T16" fmla="*/ 21 w 59"/>
                    <a:gd name="T17" fmla="*/ 81 h 119"/>
                    <a:gd name="T18" fmla="*/ 49 w 59"/>
                    <a:gd name="T19" fmla="*/ 81 h 119"/>
                    <a:gd name="T20" fmla="*/ 59 w 59"/>
                    <a:gd name="T21" fmla="*/ 71 h 119"/>
                    <a:gd name="T22" fmla="*/ 59 w 59"/>
                    <a:gd name="T23" fmla="*/ 48 h 119"/>
                    <a:gd name="T24" fmla="*/ 49 w 59"/>
                    <a:gd name="T25"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19">
                      <a:moveTo>
                        <a:pt x="49" y="38"/>
                      </a:moveTo>
                      <a:cubicBezTo>
                        <a:pt x="21" y="38"/>
                        <a:pt x="21" y="38"/>
                        <a:pt x="21" y="38"/>
                      </a:cubicBezTo>
                      <a:cubicBezTo>
                        <a:pt x="21" y="10"/>
                        <a:pt x="21" y="10"/>
                        <a:pt x="21" y="10"/>
                      </a:cubicBezTo>
                      <a:cubicBezTo>
                        <a:pt x="21" y="5"/>
                        <a:pt x="17" y="0"/>
                        <a:pt x="11" y="0"/>
                      </a:cubicBezTo>
                      <a:cubicBezTo>
                        <a:pt x="0" y="0"/>
                        <a:pt x="0" y="0"/>
                        <a:pt x="0" y="0"/>
                      </a:cubicBezTo>
                      <a:cubicBezTo>
                        <a:pt x="0" y="119"/>
                        <a:pt x="0" y="119"/>
                        <a:pt x="0" y="119"/>
                      </a:cubicBezTo>
                      <a:cubicBezTo>
                        <a:pt x="11" y="119"/>
                        <a:pt x="11" y="119"/>
                        <a:pt x="11" y="119"/>
                      </a:cubicBezTo>
                      <a:cubicBezTo>
                        <a:pt x="17" y="119"/>
                        <a:pt x="21" y="114"/>
                        <a:pt x="21" y="109"/>
                      </a:cubicBezTo>
                      <a:cubicBezTo>
                        <a:pt x="21" y="81"/>
                        <a:pt x="21" y="81"/>
                        <a:pt x="21" y="81"/>
                      </a:cubicBezTo>
                      <a:cubicBezTo>
                        <a:pt x="49" y="81"/>
                        <a:pt x="49" y="81"/>
                        <a:pt x="49" y="81"/>
                      </a:cubicBezTo>
                      <a:cubicBezTo>
                        <a:pt x="55" y="81"/>
                        <a:pt x="59" y="76"/>
                        <a:pt x="59" y="71"/>
                      </a:cubicBezTo>
                      <a:cubicBezTo>
                        <a:pt x="59" y="48"/>
                        <a:pt x="59" y="48"/>
                        <a:pt x="59" y="48"/>
                      </a:cubicBezTo>
                      <a:cubicBezTo>
                        <a:pt x="59" y="43"/>
                        <a:pt x="55" y="38"/>
                        <a:pt x="49" y="38"/>
                      </a:cubicBezTo>
                    </a:path>
                  </a:pathLst>
                </a:custGeom>
                <a:solidFill>
                  <a:srgbClr val="3BB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0" name="Freeform 41">
                  <a:extLst>
                    <a:ext uri="{FF2B5EF4-FFF2-40B4-BE49-F238E27FC236}">
                      <a16:creationId xmlns:a16="http://schemas.microsoft.com/office/drawing/2014/main" id="{4C52124B-7229-42E9-AD4F-94D5DFAD6424}"/>
                    </a:ext>
                  </a:extLst>
                </p:cNvPr>
                <p:cNvSpPr>
                  <a:spLocks/>
                </p:cNvSpPr>
                <p:nvPr/>
              </p:nvSpPr>
              <p:spPr bwMode="auto">
                <a:xfrm>
                  <a:off x="5265588" y="1542538"/>
                  <a:ext cx="100470" cy="114704"/>
                </a:xfrm>
                <a:custGeom>
                  <a:avLst/>
                  <a:gdLst>
                    <a:gd name="T0" fmla="*/ 57 w 120"/>
                    <a:gd name="T1" fmla="*/ 0 h 137"/>
                    <a:gd name="T2" fmla="*/ 0 w 120"/>
                    <a:gd name="T3" fmla="*/ 103 h 137"/>
                    <a:gd name="T4" fmla="*/ 63 w 120"/>
                    <a:gd name="T5" fmla="*/ 137 h 137"/>
                    <a:gd name="T6" fmla="*/ 120 w 120"/>
                    <a:gd name="T7" fmla="*/ 36 h 137"/>
                    <a:gd name="T8" fmla="*/ 57 w 120"/>
                    <a:gd name="T9" fmla="*/ 0 h 137"/>
                  </a:gdLst>
                  <a:ahLst/>
                  <a:cxnLst>
                    <a:cxn ang="0">
                      <a:pos x="T0" y="T1"/>
                    </a:cxn>
                    <a:cxn ang="0">
                      <a:pos x="T2" y="T3"/>
                    </a:cxn>
                    <a:cxn ang="0">
                      <a:pos x="T4" y="T5"/>
                    </a:cxn>
                    <a:cxn ang="0">
                      <a:pos x="T6" y="T7"/>
                    </a:cxn>
                    <a:cxn ang="0">
                      <a:pos x="T8" y="T9"/>
                    </a:cxn>
                  </a:cxnLst>
                  <a:rect l="0" t="0" r="r" b="b"/>
                  <a:pathLst>
                    <a:path w="120" h="137">
                      <a:moveTo>
                        <a:pt x="57" y="0"/>
                      </a:moveTo>
                      <a:lnTo>
                        <a:pt x="0" y="103"/>
                      </a:lnTo>
                      <a:lnTo>
                        <a:pt x="63" y="137"/>
                      </a:lnTo>
                      <a:lnTo>
                        <a:pt x="120" y="36"/>
                      </a:lnTo>
                      <a:lnTo>
                        <a:pt x="57" y="0"/>
                      </a:lnTo>
                      <a:close/>
                    </a:path>
                  </a:pathLst>
                </a:custGeom>
                <a:solidFill>
                  <a:srgbClr val="3448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1" name="Freeform 42">
                  <a:extLst>
                    <a:ext uri="{FF2B5EF4-FFF2-40B4-BE49-F238E27FC236}">
                      <a16:creationId xmlns:a16="http://schemas.microsoft.com/office/drawing/2014/main" id="{1EDCD142-0867-4DB9-B725-44E7CEF29449}"/>
                    </a:ext>
                  </a:extLst>
                </p:cNvPr>
                <p:cNvSpPr>
                  <a:spLocks/>
                </p:cNvSpPr>
                <p:nvPr/>
              </p:nvSpPr>
              <p:spPr bwMode="auto">
                <a:xfrm>
                  <a:off x="5265588" y="1542538"/>
                  <a:ext cx="100470" cy="114704"/>
                </a:xfrm>
                <a:custGeom>
                  <a:avLst/>
                  <a:gdLst>
                    <a:gd name="T0" fmla="*/ 57 w 120"/>
                    <a:gd name="T1" fmla="*/ 0 h 137"/>
                    <a:gd name="T2" fmla="*/ 0 w 120"/>
                    <a:gd name="T3" fmla="*/ 103 h 137"/>
                    <a:gd name="T4" fmla="*/ 63 w 120"/>
                    <a:gd name="T5" fmla="*/ 137 h 137"/>
                    <a:gd name="T6" fmla="*/ 120 w 120"/>
                    <a:gd name="T7" fmla="*/ 36 h 137"/>
                    <a:gd name="T8" fmla="*/ 57 w 120"/>
                    <a:gd name="T9" fmla="*/ 0 h 137"/>
                  </a:gdLst>
                  <a:ahLst/>
                  <a:cxnLst>
                    <a:cxn ang="0">
                      <a:pos x="T0" y="T1"/>
                    </a:cxn>
                    <a:cxn ang="0">
                      <a:pos x="T2" y="T3"/>
                    </a:cxn>
                    <a:cxn ang="0">
                      <a:pos x="T4" y="T5"/>
                    </a:cxn>
                    <a:cxn ang="0">
                      <a:pos x="T6" y="T7"/>
                    </a:cxn>
                    <a:cxn ang="0">
                      <a:pos x="T8" y="T9"/>
                    </a:cxn>
                  </a:cxnLst>
                  <a:rect l="0" t="0" r="r" b="b"/>
                  <a:pathLst>
                    <a:path w="120" h="137">
                      <a:moveTo>
                        <a:pt x="57" y="0"/>
                      </a:moveTo>
                      <a:lnTo>
                        <a:pt x="0" y="103"/>
                      </a:lnTo>
                      <a:lnTo>
                        <a:pt x="63" y="137"/>
                      </a:lnTo>
                      <a:lnTo>
                        <a:pt x="120" y="36"/>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2" name="Freeform 43">
                  <a:extLst>
                    <a:ext uri="{FF2B5EF4-FFF2-40B4-BE49-F238E27FC236}">
                      <a16:creationId xmlns:a16="http://schemas.microsoft.com/office/drawing/2014/main" id="{053D3516-0D32-43A5-A452-8D4405149488}"/>
                    </a:ext>
                  </a:extLst>
                </p:cNvPr>
                <p:cNvSpPr>
                  <a:spLocks/>
                </p:cNvSpPr>
                <p:nvPr/>
              </p:nvSpPr>
              <p:spPr bwMode="auto">
                <a:xfrm>
                  <a:off x="5265588" y="1542538"/>
                  <a:ext cx="73678" cy="100470"/>
                </a:xfrm>
                <a:custGeom>
                  <a:avLst/>
                  <a:gdLst>
                    <a:gd name="T0" fmla="*/ 88 w 88"/>
                    <a:gd name="T1" fmla="*/ 19 h 120"/>
                    <a:gd name="T2" fmla="*/ 57 w 88"/>
                    <a:gd name="T3" fmla="*/ 0 h 120"/>
                    <a:gd name="T4" fmla="*/ 0 w 88"/>
                    <a:gd name="T5" fmla="*/ 103 h 120"/>
                    <a:gd name="T6" fmla="*/ 32 w 88"/>
                    <a:gd name="T7" fmla="*/ 120 h 120"/>
                    <a:gd name="T8" fmla="*/ 88 w 88"/>
                    <a:gd name="T9" fmla="*/ 19 h 120"/>
                  </a:gdLst>
                  <a:ahLst/>
                  <a:cxnLst>
                    <a:cxn ang="0">
                      <a:pos x="T0" y="T1"/>
                    </a:cxn>
                    <a:cxn ang="0">
                      <a:pos x="T2" y="T3"/>
                    </a:cxn>
                    <a:cxn ang="0">
                      <a:pos x="T4" y="T5"/>
                    </a:cxn>
                    <a:cxn ang="0">
                      <a:pos x="T6" y="T7"/>
                    </a:cxn>
                    <a:cxn ang="0">
                      <a:pos x="T8" y="T9"/>
                    </a:cxn>
                  </a:cxnLst>
                  <a:rect l="0" t="0" r="r" b="b"/>
                  <a:pathLst>
                    <a:path w="88" h="120">
                      <a:moveTo>
                        <a:pt x="88" y="19"/>
                      </a:moveTo>
                      <a:lnTo>
                        <a:pt x="57" y="0"/>
                      </a:lnTo>
                      <a:lnTo>
                        <a:pt x="0" y="103"/>
                      </a:lnTo>
                      <a:lnTo>
                        <a:pt x="32" y="120"/>
                      </a:lnTo>
                      <a:lnTo>
                        <a:pt x="88" y="19"/>
                      </a:lnTo>
                      <a:close/>
                    </a:path>
                  </a:pathLst>
                </a:custGeom>
                <a:solidFill>
                  <a:srgbClr val="415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3" name="Freeform 44">
                  <a:extLst>
                    <a:ext uri="{FF2B5EF4-FFF2-40B4-BE49-F238E27FC236}">
                      <a16:creationId xmlns:a16="http://schemas.microsoft.com/office/drawing/2014/main" id="{4670E4A4-F6FA-4F33-A1FD-BB6AFAF7F83B}"/>
                    </a:ext>
                  </a:extLst>
                </p:cNvPr>
                <p:cNvSpPr>
                  <a:spLocks/>
                </p:cNvSpPr>
                <p:nvPr/>
              </p:nvSpPr>
              <p:spPr bwMode="auto">
                <a:xfrm>
                  <a:off x="5265588" y="1542538"/>
                  <a:ext cx="73678" cy="100470"/>
                </a:xfrm>
                <a:custGeom>
                  <a:avLst/>
                  <a:gdLst>
                    <a:gd name="T0" fmla="*/ 88 w 88"/>
                    <a:gd name="T1" fmla="*/ 19 h 120"/>
                    <a:gd name="T2" fmla="*/ 57 w 88"/>
                    <a:gd name="T3" fmla="*/ 0 h 120"/>
                    <a:gd name="T4" fmla="*/ 0 w 88"/>
                    <a:gd name="T5" fmla="*/ 103 h 120"/>
                    <a:gd name="T6" fmla="*/ 32 w 88"/>
                    <a:gd name="T7" fmla="*/ 120 h 120"/>
                    <a:gd name="T8" fmla="*/ 88 w 88"/>
                    <a:gd name="T9" fmla="*/ 19 h 120"/>
                  </a:gdLst>
                  <a:ahLst/>
                  <a:cxnLst>
                    <a:cxn ang="0">
                      <a:pos x="T0" y="T1"/>
                    </a:cxn>
                    <a:cxn ang="0">
                      <a:pos x="T2" y="T3"/>
                    </a:cxn>
                    <a:cxn ang="0">
                      <a:pos x="T4" y="T5"/>
                    </a:cxn>
                    <a:cxn ang="0">
                      <a:pos x="T6" y="T7"/>
                    </a:cxn>
                    <a:cxn ang="0">
                      <a:pos x="T8" y="T9"/>
                    </a:cxn>
                  </a:cxnLst>
                  <a:rect l="0" t="0" r="r" b="b"/>
                  <a:pathLst>
                    <a:path w="88" h="120">
                      <a:moveTo>
                        <a:pt x="88" y="19"/>
                      </a:moveTo>
                      <a:lnTo>
                        <a:pt x="57" y="0"/>
                      </a:lnTo>
                      <a:lnTo>
                        <a:pt x="0" y="103"/>
                      </a:lnTo>
                      <a:lnTo>
                        <a:pt x="32" y="120"/>
                      </a:lnTo>
                      <a:lnTo>
                        <a:pt x="88"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4" name="Freeform 45">
                  <a:extLst>
                    <a:ext uri="{FF2B5EF4-FFF2-40B4-BE49-F238E27FC236}">
                      <a16:creationId xmlns:a16="http://schemas.microsoft.com/office/drawing/2014/main" id="{37BDA3C3-ADD4-4068-8DEB-983A5F0149FF}"/>
                    </a:ext>
                  </a:extLst>
                </p:cNvPr>
                <p:cNvSpPr>
                  <a:spLocks/>
                </p:cNvSpPr>
                <p:nvPr/>
              </p:nvSpPr>
              <p:spPr bwMode="auto">
                <a:xfrm>
                  <a:off x="5163443" y="1565981"/>
                  <a:ext cx="202615" cy="258712"/>
                </a:xfrm>
                <a:custGeom>
                  <a:avLst/>
                  <a:gdLst>
                    <a:gd name="T0" fmla="*/ 113 w 115"/>
                    <a:gd name="T1" fmla="*/ 34 h 147"/>
                    <a:gd name="T2" fmla="*/ 110 w 115"/>
                    <a:gd name="T3" fmla="*/ 24 h 147"/>
                    <a:gd name="T4" fmla="*/ 71 w 115"/>
                    <a:gd name="T5" fmla="*/ 2 h 147"/>
                    <a:gd name="T6" fmla="*/ 61 w 115"/>
                    <a:gd name="T7" fmla="*/ 5 h 147"/>
                    <a:gd name="T8" fmla="*/ 6 w 115"/>
                    <a:gd name="T9" fmla="*/ 103 h 147"/>
                    <a:gd name="T10" fmla="*/ 15 w 115"/>
                    <a:gd name="T11" fmla="*/ 134 h 147"/>
                    <a:gd name="T12" fmla="*/ 28 w 115"/>
                    <a:gd name="T13" fmla="*/ 141 h 147"/>
                    <a:gd name="T14" fmla="*/ 58 w 115"/>
                    <a:gd name="T15" fmla="*/ 132 h 147"/>
                    <a:gd name="T16" fmla="*/ 113 w 115"/>
                    <a:gd name="T17"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47">
                      <a:moveTo>
                        <a:pt x="113" y="34"/>
                      </a:moveTo>
                      <a:cubicBezTo>
                        <a:pt x="115" y="31"/>
                        <a:pt x="113" y="26"/>
                        <a:pt x="110" y="24"/>
                      </a:cubicBezTo>
                      <a:cubicBezTo>
                        <a:pt x="71" y="2"/>
                        <a:pt x="71" y="2"/>
                        <a:pt x="71" y="2"/>
                      </a:cubicBezTo>
                      <a:cubicBezTo>
                        <a:pt x="67" y="0"/>
                        <a:pt x="63" y="2"/>
                        <a:pt x="61" y="5"/>
                      </a:cubicBezTo>
                      <a:cubicBezTo>
                        <a:pt x="6" y="103"/>
                        <a:pt x="6" y="103"/>
                        <a:pt x="6" y="103"/>
                      </a:cubicBezTo>
                      <a:cubicBezTo>
                        <a:pt x="0" y="114"/>
                        <a:pt x="4" y="128"/>
                        <a:pt x="15" y="134"/>
                      </a:cubicBezTo>
                      <a:cubicBezTo>
                        <a:pt x="28" y="141"/>
                        <a:pt x="28" y="141"/>
                        <a:pt x="28" y="141"/>
                      </a:cubicBezTo>
                      <a:cubicBezTo>
                        <a:pt x="38" y="147"/>
                        <a:pt x="52" y="143"/>
                        <a:pt x="58" y="132"/>
                      </a:cubicBezTo>
                      <a:lnTo>
                        <a:pt x="113" y="34"/>
                      </a:lnTo>
                      <a:close/>
                    </a:path>
                  </a:pathLst>
                </a:custGeom>
                <a:solidFill>
                  <a:srgbClr val="3BB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5" name="Freeform 46">
                  <a:extLst>
                    <a:ext uri="{FF2B5EF4-FFF2-40B4-BE49-F238E27FC236}">
                      <a16:creationId xmlns:a16="http://schemas.microsoft.com/office/drawing/2014/main" id="{8D8964E4-F449-4AC8-AA32-02EB759BDDAB}"/>
                    </a:ext>
                  </a:extLst>
                </p:cNvPr>
                <p:cNvSpPr>
                  <a:spLocks/>
                </p:cNvSpPr>
                <p:nvPr/>
              </p:nvSpPr>
              <p:spPr bwMode="auto">
                <a:xfrm>
                  <a:off x="5163443" y="1565981"/>
                  <a:ext cx="158241" cy="242803"/>
                </a:xfrm>
                <a:custGeom>
                  <a:avLst/>
                  <a:gdLst>
                    <a:gd name="T0" fmla="*/ 90 w 90"/>
                    <a:gd name="T1" fmla="*/ 13 h 138"/>
                    <a:gd name="T2" fmla="*/ 71 w 90"/>
                    <a:gd name="T3" fmla="*/ 2 h 138"/>
                    <a:gd name="T4" fmla="*/ 61 w 90"/>
                    <a:gd name="T5" fmla="*/ 5 h 138"/>
                    <a:gd name="T6" fmla="*/ 6 w 90"/>
                    <a:gd name="T7" fmla="*/ 103 h 138"/>
                    <a:gd name="T8" fmla="*/ 15 w 90"/>
                    <a:gd name="T9" fmla="*/ 134 h 138"/>
                    <a:gd name="T10" fmla="*/ 21 w 90"/>
                    <a:gd name="T11" fmla="*/ 138 h 138"/>
                    <a:gd name="T12" fmla="*/ 90 w 90"/>
                    <a:gd name="T13" fmla="*/ 13 h 138"/>
                  </a:gdLst>
                  <a:ahLst/>
                  <a:cxnLst>
                    <a:cxn ang="0">
                      <a:pos x="T0" y="T1"/>
                    </a:cxn>
                    <a:cxn ang="0">
                      <a:pos x="T2" y="T3"/>
                    </a:cxn>
                    <a:cxn ang="0">
                      <a:pos x="T4" y="T5"/>
                    </a:cxn>
                    <a:cxn ang="0">
                      <a:pos x="T6" y="T7"/>
                    </a:cxn>
                    <a:cxn ang="0">
                      <a:pos x="T8" y="T9"/>
                    </a:cxn>
                    <a:cxn ang="0">
                      <a:pos x="T10" y="T11"/>
                    </a:cxn>
                    <a:cxn ang="0">
                      <a:pos x="T12" y="T13"/>
                    </a:cxn>
                  </a:cxnLst>
                  <a:rect l="0" t="0" r="r" b="b"/>
                  <a:pathLst>
                    <a:path w="90" h="138">
                      <a:moveTo>
                        <a:pt x="90" y="13"/>
                      </a:moveTo>
                      <a:cubicBezTo>
                        <a:pt x="71" y="2"/>
                        <a:pt x="71" y="2"/>
                        <a:pt x="71" y="2"/>
                      </a:cubicBezTo>
                      <a:cubicBezTo>
                        <a:pt x="67" y="0"/>
                        <a:pt x="63" y="2"/>
                        <a:pt x="61" y="5"/>
                      </a:cubicBezTo>
                      <a:cubicBezTo>
                        <a:pt x="6" y="103"/>
                        <a:pt x="6" y="103"/>
                        <a:pt x="6" y="103"/>
                      </a:cubicBezTo>
                      <a:cubicBezTo>
                        <a:pt x="0" y="114"/>
                        <a:pt x="4" y="128"/>
                        <a:pt x="15" y="134"/>
                      </a:cubicBezTo>
                      <a:cubicBezTo>
                        <a:pt x="21" y="138"/>
                        <a:pt x="21" y="138"/>
                        <a:pt x="21" y="138"/>
                      </a:cubicBezTo>
                      <a:lnTo>
                        <a:pt x="90" y="13"/>
                      </a:lnTo>
                      <a:close/>
                    </a:path>
                  </a:pathLst>
                </a:custGeom>
                <a:solidFill>
                  <a:srgbClr val="4ED0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6" name="Rectangle 47">
                  <a:extLst>
                    <a:ext uri="{FF2B5EF4-FFF2-40B4-BE49-F238E27FC236}">
                      <a16:creationId xmlns:a16="http://schemas.microsoft.com/office/drawing/2014/main" id="{9B6C65C2-B136-448B-94A3-FF712B375E21}"/>
                    </a:ext>
                  </a:extLst>
                </p:cNvPr>
                <p:cNvSpPr>
                  <a:spLocks noChangeArrowheads="1"/>
                </p:cNvSpPr>
                <p:nvPr/>
              </p:nvSpPr>
              <p:spPr bwMode="auto">
                <a:xfrm>
                  <a:off x="5253029" y="1232754"/>
                  <a:ext cx="368391" cy="341599"/>
                </a:xfrm>
                <a:prstGeom prst="rect">
                  <a:avLst/>
                </a:prstGeom>
                <a:solidFill>
                  <a:srgbClr val="FEFB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7" name="Freeform 48">
                  <a:extLst>
                    <a:ext uri="{FF2B5EF4-FFF2-40B4-BE49-F238E27FC236}">
                      <a16:creationId xmlns:a16="http://schemas.microsoft.com/office/drawing/2014/main" id="{E1F76C81-465C-4D72-A60C-8BE34E0BDFD3}"/>
                    </a:ext>
                  </a:extLst>
                </p:cNvPr>
                <p:cNvSpPr>
                  <a:spLocks/>
                </p:cNvSpPr>
                <p:nvPr/>
              </p:nvSpPr>
              <p:spPr bwMode="auto">
                <a:xfrm>
                  <a:off x="5335917" y="1405228"/>
                  <a:ext cx="123076" cy="111355"/>
                </a:xfrm>
                <a:custGeom>
                  <a:avLst/>
                  <a:gdLst>
                    <a:gd name="T0" fmla="*/ 49 w 70"/>
                    <a:gd name="T1" fmla="*/ 0 h 63"/>
                    <a:gd name="T2" fmla="*/ 0 w 70"/>
                    <a:gd name="T3" fmla="*/ 25 h 63"/>
                    <a:gd name="T4" fmla="*/ 0 w 70"/>
                    <a:gd name="T5" fmla="*/ 25 h 63"/>
                    <a:gd name="T6" fmla="*/ 28 w 70"/>
                    <a:gd name="T7" fmla="*/ 25 h 63"/>
                    <a:gd name="T8" fmla="*/ 28 w 70"/>
                    <a:gd name="T9" fmla="*/ 53 h 63"/>
                    <a:gd name="T10" fmla="*/ 38 w 70"/>
                    <a:gd name="T11" fmla="*/ 63 h 63"/>
                    <a:gd name="T12" fmla="*/ 60 w 70"/>
                    <a:gd name="T13" fmla="*/ 63 h 63"/>
                    <a:gd name="T14" fmla="*/ 70 w 70"/>
                    <a:gd name="T15" fmla="*/ 53 h 63"/>
                    <a:gd name="T16" fmla="*/ 70 w 70"/>
                    <a:gd name="T17" fmla="*/ 53 h 63"/>
                    <a:gd name="T18" fmla="*/ 60 w 70"/>
                    <a:gd name="T19" fmla="*/ 63 h 63"/>
                    <a:gd name="T20" fmla="*/ 49 w 70"/>
                    <a:gd name="T21" fmla="*/ 63 h 63"/>
                    <a:gd name="T22" fmla="*/ 49 w 70"/>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3">
                      <a:moveTo>
                        <a:pt x="49" y="0"/>
                      </a:moveTo>
                      <a:cubicBezTo>
                        <a:pt x="0" y="25"/>
                        <a:pt x="0" y="25"/>
                        <a:pt x="0" y="25"/>
                      </a:cubicBezTo>
                      <a:cubicBezTo>
                        <a:pt x="0" y="25"/>
                        <a:pt x="0" y="25"/>
                        <a:pt x="0" y="25"/>
                      </a:cubicBezTo>
                      <a:cubicBezTo>
                        <a:pt x="28" y="25"/>
                        <a:pt x="28" y="25"/>
                        <a:pt x="28" y="25"/>
                      </a:cubicBezTo>
                      <a:cubicBezTo>
                        <a:pt x="28" y="53"/>
                        <a:pt x="28" y="53"/>
                        <a:pt x="28" y="53"/>
                      </a:cubicBezTo>
                      <a:cubicBezTo>
                        <a:pt x="28" y="58"/>
                        <a:pt x="32" y="63"/>
                        <a:pt x="38" y="63"/>
                      </a:cubicBezTo>
                      <a:cubicBezTo>
                        <a:pt x="60" y="63"/>
                        <a:pt x="60" y="63"/>
                        <a:pt x="60" y="63"/>
                      </a:cubicBezTo>
                      <a:cubicBezTo>
                        <a:pt x="66" y="63"/>
                        <a:pt x="70" y="58"/>
                        <a:pt x="70" y="53"/>
                      </a:cubicBezTo>
                      <a:cubicBezTo>
                        <a:pt x="70" y="53"/>
                        <a:pt x="70" y="53"/>
                        <a:pt x="70" y="53"/>
                      </a:cubicBezTo>
                      <a:cubicBezTo>
                        <a:pt x="70" y="58"/>
                        <a:pt x="66" y="63"/>
                        <a:pt x="60" y="63"/>
                      </a:cubicBezTo>
                      <a:cubicBezTo>
                        <a:pt x="49" y="63"/>
                        <a:pt x="49" y="63"/>
                        <a:pt x="49" y="63"/>
                      </a:cubicBezTo>
                      <a:cubicBezTo>
                        <a:pt x="49" y="0"/>
                        <a:pt x="49" y="0"/>
                        <a:pt x="49" y="0"/>
                      </a:cubicBezTo>
                    </a:path>
                  </a:pathLst>
                </a:custGeom>
                <a:solidFill>
                  <a:srgbClr val="70D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8" name="Freeform 49">
                  <a:extLst>
                    <a:ext uri="{FF2B5EF4-FFF2-40B4-BE49-F238E27FC236}">
                      <a16:creationId xmlns:a16="http://schemas.microsoft.com/office/drawing/2014/main" id="{703FCA9E-507A-4FE9-A90C-C4D4A0163C68}"/>
                    </a:ext>
                  </a:extLst>
                </p:cNvPr>
                <p:cNvSpPr>
                  <a:spLocks/>
                </p:cNvSpPr>
                <p:nvPr/>
              </p:nvSpPr>
              <p:spPr bwMode="auto">
                <a:xfrm>
                  <a:off x="5422154" y="1373413"/>
                  <a:ext cx="103819" cy="143171"/>
                </a:xfrm>
                <a:custGeom>
                  <a:avLst/>
                  <a:gdLst>
                    <a:gd name="T0" fmla="*/ 49 w 59"/>
                    <a:gd name="T1" fmla="*/ 0 h 81"/>
                    <a:gd name="T2" fmla="*/ 37 w 59"/>
                    <a:gd name="T3" fmla="*/ 0 h 81"/>
                    <a:gd name="T4" fmla="*/ 0 w 59"/>
                    <a:gd name="T5" fmla="*/ 18 h 81"/>
                    <a:gd name="T6" fmla="*/ 0 w 59"/>
                    <a:gd name="T7" fmla="*/ 81 h 81"/>
                    <a:gd name="T8" fmla="*/ 11 w 59"/>
                    <a:gd name="T9" fmla="*/ 81 h 81"/>
                    <a:gd name="T10" fmla="*/ 21 w 59"/>
                    <a:gd name="T11" fmla="*/ 71 h 81"/>
                    <a:gd name="T12" fmla="*/ 21 w 59"/>
                    <a:gd name="T13" fmla="*/ 71 h 81"/>
                    <a:gd name="T14" fmla="*/ 21 w 59"/>
                    <a:gd name="T15" fmla="*/ 43 h 81"/>
                    <a:gd name="T16" fmla="*/ 49 w 59"/>
                    <a:gd name="T17" fmla="*/ 43 h 81"/>
                    <a:gd name="T18" fmla="*/ 59 w 59"/>
                    <a:gd name="T19" fmla="*/ 33 h 81"/>
                    <a:gd name="T20" fmla="*/ 59 w 59"/>
                    <a:gd name="T21" fmla="*/ 33 h 81"/>
                    <a:gd name="T22" fmla="*/ 59 w 59"/>
                    <a:gd name="T23" fmla="*/ 10 h 81"/>
                    <a:gd name="T24" fmla="*/ 49 w 59"/>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1">
                      <a:moveTo>
                        <a:pt x="49" y="0"/>
                      </a:moveTo>
                      <a:cubicBezTo>
                        <a:pt x="37" y="0"/>
                        <a:pt x="37" y="0"/>
                        <a:pt x="37" y="0"/>
                      </a:cubicBezTo>
                      <a:cubicBezTo>
                        <a:pt x="0" y="18"/>
                        <a:pt x="0" y="18"/>
                        <a:pt x="0" y="18"/>
                      </a:cubicBezTo>
                      <a:cubicBezTo>
                        <a:pt x="0" y="81"/>
                        <a:pt x="0" y="81"/>
                        <a:pt x="0" y="81"/>
                      </a:cubicBezTo>
                      <a:cubicBezTo>
                        <a:pt x="11" y="81"/>
                        <a:pt x="11" y="81"/>
                        <a:pt x="11" y="81"/>
                      </a:cubicBezTo>
                      <a:cubicBezTo>
                        <a:pt x="17" y="81"/>
                        <a:pt x="21" y="76"/>
                        <a:pt x="21" y="71"/>
                      </a:cubicBezTo>
                      <a:cubicBezTo>
                        <a:pt x="21" y="71"/>
                        <a:pt x="21" y="71"/>
                        <a:pt x="21" y="71"/>
                      </a:cubicBezTo>
                      <a:cubicBezTo>
                        <a:pt x="21" y="43"/>
                        <a:pt x="21" y="43"/>
                        <a:pt x="21" y="43"/>
                      </a:cubicBezTo>
                      <a:cubicBezTo>
                        <a:pt x="49" y="43"/>
                        <a:pt x="49" y="43"/>
                        <a:pt x="49" y="43"/>
                      </a:cubicBezTo>
                      <a:cubicBezTo>
                        <a:pt x="55" y="43"/>
                        <a:pt x="59" y="38"/>
                        <a:pt x="59" y="33"/>
                      </a:cubicBezTo>
                      <a:cubicBezTo>
                        <a:pt x="59" y="33"/>
                        <a:pt x="59" y="33"/>
                        <a:pt x="59" y="33"/>
                      </a:cubicBezTo>
                      <a:cubicBezTo>
                        <a:pt x="59" y="10"/>
                        <a:pt x="59" y="10"/>
                        <a:pt x="59" y="10"/>
                      </a:cubicBezTo>
                      <a:cubicBezTo>
                        <a:pt x="59" y="5"/>
                        <a:pt x="55" y="0"/>
                        <a:pt x="49" y="0"/>
                      </a:cubicBezTo>
                    </a:path>
                  </a:pathLst>
                </a:custGeom>
                <a:solidFill>
                  <a:srgbClr val="61C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59" name="Freeform 50">
                  <a:extLst>
                    <a:ext uri="{FF2B5EF4-FFF2-40B4-BE49-F238E27FC236}">
                      <a16:creationId xmlns:a16="http://schemas.microsoft.com/office/drawing/2014/main" id="{BDB9BC46-7FB2-4012-9A30-A65C193D9D8C}"/>
                    </a:ext>
                  </a:extLst>
                </p:cNvPr>
                <p:cNvSpPr>
                  <a:spLocks noEditPoints="1"/>
                </p:cNvSpPr>
                <p:nvPr/>
              </p:nvSpPr>
              <p:spPr bwMode="auto">
                <a:xfrm>
                  <a:off x="5350150" y="1232754"/>
                  <a:ext cx="228570" cy="95447"/>
                </a:xfrm>
                <a:custGeom>
                  <a:avLst/>
                  <a:gdLst>
                    <a:gd name="T0" fmla="*/ 129 w 130"/>
                    <a:gd name="T1" fmla="*/ 53 h 54"/>
                    <a:gd name="T2" fmla="*/ 130 w 130"/>
                    <a:gd name="T3" fmla="*/ 54 h 54"/>
                    <a:gd name="T4" fmla="*/ 130 w 130"/>
                    <a:gd name="T5" fmla="*/ 54 h 54"/>
                    <a:gd name="T6" fmla="*/ 129 w 130"/>
                    <a:gd name="T7" fmla="*/ 53 h 54"/>
                    <a:gd name="T8" fmla="*/ 129 w 130"/>
                    <a:gd name="T9" fmla="*/ 53 h 54"/>
                    <a:gd name="T10" fmla="*/ 129 w 130"/>
                    <a:gd name="T11" fmla="*/ 53 h 54"/>
                    <a:gd name="T12" fmla="*/ 129 w 130"/>
                    <a:gd name="T13" fmla="*/ 53 h 54"/>
                    <a:gd name="T14" fmla="*/ 43 w 130"/>
                    <a:gd name="T15" fmla="*/ 0 h 54"/>
                    <a:gd name="T16" fmla="*/ 0 w 130"/>
                    <a:gd name="T17" fmla="*/ 10 h 54"/>
                    <a:gd name="T18" fmla="*/ 43 w 130"/>
                    <a:gd name="T19" fmla="*/ 0 h 54"/>
                    <a:gd name="T20" fmla="*/ 43 w 130"/>
                    <a:gd name="T21" fmla="*/ 0 h 54"/>
                    <a:gd name="T22" fmla="*/ 43 w 130"/>
                    <a:gd name="T23" fmla="*/ 0 h 54"/>
                    <a:gd name="T24" fmla="*/ 43 w 130"/>
                    <a:gd name="T25" fmla="*/ 0 h 54"/>
                    <a:gd name="T26" fmla="*/ 43 w 130"/>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54">
                      <a:moveTo>
                        <a:pt x="129" y="53"/>
                      </a:moveTo>
                      <a:cubicBezTo>
                        <a:pt x="130" y="54"/>
                        <a:pt x="130" y="54"/>
                        <a:pt x="130" y="54"/>
                      </a:cubicBezTo>
                      <a:cubicBezTo>
                        <a:pt x="130" y="54"/>
                        <a:pt x="130" y="54"/>
                        <a:pt x="130" y="54"/>
                      </a:cubicBezTo>
                      <a:cubicBezTo>
                        <a:pt x="130" y="54"/>
                        <a:pt x="130" y="54"/>
                        <a:pt x="129" y="53"/>
                      </a:cubicBezTo>
                      <a:moveTo>
                        <a:pt x="129" y="53"/>
                      </a:moveTo>
                      <a:cubicBezTo>
                        <a:pt x="129" y="53"/>
                        <a:pt x="129" y="53"/>
                        <a:pt x="129" y="53"/>
                      </a:cubicBezTo>
                      <a:cubicBezTo>
                        <a:pt x="129" y="53"/>
                        <a:pt x="129" y="53"/>
                        <a:pt x="129" y="53"/>
                      </a:cubicBezTo>
                      <a:moveTo>
                        <a:pt x="43" y="0"/>
                      </a:moveTo>
                      <a:cubicBezTo>
                        <a:pt x="28" y="0"/>
                        <a:pt x="13" y="3"/>
                        <a:pt x="0" y="10"/>
                      </a:cubicBezTo>
                      <a:cubicBezTo>
                        <a:pt x="13" y="3"/>
                        <a:pt x="28" y="0"/>
                        <a:pt x="43" y="0"/>
                      </a:cubicBezTo>
                      <a:moveTo>
                        <a:pt x="43" y="0"/>
                      </a:moveTo>
                      <a:cubicBezTo>
                        <a:pt x="43" y="0"/>
                        <a:pt x="43" y="0"/>
                        <a:pt x="43" y="0"/>
                      </a:cubicBezTo>
                      <a:cubicBezTo>
                        <a:pt x="43" y="0"/>
                        <a:pt x="43" y="0"/>
                        <a:pt x="43" y="0"/>
                      </a:cubicBezTo>
                      <a:cubicBezTo>
                        <a:pt x="43" y="0"/>
                        <a:pt x="43" y="0"/>
                        <a:pt x="43" y="0"/>
                      </a:cubicBezTo>
                    </a:path>
                  </a:pathLst>
                </a:custGeom>
                <a:solidFill>
                  <a:srgbClr val="FEF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60" name="Freeform 51">
                  <a:extLst>
                    <a:ext uri="{FF2B5EF4-FFF2-40B4-BE49-F238E27FC236}">
                      <a16:creationId xmlns:a16="http://schemas.microsoft.com/office/drawing/2014/main" id="{D2EF4BD1-D0A3-4B9D-B853-B2F2378838A7}"/>
                    </a:ext>
                  </a:extLst>
                </p:cNvPr>
                <p:cNvSpPr>
                  <a:spLocks/>
                </p:cNvSpPr>
                <p:nvPr/>
              </p:nvSpPr>
              <p:spPr bwMode="auto">
                <a:xfrm>
                  <a:off x="5253029" y="1232754"/>
                  <a:ext cx="325691" cy="248664"/>
                </a:xfrm>
                <a:custGeom>
                  <a:avLst/>
                  <a:gdLst>
                    <a:gd name="T0" fmla="*/ 98 w 185"/>
                    <a:gd name="T1" fmla="*/ 0 h 141"/>
                    <a:gd name="T2" fmla="*/ 98 w 185"/>
                    <a:gd name="T3" fmla="*/ 0 h 141"/>
                    <a:gd name="T4" fmla="*/ 55 w 185"/>
                    <a:gd name="T5" fmla="*/ 10 h 141"/>
                    <a:gd name="T6" fmla="*/ 54 w 185"/>
                    <a:gd name="T7" fmla="*/ 10 h 141"/>
                    <a:gd name="T8" fmla="*/ 54 w 185"/>
                    <a:gd name="T9" fmla="*/ 10 h 141"/>
                    <a:gd name="T10" fmla="*/ 0 w 185"/>
                    <a:gd name="T11" fmla="*/ 97 h 141"/>
                    <a:gd name="T12" fmla="*/ 11 w 185"/>
                    <a:gd name="T13" fmla="*/ 141 h 141"/>
                    <a:gd name="T14" fmla="*/ 11 w 185"/>
                    <a:gd name="T15" fmla="*/ 141 h 141"/>
                    <a:gd name="T16" fmla="*/ 47 w 185"/>
                    <a:gd name="T17" fmla="*/ 123 h 141"/>
                    <a:gd name="T18" fmla="*/ 37 w 185"/>
                    <a:gd name="T19" fmla="*/ 113 h 141"/>
                    <a:gd name="T20" fmla="*/ 37 w 185"/>
                    <a:gd name="T21" fmla="*/ 90 h 141"/>
                    <a:gd name="T22" fmla="*/ 47 w 185"/>
                    <a:gd name="T23" fmla="*/ 80 h 141"/>
                    <a:gd name="T24" fmla="*/ 75 w 185"/>
                    <a:gd name="T25" fmla="*/ 80 h 141"/>
                    <a:gd name="T26" fmla="*/ 75 w 185"/>
                    <a:gd name="T27" fmla="*/ 52 h 141"/>
                    <a:gd name="T28" fmla="*/ 85 w 185"/>
                    <a:gd name="T29" fmla="*/ 42 h 141"/>
                    <a:gd name="T30" fmla="*/ 96 w 185"/>
                    <a:gd name="T31" fmla="*/ 42 h 141"/>
                    <a:gd name="T32" fmla="*/ 107 w 185"/>
                    <a:gd name="T33" fmla="*/ 42 h 141"/>
                    <a:gd name="T34" fmla="*/ 117 w 185"/>
                    <a:gd name="T35" fmla="*/ 52 h 141"/>
                    <a:gd name="T36" fmla="*/ 117 w 185"/>
                    <a:gd name="T37" fmla="*/ 80 h 141"/>
                    <a:gd name="T38" fmla="*/ 133 w 185"/>
                    <a:gd name="T39" fmla="*/ 80 h 141"/>
                    <a:gd name="T40" fmla="*/ 185 w 185"/>
                    <a:gd name="T41" fmla="*/ 54 h 141"/>
                    <a:gd name="T42" fmla="*/ 185 w 185"/>
                    <a:gd name="T43" fmla="*/ 54 h 141"/>
                    <a:gd name="T44" fmla="*/ 185 w 185"/>
                    <a:gd name="T45" fmla="*/ 54 h 141"/>
                    <a:gd name="T46" fmla="*/ 184 w 185"/>
                    <a:gd name="T47" fmla="*/ 53 h 141"/>
                    <a:gd name="T48" fmla="*/ 184 w 185"/>
                    <a:gd name="T49" fmla="*/ 53 h 141"/>
                    <a:gd name="T50" fmla="*/ 184 w 185"/>
                    <a:gd name="T51" fmla="*/ 53 h 141"/>
                    <a:gd name="T52" fmla="*/ 98 w 185"/>
                    <a:gd name="T53" fmla="*/ 0 h 141"/>
                    <a:gd name="T54" fmla="*/ 98 w 185"/>
                    <a:gd name="T5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41">
                      <a:moveTo>
                        <a:pt x="98" y="0"/>
                      </a:moveTo>
                      <a:cubicBezTo>
                        <a:pt x="98" y="0"/>
                        <a:pt x="98" y="0"/>
                        <a:pt x="98" y="0"/>
                      </a:cubicBezTo>
                      <a:cubicBezTo>
                        <a:pt x="83" y="0"/>
                        <a:pt x="68" y="3"/>
                        <a:pt x="55" y="10"/>
                      </a:cubicBezTo>
                      <a:cubicBezTo>
                        <a:pt x="55" y="10"/>
                        <a:pt x="54" y="10"/>
                        <a:pt x="54" y="10"/>
                      </a:cubicBezTo>
                      <a:cubicBezTo>
                        <a:pt x="54" y="10"/>
                        <a:pt x="54" y="10"/>
                        <a:pt x="54" y="10"/>
                      </a:cubicBezTo>
                      <a:cubicBezTo>
                        <a:pt x="20" y="27"/>
                        <a:pt x="0" y="62"/>
                        <a:pt x="0" y="97"/>
                      </a:cubicBezTo>
                      <a:cubicBezTo>
                        <a:pt x="0" y="112"/>
                        <a:pt x="4" y="127"/>
                        <a:pt x="11" y="141"/>
                      </a:cubicBezTo>
                      <a:cubicBezTo>
                        <a:pt x="11" y="141"/>
                        <a:pt x="11" y="141"/>
                        <a:pt x="11" y="141"/>
                      </a:cubicBezTo>
                      <a:cubicBezTo>
                        <a:pt x="47" y="123"/>
                        <a:pt x="47" y="123"/>
                        <a:pt x="47" y="123"/>
                      </a:cubicBezTo>
                      <a:cubicBezTo>
                        <a:pt x="41" y="123"/>
                        <a:pt x="37" y="118"/>
                        <a:pt x="37" y="113"/>
                      </a:cubicBezTo>
                      <a:cubicBezTo>
                        <a:pt x="37" y="90"/>
                        <a:pt x="37" y="90"/>
                        <a:pt x="37" y="90"/>
                      </a:cubicBezTo>
                      <a:cubicBezTo>
                        <a:pt x="37" y="85"/>
                        <a:pt x="41" y="80"/>
                        <a:pt x="47" y="80"/>
                      </a:cubicBezTo>
                      <a:cubicBezTo>
                        <a:pt x="75" y="80"/>
                        <a:pt x="75" y="80"/>
                        <a:pt x="75" y="80"/>
                      </a:cubicBezTo>
                      <a:cubicBezTo>
                        <a:pt x="75" y="52"/>
                        <a:pt x="75" y="52"/>
                        <a:pt x="75" y="52"/>
                      </a:cubicBezTo>
                      <a:cubicBezTo>
                        <a:pt x="75" y="47"/>
                        <a:pt x="79" y="42"/>
                        <a:pt x="85" y="42"/>
                      </a:cubicBezTo>
                      <a:cubicBezTo>
                        <a:pt x="96" y="42"/>
                        <a:pt x="96" y="42"/>
                        <a:pt x="96" y="42"/>
                      </a:cubicBezTo>
                      <a:cubicBezTo>
                        <a:pt x="107" y="42"/>
                        <a:pt x="107" y="42"/>
                        <a:pt x="107" y="42"/>
                      </a:cubicBezTo>
                      <a:cubicBezTo>
                        <a:pt x="113" y="42"/>
                        <a:pt x="117" y="47"/>
                        <a:pt x="117" y="52"/>
                      </a:cubicBezTo>
                      <a:cubicBezTo>
                        <a:pt x="117" y="80"/>
                        <a:pt x="117" y="80"/>
                        <a:pt x="117" y="80"/>
                      </a:cubicBezTo>
                      <a:cubicBezTo>
                        <a:pt x="133" y="80"/>
                        <a:pt x="133" y="80"/>
                        <a:pt x="133" y="80"/>
                      </a:cubicBezTo>
                      <a:cubicBezTo>
                        <a:pt x="185" y="54"/>
                        <a:pt x="185" y="54"/>
                        <a:pt x="185" y="54"/>
                      </a:cubicBezTo>
                      <a:cubicBezTo>
                        <a:pt x="185" y="54"/>
                        <a:pt x="185" y="54"/>
                        <a:pt x="185" y="54"/>
                      </a:cubicBezTo>
                      <a:cubicBezTo>
                        <a:pt x="185" y="54"/>
                        <a:pt x="185" y="54"/>
                        <a:pt x="185" y="54"/>
                      </a:cubicBezTo>
                      <a:cubicBezTo>
                        <a:pt x="185" y="54"/>
                        <a:pt x="185" y="54"/>
                        <a:pt x="184" y="53"/>
                      </a:cubicBezTo>
                      <a:cubicBezTo>
                        <a:pt x="184" y="53"/>
                        <a:pt x="184" y="53"/>
                        <a:pt x="184" y="53"/>
                      </a:cubicBezTo>
                      <a:cubicBezTo>
                        <a:pt x="184" y="53"/>
                        <a:pt x="184" y="53"/>
                        <a:pt x="184" y="53"/>
                      </a:cubicBezTo>
                      <a:cubicBezTo>
                        <a:pt x="167" y="19"/>
                        <a:pt x="133" y="0"/>
                        <a:pt x="98" y="0"/>
                      </a:cubicBezTo>
                      <a:cubicBezTo>
                        <a:pt x="98" y="0"/>
                        <a:pt x="98" y="0"/>
                        <a:pt x="98" y="0"/>
                      </a:cubicBezTo>
                    </a:path>
                  </a:pathLst>
                </a:custGeom>
                <a:solidFill>
                  <a:srgbClr val="FCF9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61" name="Freeform 52">
                  <a:extLst>
                    <a:ext uri="{FF2B5EF4-FFF2-40B4-BE49-F238E27FC236}">
                      <a16:creationId xmlns:a16="http://schemas.microsoft.com/office/drawing/2014/main" id="{AA410576-B390-4C30-9DAC-617196B52E5F}"/>
                    </a:ext>
                  </a:extLst>
                </p:cNvPr>
                <p:cNvSpPr>
                  <a:spLocks/>
                </p:cNvSpPr>
                <p:nvPr/>
              </p:nvSpPr>
              <p:spPr bwMode="auto">
                <a:xfrm>
                  <a:off x="5318335" y="1306432"/>
                  <a:ext cx="103819" cy="143171"/>
                </a:xfrm>
                <a:custGeom>
                  <a:avLst/>
                  <a:gdLst>
                    <a:gd name="T0" fmla="*/ 59 w 59"/>
                    <a:gd name="T1" fmla="*/ 0 h 81"/>
                    <a:gd name="T2" fmla="*/ 48 w 59"/>
                    <a:gd name="T3" fmla="*/ 0 h 81"/>
                    <a:gd name="T4" fmla="*/ 38 w 59"/>
                    <a:gd name="T5" fmla="*/ 10 h 81"/>
                    <a:gd name="T6" fmla="*/ 38 w 59"/>
                    <a:gd name="T7" fmla="*/ 38 h 81"/>
                    <a:gd name="T8" fmla="*/ 10 w 59"/>
                    <a:gd name="T9" fmla="*/ 38 h 81"/>
                    <a:gd name="T10" fmla="*/ 0 w 59"/>
                    <a:gd name="T11" fmla="*/ 48 h 81"/>
                    <a:gd name="T12" fmla="*/ 0 w 59"/>
                    <a:gd name="T13" fmla="*/ 71 h 81"/>
                    <a:gd name="T14" fmla="*/ 10 w 59"/>
                    <a:gd name="T15" fmla="*/ 81 h 81"/>
                    <a:gd name="T16" fmla="*/ 59 w 59"/>
                    <a:gd name="T17" fmla="*/ 56 h 81"/>
                    <a:gd name="T18" fmla="*/ 59 w 5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1">
                      <a:moveTo>
                        <a:pt x="59" y="0"/>
                      </a:moveTo>
                      <a:cubicBezTo>
                        <a:pt x="48" y="0"/>
                        <a:pt x="48" y="0"/>
                        <a:pt x="48" y="0"/>
                      </a:cubicBezTo>
                      <a:cubicBezTo>
                        <a:pt x="42" y="0"/>
                        <a:pt x="38" y="5"/>
                        <a:pt x="38" y="10"/>
                      </a:cubicBezTo>
                      <a:cubicBezTo>
                        <a:pt x="38" y="38"/>
                        <a:pt x="38" y="38"/>
                        <a:pt x="38" y="38"/>
                      </a:cubicBezTo>
                      <a:cubicBezTo>
                        <a:pt x="10" y="38"/>
                        <a:pt x="10" y="38"/>
                        <a:pt x="10" y="38"/>
                      </a:cubicBezTo>
                      <a:cubicBezTo>
                        <a:pt x="4" y="38"/>
                        <a:pt x="0" y="43"/>
                        <a:pt x="0" y="48"/>
                      </a:cubicBezTo>
                      <a:cubicBezTo>
                        <a:pt x="0" y="71"/>
                        <a:pt x="0" y="71"/>
                        <a:pt x="0" y="71"/>
                      </a:cubicBezTo>
                      <a:cubicBezTo>
                        <a:pt x="0" y="76"/>
                        <a:pt x="4" y="81"/>
                        <a:pt x="10" y="81"/>
                      </a:cubicBezTo>
                      <a:cubicBezTo>
                        <a:pt x="59" y="56"/>
                        <a:pt x="59" y="56"/>
                        <a:pt x="59" y="56"/>
                      </a:cubicBezTo>
                      <a:cubicBezTo>
                        <a:pt x="59" y="0"/>
                        <a:pt x="59" y="0"/>
                        <a:pt x="59" y="0"/>
                      </a:cubicBezTo>
                    </a:path>
                  </a:pathLst>
                </a:custGeom>
                <a:solidFill>
                  <a:srgbClr val="8BD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62" name="Freeform 53">
                  <a:extLst>
                    <a:ext uri="{FF2B5EF4-FFF2-40B4-BE49-F238E27FC236}">
                      <a16:creationId xmlns:a16="http://schemas.microsoft.com/office/drawing/2014/main" id="{0E8B1E07-70B7-4AB1-B047-26F7789CFE44}"/>
                    </a:ext>
                  </a:extLst>
                </p:cNvPr>
                <p:cNvSpPr>
                  <a:spLocks/>
                </p:cNvSpPr>
                <p:nvPr/>
              </p:nvSpPr>
              <p:spPr bwMode="auto">
                <a:xfrm>
                  <a:off x="5422154" y="1306432"/>
                  <a:ext cx="65306" cy="98796"/>
                </a:xfrm>
                <a:custGeom>
                  <a:avLst/>
                  <a:gdLst>
                    <a:gd name="T0" fmla="*/ 11 w 37"/>
                    <a:gd name="T1" fmla="*/ 0 h 56"/>
                    <a:gd name="T2" fmla="*/ 0 w 37"/>
                    <a:gd name="T3" fmla="*/ 0 h 56"/>
                    <a:gd name="T4" fmla="*/ 0 w 37"/>
                    <a:gd name="T5" fmla="*/ 56 h 56"/>
                    <a:gd name="T6" fmla="*/ 37 w 37"/>
                    <a:gd name="T7" fmla="*/ 38 h 56"/>
                    <a:gd name="T8" fmla="*/ 21 w 37"/>
                    <a:gd name="T9" fmla="*/ 38 h 56"/>
                    <a:gd name="T10" fmla="*/ 21 w 37"/>
                    <a:gd name="T11" fmla="*/ 10 h 56"/>
                    <a:gd name="T12" fmla="*/ 11 w 3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37" h="56">
                      <a:moveTo>
                        <a:pt x="11" y="0"/>
                      </a:moveTo>
                      <a:cubicBezTo>
                        <a:pt x="0" y="0"/>
                        <a:pt x="0" y="0"/>
                        <a:pt x="0" y="0"/>
                      </a:cubicBezTo>
                      <a:cubicBezTo>
                        <a:pt x="0" y="56"/>
                        <a:pt x="0" y="56"/>
                        <a:pt x="0" y="56"/>
                      </a:cubicBezTo>
                      <a:cubicBezTo>
                        <a:pt x="37" y="38"/>
                        <a:pt x="37" y="38"/>
                        <a:pt x="37" y="38"/>
                      </a:cubicBezTo>
                      <a:cubicBezTo>
                        <a:pt x="21" y="38"/>
                        <a:pt x="21" y="38"/>
                        <a:pt x="21" y="38"/>
                      </a:cubicBezTo>
                      <a:cubicBezTo>
                        <a:pt x="21" y="10"/>
                        <a:pt x="21" y="10"/>
                        <a:pt x="21" y="10"/>
                      </a:cubicBezTo>
                      <a:cubicBezTo>
                        <a:pt x="21" y="5"/>
                        <a:pt x="17" y="0"/>
                        <a:pt x="11" y="0"/>
                      </a:cubicBezTo>
                    </a:path>
                  </a:pathLst>
                </a:custGeom>
                <a:solidFill>
                  <a:srgbClr val="7FC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63" name="Freeform 54">
                  <a:extLst>
                    <a:ext uri="{FF2B5EF4-FFF2-40B4-BE49-F238E27FC236}">
                      <a16:creationId xmlns:a16="http://schemas.microsoft.com/office/drawing/2014/main" id="{7B57F741-8B66-4F61-8F77-8571107CF492}"/>
                    </a:ext>
                  </a:extLst>
                </p:cNvPr>
                <p:cNvSpPr>
                  <a:spLocks noEditPoints="1"/>
                </p:cNvSpPr>
                <p:nvPr/>
              </p:nvSpPr>
              <p:spPr bwMode="auto">
                <a:xfrm>
                  <a:off x="5201957" y="1188379"/>
                  <a:ext cx="440395" cy="438721"/>
                </a:xfrm>
                <a:custGeom>
                  <a:avLst/>
                  <a:gdLst>
                    <a:gd name="T0" fmla="*/ 179 w 250"/>
                    <a:gd name="T1" fmla="*/ 29 h 249"/>
                    <a:gd name="T2" fmla="*/ 30 w 250"/>
                    <a:gd name="T3" fmla="*/ 71 h 249"/>
                    <a:gd name="T4" fmla="*/ 72 w 250"/>
                    <a:gd name="T5" fmla="*/ 220 h 249"/>
                    <a:gd name="T6" fmla="*/ 221 w 250"/>
                    <a:gd name="T7" fmla="*/ 178 h 249"/>
                    <a:gd name="T8" fmla="*/ 179 w 250"/>
                    <a:gd name="T9" fmla="*/ 29 h 249"/>
                    <a:gd name="T10" fmla="*/ 86 w 250"/>
                    <a:gd name="T11" fmla="*/ 195 h 249"/>
                    <a:gd name="T12" fmla="*/ 55 w 250"/>
                    <a:gd name="T13" fmla="*/ 85 h 249"/>
                    <a:gd name="T14" fmla="*/ 165 w 250"/>
                    <a:gd name="T15" fmla="*/ 54 h 249"/>
                    <a:gd name="T16" fmla="*/ 196 w 250"/>
                    <a:gd name="T17" fmla="*/ 164 h 249"/>
                    <a:gd name="T18" fmla="*/ 86 w 250"/>
                    <a:gd name="T19" fmla="*/ 19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49">
                      <a:moveTo>
                        <a:pt x="179" y="29"/>
                      </a:moveTo>
                      <a:cubicBezTo>
                        <a:pt x="126" y="0"/>
                        <a:pt x="59" y="19"/>
                        <a:pt x="30" y="71"/>
                      </a:cubicBezTo>
                      <a:cubicBezTo>
                        <a:pt x="0" y="124"/>
                        <a:pt x="19" y="191"/>
                        <a:pt x="72" y="220"/>
                      </a:cubicBezTo>
                      <a:cubicBezTo>
                        <a:pt x="125" y="249"/>
                        <a:pt x="192" y="231"/>
                        <a:pt x="221" y="178"/>
                      </a:cubicBezTo>
                      <a:cubicBezTo>
                        <a:pt x="250" y="125"/>
                        <a:pt x="231" y="58"/>
                        <a:pt x="179" y="29"/>
                      </a:cubicBezTo>
                      <a:close/>
                      <a:moveTo>
                        <a:pt x="86" y="195"/>
                      </a:moveTo>
                      <a:cubicBezTo>
                        <a:pt x="47" y="173"/>
                        <a:pt x="33" y="124"/>
                        <a:pt x="55" y="85"/>
                      </a:cubicBezTo>
                      <a:cubicBezTo>
                        <a:pt x="77" y="46"/>
                        <a:pt x="126" y="32"/>
                        <a:pt x="165" y="54"/>
                      </a:cubicBezTo>
                      <a:cubicBezTo>
                        <a:pt x="204" y="76"/>
                        <a:pt x="218" y="125"/>
                        <a:pt x="196" y="164"/>
                      </a:cubicBezTo>
                      <a:cubicBezTo>
                        <a:pt x="174" y="203"/>
                        <a:pt x="125" y="217"/>
                        <a:pt x="86" y="195"/>
                      </a:cubicBezTo>
                      <a:close/>
                    </a:path>
                  </a:pathLst>
                </a:custGeom>
                <a:solidFill>
                  <a:srgbClr val="415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sp>
              <p:nvSpPr>
                <p:cNvPr id="164" name="Freeform 55">
                  <a:extLst>
                    <a:ext uri="{FF2B5EF4-FFF2-40B4-BE49-F238E27FC236}">
                      <a16:creationId xmlns:a16="http://schemas.microsoft.com/office/drawing/2014/main" id="{1A223E1B-CB2C-41F6-BBAF-44B7A5925E30}"/>
                    </a:ext>
                  </a:extLst>
                </p:cNvPr>
                <p:cNvSpPr>
                  <a:spLocks/>
                </p:cNvSpPr>
                <p:nvPr/>
              </p:nvSpPr>
              <p:spPr bwMode="auto">
                <a:xfrm>
                  <a:off x="5201957" y="1188379"/>
                  <a:ext cx="315644" cy="387648"/>
                </a:xfrm>
                <a:custGeom>
                  <a:avLst/>
                  <a:gdLst>
                    <a:gd name="T0" fmla="*/ 86 w 179"/>
                    <a:gd name="T1" fmla="*/ 195 h 220"/>
                    <a:gd name="T2" fmla="*/ 86 w 179"/>
                    <a:gd name="T3" fmla="*/ 195 h 220"/>
                    <a:gd name="T4" fmla="*/ 55 w 179"/>
                    <a:gd name="T5" fmla="*/ 85 h 220"/>
                    <a:gd name="T6" fmla="*/ 165 w 179"/>
                    <a:gd name="T7" fmla="*/ 54 h 220"/>
                    <a:gd name="T8" fmla="*/ 165 w 179"/>
                    <a:gd name="T9" fmla="*/ 54 h 220"/>
                    <a:gd name="T10" fmla="*/ 179 w 179"/>
                    <a:gd name="T11" fmla="*/ 29 h 220"/>
                    <a:gd name="T12" fmla="*/ 179 w 179"/>
                    <a:gd name="T13" fmla="*/ 29 h 220"/>
                    <a:gd name="T14" fmla="*/ 30 w 179"/>
                    <a:gd name="T15" fmla="*/ 71 h 220"/>
                    <a:gd name="T16" fmla="*/ 72 w 179"/>
                    <a:gd name="T17" fmla="*/ 220 h 220"/>
                    <a:gd name="T18" fmla="*/ 72 w 179"/>
                    <a:gd name="T19" fmla="*/ 220 h 220"/>
                    <a:gd name="T20" fmla="*/ 86 w 179"/>
                    <a:gd name="T21" fmla="*/ 19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220">
                      <a:moveTo>
                        <a:pt x="86" y="195"/>
                      </a:moveTo>
                      <a:cubicBezTo>
                        <a:pt x="86" y="195"/>
                        <a:pt x="86" y="195"/>
                        <a:pt x="86" y="195"/>
                      </a:cubicBezTo>
                      <a:cubicBezTo>
                        <a:pt x="47" y="173"/>
                        <a:pt x="33" y="124"/>
                        <a:pt x="55" y="85"/>
                      </a:cubicBezTo>
                      <a:cubicBezTo>
                        <a:pt x="77" y="46"/>
                        <a:pt x="126" y="32"/>
                        <a:pt x="165" y="54"/>
                      </a:cubicBezTo>
                      <a:cubicBezTo>
                        <a:pt x="165" y="54"/>
                        <a:pt x="165" y="54"/>
                        <a:pt x="165" y="54"/>
                      </a:cubicBezTo>
                      <a:cubicBezTo>
                        <a:pt x="179" y="29"/>
                        <a:pt x="179" y="29"/>
                        <a:pt x="179" y="29"/>
                      </a:cubicBezTo>
                      <a:cubicBezTo>
                        <a:pt x="179" y="29"/>
                        <a:pt x="179" y="29"/>
                        <a:pt x="179" y="29"/>
                      </a:cubicBezTo>
                      <a:cubicBezTo>
                        <a:pt x="126" y="0"/>
                        <a:pt x="59" y="19"/>
                        <a:pt x="30" y="71"/>
                      </a:cubicBezTo>
                      <a:cubicBezTo>
                        <a:pt x="0" y="124"/>
                        <a:pt x="19" y="191"/>
                        <a:pt x="72" y="220"/>
                      </a:cubicBezTo>
                      <a:cubicBezTo>
                        <a:pt x="72" y="220"/>
                        <a:pt x="72" y="220"/>
                        <a:pt x="72" y="220"/>
                      </a:cubicBezTo>
                      <a:lnTo>
                        <a:pt x="86" y="195"/>
                      </a:lnTo>
                      <a:close/>
                    </a:path>
                  </a:pathLst>
                </a:custGeom>
                <a:solidFill>
                  <a:srgbClr val="536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chemeClr val="tx1">
                        <a:lumMod val="65000"/>
                        <a:lumOff val="35000"/>
                      </a:schemeClr>
                    </a:solidFill>
                    <a:cs typeface="+mn-ea"/>
                    <a:sym typeface="+mn-lt"/>
                  </a:endParaRPr>
                </a:p>
              </p:txBody>
            </p:sp>
          </p:grpSp>
          <p:sp>
            <p:nvSpPr>
              <p:cNvPr id="134" name="箭头: 右 133">
                <a:extLst>
                  <a:ext uri="{FF2B5EF4-FFF2-40B4-BE49-F238E27FC236}">
                    <a16:creationId xmlns:a16="http://schemas.microsoft.com/office/drawing/2014/main" id="{021CE908-12BA-4965-8BB2-AA2217D61665}"/>
                  </a:ext>
                </a:extLst>
              </p:cNvPr>
              <p:cNvSpPr/>
              <p:nvPr/>
            </p:nvSpPr>
            <p:spPr>
              <a:xfrm>
                <a:off x="5727197" y="3013280"/>
                <a:ext cx="769438" cy="508779"/>
              </a:xfrm>
              <a:prstGeom prst="rightArrow">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lumMod val="65000"/>
                      <a:lumOff val="35000"/>
                    </a:schemeClr>
                  </a:solidFill>
                  <a:cs typeface="+mn-ea"/>
                  <a:sym typeface="+mn-lt"/>
                </a:endParaRPr>
              </a:p>
            </p:txBody>
          </p:sp>
          <p:sp>
            <p:nvSpPr>
              <p:cNvPr id="147" name="箭头: 右 146">
                <a:extLst>
                  <a:ext uri="{FF2B5EF4-FFF2-40B4-BE49-F238E27FC236}">
                    <a16:creationId xmlns:a16="http://schemas.microsoft.com/office/drawing/2014/main" id="{6BCEF833-70EB-4845-9070-6AB53EFB0323}"/>
                  </a:ext>
                </a:extLst>
              </p:cNvPr>
              <p:cNvSpPr/>
              <p:nvPr/>
            </p:nvSpPr>
            <p:spPr>
              <a:xfrm>
                <a:off x="8470810" y="2997015"/>
                <a:ext cx="799006" cy="508779"/>
              </a:xfrm>
              <a:prstGeom prst="rightArrow">
                <a:avLst/>
              </a:prstGeom>
              <a:solidFill>
                <a:srgbClr val="FFB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65000"/>
                      <a:lumOff val="35000"/>
                    </a:schemeClr>
                  </a:solidFill>
                  <a:cs typeface="+mn-ea"/>
                  <a:sym typeface="+mn-lt"/>
                </a:endParaRPr>
              </a:p>
            </p:txBody>
          </p:sp>
        </p:grpSp>
        <p:sp>
          <p:nvSpPr>
            <p:cNvPr id="87" name="文本框 86">
              <a:extLst>
                <a:ext uri="{FF2B5EF4-FFF2-40B4-BE49-F238E27FC236}">
                  <a16:creationId xmlns:a16="http://schemas.microsoft.com/office/drawing/2014/main" id="{313169F7-7D75-4B9F-8978-E05BFDAB5E02}"/>
                </a:ext>
              </a:extLst>
            </p:cNvPr>
            <p:cNvSpPr txBox="1"/>
            <p:nvPr/>
          </p:nvSpPr>
          <p:spPr>
            <a:xfrm>
              <a:off x="3711712" y="4028552"/>
              <a:ext cx="1966167" cy="987578"/>
            </a:xfrm>
            <a:prstGeom prst="rect">
              <a:avLst/>
            </a:prstGeom>
            <a:noFill/>
          </p:spPr>
          <p:txBody>
            <a:bodyPr wrap="square" rtlCol="0">
              <a:spAutoFit/>
            </a:bodyPr>
            <a:lstStyle/>
            <a:p>
              <a:pPr marL="171450" indent="-171450">
                <a:lnSpc>
                  <a:spcPct val="125000"/>
                </a:lnSpc>
                <a:buFont typeface="Wingdings" panose="05000000000000000000" pitchFamily="2" charset="2"/>
                <a:buChar char="l"/>
              </a:pPr>
              <a:r>
                <a:rPr lang="zh-CN" altLang="en-US" sz="1600" dirty="0">
                  <a:solidFill>
                    <a:schemeClr val="tx1">
                      <a:lumMod val="65000"/>
                      <a:lumOff val="35000"/>
                    </a:schemeClr>
                  </a:solidFill>
                  <a:cs typeface="+mn-ea"/>
                  <a:sym typeface="+mn-lt"/>
                </a:rPr>
                <a:t>深度学习</a:t>
              </a:r>
              <a:endParaRPr lang="en-US" altLang="zh-CN" sz="1600" dirty="0">
                <a:solidFill>
                  <a:schemeClr val="tx1">
                    <a:lumMod val="65000"/>
                    <a:lumOff val="35000"/>
                  </a:schemeClr>
                </a:solidFill>
                <a:cs typeface="+mn-ea"/>
                <a:sym typeface="+mn-lt"/>
              </a:endParaRPr>
            </a:p>
            <a:p>
              <a:pPr marL="171450" indent="-171450">
                <a:lnSpc>
                  <a:spcPct val="125000"/>
                </a:lnSpc>
                <a:buFont typeface="Wingdings" panose="05000000000000000000" pitchFamily="2" charset="2"/>
                <a:buChar char="l"/>
              </a:pPr>
              <a:r>
                <a:rPr lang="zh-CN" altLang="en-US" sz="1600" dirty="0">
                  <a:solidFill>
                    <a:schemeClr val="tx1">
                      <a:lumMod val="65000"/>
                      <a:lumOff val="35000"/>
                    </a:schemeClr>
                  </a:solidFill>
                  <a:cs typeface="+mn-ea"/>
                  <a:sym typeface="+mn-lt"/>
                </a:rPr>
                <a:t>训练模型</a:t>
              </a:r>
              <a:endParaRPr lang="en-US" altLang="zh-CN" sz="1600" dirty="0">
                <a:solidFill>
                  <a:schemeClr val="tx1">
                    <a:lumMod val="65000"/>
                    <a:lumOff val="35000"/>
                  </a:schemeClr>
                </a:solidFill>
                <a:cs typeface="+mn-ea"/>
                <a:sym typeface="+mn-lt"/>
              </a:endParaRPr>
            </a:p>
            <a:p>
              <a:pPr marL="171450" indent="-171450">
                <a:lnSpc>
                  <a:spcPct val="125000"/>
                </a:lnSpc>
                <a:buFont typeface="Wingdings" panose="05000000000000000000" pitchFamily="2" charset="2"/>
                <a:buChar char="l"/>
              </a:pPr>
              <a:r>
                <a:rPr lang="zh-CN" altLang="en-US" sz="1600" dirty="0">
                  <a:solidFill>
                    <a:schemeClr val="tx1">
                      <a:lumMod val="65000"/>
                      <a:lumOff val="35000"/>
                    </a:schemeClr>
                  </a:solidFill>
                  <a:cs typeface="+mn-ea"/>
                  <a:sym typeface="+mn-lt"/>
                </a:rPr>
                <a:t>智能识别</a:t>
              </a:r>
              <a:endParaRPr lang="en-US" altLang="zh-CN" sz="1600" dirty="0">
                <a:solidFill>
                  <a:schemeClr val="tx1">
                    <a:lumMod val="65000"/>
                    <a:lumOff val="35000"/>
                  </a:schemeClr>
                </a:solidFill>
                <a:cs typeface="+mn-ea"/>
                <a:sym typeface="+mn-lt"/>
              </a:endParaRPr>
            </a:p>
          </p:txBody>
        </p:sp>
        <p:sp>
          <p:nvSpPr>
            <p:cNvPr id="88" name="文本框 87">
              <a:extLst>
                <a:ext uri="{FF2B5EF4-FFF2-40B4-BE49-F238E27FC236}">
                  <a16:creationId xmlns:a16="http://schemas.microsoft.com/office/drawing/2014/main" id="{6F9A5373-66A8-4C52-B85C-8064764B0DE6}"/>
                </a:ext>
              </a:extLst>
            </p:cNvPr>
            <p:cNvSpPr txBox="1"/>
            <p:nvPr/>
          </p:nvSpPr>
          <p:spPr>
            <a:xfrm>
              <a:off x="6471804" y="4039841"/>
              <a:ext cx="1966167" cy="679801"/>
            </a:xfrm>
            <a:prstGeom prst="rect">
              <a:avLst/>
            </a:prstGeom>
            <a:noFill/>
          </p:spPr>
          <p:txBody>
            <a:bodyPr wrap="square" rtlCol="0">
              <a:spAutoFit/>
            </a:bodyPr>
            <a:lstStyle/>
            <a:p>
              <a:pPr marL="171450" indent="-171450">
                <a:lnSpc>
                  <a:spcPct val="125000"/>
                </a:lnSpc>
                <a:buFont typeface="Wingdings" panose="05000000000000000000" pitchFamily="2" charset="2"/>
                <a:buChar char="l"/>
              </a:pPr>
              <a:r>
                <a:rPr lang="zh-CN" altLang="en-US" sz="1600" dirty="0">
                  <a:solidFill>
                    <a:schemeClr val="tx1">
                      <a:lumMod val="65000"/>
                      <a:lumOff val="35000"/>
                    </a:schemeClr>
                  </a:solidFill>
                  <a:cs typeface="+mn-ea"/>
                  <a:sym typeface="+mn-lt"/>
                </a:rPr>
                <a:t>数据库</a:t>
              </a:r>
              <a:endParaRPr lang="en-US" altLang="zh-CN" sz="1600" dirty="0">
                <a:solidFill>
                  <a:schemeClr val="tx1">
                    <a:lumMod val="65000"/>
                    <a:lumOff val="35000"/>
                  </a:schemeClr>
                </a:solidFill>
                <a:cs typeface="+mn-ea"/>
                <a:sym typeface="+mn-lt"/>
              </a:endParaRPr>
            </a:p>
            <a:p>
              <a:pPr marL="171450" indent="-171450">
                <a:lnSpc>
                  <a:spcPct val="125000"/>
                </a:lnSpc>
                <a:buFont typeface="Wingdings" panose="05000000000000000000" pitchFamily="2" charset="2"/>
                <a:buChar char="l"/>
              </a:pPr>
              <a:r>
                <a:rPr lang="zh-CN" altLang="en-US" sz="1600" dirty="0">
                  <a:solidFill>
                    <a:schemeClr val="tx1">
                      <a:lumMod val="65000"/>
                      <a:lumOff val="35000"/>
                    </a:schemeClr>
                  </a:solidFill>
                  <a:cs typeface="+mn-ea"/>
                  <a:sym typeface="+mn-lt"/>
                </a:rPr>
                <a:t>数据处理分析</a:t>
              </a:r>
              <a:endParaRPr lang="en-US" altLang="zh-CN" sz="1600" dirty="0">
                <a:solidFill>
                  <a:schemeClr val="tx1">
                    <a:lumMod val="65000"/>
                    <a:lumOff val="35000"/>
                  </a:schemeClr>
                </a:solidFill>
                <a:cs typeface="+mn-ea"/>
                <a:sym typeface="+mn-lt"/>
              </a:endParaRPr>
            </a:p>
          </p:txBody>
        </p:sp>
        <p:sp>
          <p:nvSpPr>
            <p:cNvPr id="89" name="文本框 88">
              <a:extLst>
                <a:ext uri="{FF2B5EF4-FFF2-40B4-BE49-F238E27FC236}">
                  <a16:creationId xmlns:a16="http://schemas.microsoft.com/office/drawing/2014/main" id="{92D0C2F3-6BBC-4E8E-8708-C84E926A1FFB}"/>
                </a:ext>
              </a:extLst>
            </p:cNvPr>
            <p:cNvSpPr txBox="1"/>
            <p:nvPr/>
          </p:nvSpPr>
          <p:spPr>
            <a:xfrm>
              <a:off x="9243533" y="4005410"/>
              <a:ext cx="1966167" cy="1295355"/>
            </a:xfrm>
            <a:prstGeom prst="rect">
              <a:avLst/>
            </a:prstGeom>
            <a:noFill/>
          </p:spPr>
          <p:txBody>
            <a:bodyPr wrap="square" rtlCol="0">
              <a:spAutoFit/>
            </a:bodyPr>
            <a:lstStyle/>
            <a:p>
              <a:pPr marL="171450" indent="-171450">
                <a:lnSpc>
                  <a:spcPct val="125000"/>
                </a:lnSpc>
                <a:buFont typeface="Wingdings" panose="05000000000000000000" pitchFamily="2" charset="2"/>
                <a:buChar char="l"/>
              </a:pPr>
              <a:r>
                <a:rPr lang="zh-CN" altLang="en-US" sz="1600" dirty="0">
                  <a:solidFill>
                    <a:schemeClr val="tx1">
                      <a:lumMod val="65000"/>
                      <a:lumOff val="35000"/>
                    </a:schemeClr>
                  </a:solidFill>
                  <a:cs typeface="+mn-ea"/>
                  <a:sym typeface="+mn-lt"/>
                </a:rPr>
                <a:t>可视化</a:t>
              </a:r>
              <a:endParaRPr lang="en-US" altLang="zh-CN" sz="1600" dirty="0">
                <a:solidFill>
                  <a:schemeClr val="tx1">
                    <a:lumMod val="65000"/>
                    <a:lumOff val="35000"/>
                  </a:schemeClr>
                </a:solidFill>
                <a:cs typeface="+mn-ea"/>
                <a:sym typeface="+mn-lt"/>
              </a:endParaRPr>
            </a:p>
            <a:p>
              <a:pPr marL="171450" indent="-171450">
                <a:lnSpc>
                  <a:spcPct val="125000"/>
                </a:lnSpc>
                <a:buFont typeface="Wingdings" panose="05000000000000000000" pitchFamily="2" charset="2"/>
                <a:buChar char="l"/>
              </a:pPr>
              <a:r>
                <a:rPr lang="zh-CN" altLang="en-US" sz="1600" dirty="0">
                  <a:solidFill>
                    <a:schemeClr val="tx1">
                      <a:lumMod val="65000"/>
                      <a:lumOff val="35000"/>
                    </a:schemeClr>
                  </a:solidFill>
                  <a:cs typeface="+mn-ea"/>
                  <a:sym typeface="+mn-lt"/>
                </a:rPr>
                <a:t>决策分析</a:t>
              </a:r>
              <a:endParaRPr lang="en-US" altLang="zh-CN" sz="1600" dirty="0">
                <a:solidFill>
                  <a:schemeClr val="tx1">
                    <a:lumMod val="65000"/>
                    <a:lumOff val="35000"/>
                  </a:schemeClr>
                </a:solidFill>
                <a:cs typeface="+mn-ea"/>
                <a:sym typeface="+mn-lt"/>
              </a:endParaRPr>
            </a:p>
            <a:p>
              <a:pPr marL="171450" indent="-171450">
                <a:lnSpc>
                  <a:spcPct val="125000"/>
                </a:lnSpc>
                <a:buFont typeface="Wingdings" panose="05000000000000000000" pitchFamily="2" charset="2"/>
                <a:buChar char="l"/>
              </a:pPr>
              <a:r>
                <a:rPr lang="en-US" altLang="zh-CN" sz="1600" dirty="0">
                  <a:solidFill>
                    <a:schemeClr val="tx1">
                      <a:lumMod val="65000"/>
                      <a:lumOff val="35000"/>
                    </a:schemeClr>
                  </a:solidFill>
                  <a:cs typeface="+mn-ea"/>
                  <a:sym typeface="+mn-lt"/>
                </a:rPr>
                <a:t>Web</a:t>
              </a:r>
              <a:r>
                <a:rPr lang="zh-CN" altLang="en-US" sz="1600" dirty="0">
                  <a:solidFill>
                    <a:schemeClr val="tx1">
                      <a:lumMod val="65000"/>
                      <a:lumOff val="35000"/>
                    </a:schemeClr>
                  </a:solidFill>
                  <a:cs typeface="+mn-ea"/>
                  <a:sym typeface="+mn-lt"/>
                </a:rPr>
                <a:t>应用</a:t>
              </a:r>
              <a:endParaRPr lang="en-US" altLang="zh-CN" sz="1600" dirty="0">
                <a:solidFill>
                  <a:schemeClr val="tx1">
                    <a:lumMod val="65000"/>
                    <a:lumOff val="35000"/>
                  </a:schemeClr>
                </a:solidFill>
                <a:cs typeface="+mn-ea"/>
                <a:sym typeface="+mn-lt"/>
              </a:endParaRPr>
            </a:p>
            <a:p>
              <a:pPr marL="171450" indent="-171450">
                <a:lnSpc>
                  <a:spcPct val="125000"/>
                </a:lnSpc>
                <a:buFont typeface="Wingdings" panose="05000000000000000000" pitchFamily="2" charset="2"/>
                <a:buChar char="l"/>
              </a:pPr>
              <a:r>
                <a:rPr lang="zh-CN" altLang="en-US" sz="1600" dirty="0">
                  <a:solidFill>
                    <a:schemeClr val="tx1">
                      <a:lumMod val="65000"/>
                      <a:lumOff val="35000"/>
                    </a:schemeClr>
                  </a:solidFill>
                  <a:cs typeface="+mn-ea"/>
                  <a:sym typeface="+mn-lt"/>
                </a:rPr>
                <a:t>移动端应用</a:t>
              </a:r>
              <a:endParaRPr lang="en-US" altLang="zh-CN" sz="1600" dirty="0">
                <a:solidFill>
                  <a:schemeClr val="tx1">
                    <a:lumMod val="65000"/>
                    <a:lumOff val="35000"/>
                  </a:schemeClr>
                </a:solidFill>
                <a:cs typeface="+mn-ea"/>
                <a:sym typeface="+mn-lt"/>
              </a:endParaRPr>
            </a:p>
          </p:txBody>
        </p:sp>
        <p:sp>
          <p:nvSpPr>
            <p:cNvPr id="90" name="文本框 143">
              <a:extLst>
                <a:ext uri="{FF2B5EF4-FFF2-40B4-BE49-F238E27FC236}">
                  <a16:creationId xmlns:a16="http://schemas.microsoft.com/office/drawing/2014/main" id="{7DAFC1A4-3E30-40F6-BD9C-9858FF9BB90F}"/>
                </a:ext>
              </a:extLst>
            </p:cNvPr>
            <p:cNvSpPr txBox="1"/>
            <p:nvPr/>
          </p:nvSpPr>
          <p:spPr>
            <a:xfrm>
              <a:off x="934957" y="3983396"/>
              <a:ext cx="2220838" cy="1033745"/>
            </a:xfrm>
            <a:prstGeom prst="rect">
              <a:avLst/>
            </a:prstGeom>
            <a:noFill/>
          </p:spPr>
          <p:txBody>
            <a:bodyPr wrap="square" rtlCol="0">
              <a:spAutoFit/>
            </a:bodyPr>
            <a:lstStyle/>
            <a:p>
              <a:pPr marL="171450" indent="-171450">
                <a:lnSpc>
                  <a:spcPct val="150000"/>
                </a:lnSpc>
                <a:buFont typeface="Wingdings" panose="05000000000000000000" pitchFamily="2" charset="2"/>
                <a:buChar char="l"/>
              </a:pPr>
              <a:r>
                <a:rPr lang="zh-CN" altLang="en-US" sz="1600" dirty="0">
                  <a:solidFill>
                    <a:schemeClr val="tx1">
                      <a:lumMod val="65000"/>
                      <a:lumOff val="35000"/>
                    </a:schemeClr>
                  </a:solidFill>
                  <a:cs typeface="+mn-ea"/>
                  <a:sym typeface="+mn-lt"/>
                </a:rPr>
                <a:t>部署摄像头</a:t>
              </a:r>
              <a:endParaRPr lang="en-US" altLang="zh-CN" sz="1600" dirty="0">
                <a:solidFill>
                  <a:schemeClr val="tx1">
                    <a:lumMod val="65000"/>
                    <a:lumOff val="35000"/>
                  </a:schemeClr>
                </a:solidFill>
                <a:cs typeface="+mn-ea"/>
                <a:sym typeface="+mn-lt"/>
              </a:endParaRPr>
            </a:p>
            <a:p>
              <a:pPr marL="171450" indent="-171450">
                <a:buFont typeface="Wingdings" panose="05000000000000000000" pitchFamily="2" charset="2"/>
                <a:buChar char="l"/>
              </a:pPr>
              <a:r>
                <a:rPr lang="zh-CN" altLang="en-US" sz="1600" dirty="0">
                  <a:solidFill>
                    <a:schemeClr val="tx1">
                      <a:lumMod val="65000"/>
                      <a:lumOff val="35000"/>
                    </a:schemeClr>
                  </a:solidFill>
                  <a:cs typeface="+mn-ea"/>
                  <a:sym typeface="+mn-lt"/>
                </a:rPr>
                <a:t>采集动作手势</a:t>
              </a:r>
              <a:endParaRPr lang="en-US" altLang="zh-CN" sz="1600" dirty="0">
                <a:solidFill>
                  <a:schemeClr val="tx1">
                    <a:lumMod val="65000"/>
                    <a:lumOff val="35000"/>
                  </a:schemeClr>
                </a:solidFill>
                <a:cs typeface="+mn-ea"/>
                <a:sym typeface="+mn-lt"/>
              </a:endParaRPr>
            </a:p>
            <a:p>
              <a:pPr marL="171450" indent="-171450">
                <a:lnSpc>
                  <a:spcPct val="150000"/>
                </a:lnSpc>
                <a:buFont typeface="Wingdings" panose="05000000000000000000" pitchFamily="2" charset="2"/>
                <a:buChar char="l"/>
              </a:pPr>
              <a:r>
                <a:rPr lang="zh-CN" altLang="en-US" sz="1600" dirty="0">
                  <a:solidFill>
                    <a:schemeClr val="tx1">
                      <a:lumMod val="65000"/>
                      <a:lumOff val="35000"/>
                    </a:schemeClr>
                  </a:solidFill>
                  <a:cs typeface="+mn-ea"/>
                  <a:sym typeface="+mn-lt"/>
                </a:rPr>
                <a:t>采集信号灯信号</a:t>
              </a:r>
              <a:endParaRPr lang="en-US" altLang="zh-CN" sz="1600" dirty="0">
                <a:solidFill>
                  <a:schemeClr val="tx1">
                    <a:lumMod val="65000"/>
                    <a:lumOff val="35000"/>
                  </a:schemeClr>
                </a:solidFill>
                <a:cs typeface="+mn-ea"/>
                <a:sym typeface="+mn-lt"/>
              </a:endParaRPr>
            </a:p>
          </p:txBody>
        </p:sp>
      </p:grpSp>
    </p:spTree>
    <p:extLst>
      <p:ext uri="{BB962C8B-B14F-4D97-AF65-F5344CB8AC3E}">
        <p14:creationId xmlns:p14="http://schemas.microsoft.com/office/powerpoint/2010/main" val="28601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4">
            <a:extLst>
              <a:ext uri="{FF2B5EF4-FFF2-40B4-BE49-F238E27FC236}">
                <a16:creationId xmlns:a16="http://schemas.microsoft.com/office/drawing/2014/main" id="{61BAF0E7-3E85-4198-A824-B77B55A88837}"/>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系统架构</a:t>
            </a:r>
          </a:p>
        </p:txBody>
      </p:sp>
      <p:grpSp>
        <p:nvGrpSpPr>
          <p:cNvPr id="7" name="组合 6">
            <a:extLst>
              <a:ext uri="{FF2B5EF4-FFF2-40B4-BE49-F238E27FC236}">
                <a16:creationId xmlns:a16="http://schemas.microsoft.com/office/drawing/2014/main" id="{FFEDB96B-4C5F-4EA4-A67A-12C7A686BE9D}"/>
              </a:ext>
            </a:extLst>
          </p:cNvPr>
          <p:cNvGrpSpPr/>
          <p:nvPr/>
        </p:nvGrpSpPr>
        <p:grpSpPr>
          <a:xfrm>
            <a:off x="2907793" y="1333951"/>
            <a:ext cx="6373237" cy="4769336"/>
            <a:chOff x="2907793" y="1333951"/>
            <a:chExt cx="6373237" cy="4769336"/>
          </a:xfrm>
        </p:grpSpPr>
        <p:grpSp>
          <p:nvGrpSpPr>
            <p:cNvPr id="3" name="组合 2">
              <a:extLst>
                <a:ext uri="{FF2B5EF4-FFF2-40B4-BE49-F238E27FC236}">
                  <a16:creationId xmlns:a16="http://schemas.microsoft.com/office/drawing/2014/main" id="{AB8E12BB-A327-467B-A93A-620D07358914}"/>
                </a:ext>
              </a:extLst>
            </p:cNvPr>
            <p:cNvGrpSpPr/>
            <p:nvPr/>
          </p:nvGrpSpPr>
          <p:grpSpPr>
            <a:xfrm>
              <a:off x="2907793" y="3065950"/>
              <a:ext cx="6373236" cy="1648264"/>
              <a:chOff x="2907793" y="3065950"/>
              <a:chExt cx="6373236" cy="1648264"/>
            </a:xfrm>
          </p:grpSpPr>
          <p:sp>
            <p:nvSpPr>
              <p:cNvPr id="26" name="矩形 25">
                <a:extLst>
                  <a:ext uri="{FF2B5EF4-FFF2-40B4-BE49-F238E27FC236}">
                    <a16:creationId xmlns:a16="http://schemas.microsoft.com/office/drawing/2014/main" id="{EF7F9E13-5147-4423-9706-BE2799D96D4E}"/>
                  </a:ext>
                </a:extLst>
              </p:cNvPr>
              <p:cNvSpPr/>
              <p:nvPr/>
            </p:nvSpPr>
            <p:spPr>
              <a:xfrm>
                <a:off x="2907793" y="3065950"/>
                <a:ext cx="6373236" cy="16482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b="1">
                  <a:solidFill>
                    <a:schemeClr val="tx1">
                      <a:lumMod val="50000"/>
                      <a:lumOff val="50000"/>
                    </a:schemeClr>
                  </a:solidFill>
                  <a:cs typeface="+mn-ea"/>
                  <a:sym typeface="+mn-lt"/>
                </a:endParaRPr>
              </a:p>
            </p:txBody>
          </p:sp>
          <p:sp>
            <p:nvSpPr>
              <p:cNvPr id="13" name="矩形 12">
                <a:extLst>
                  <a:ext uri="{FF2B5EF4-FFF2-40B4-BE49-F238E27FC236}">
                    <a16:creationId xmlns:a16="http://schemas.microsoft.com/office/drawing/2014/main" id="{BC77C3DB-51C3-44DC-B30B-0DED7DD9784B}"/>
                  </a:ext>
                </a:extLst>
              </p:cNvPr>
              <p:cNvSpPr/>
              <p:nvPr/>
            </p:nvSpPr>
            <p:spPr>
              <a:xfrm>
                <a:off x="4011208" y="3221136"/>
                <a:ext cx="5157191" cy="1358859"/>
              </a:xfrm>
              <a:prstGeom prst="rect">
                <a:avLst/>
              </a:prstGeom>
              <a:noFill/>
              <a:ln w="9525">
                <a:solidFill>
                  <a:srgbClr val="8FAAD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b="1">
                  <a:solidFill>
                    <a:schemeClr val="tx1">
                      <a:lumMod val="50000"/>
                      <a:lumOff val="50000"/>
                    </a:schemeClr>
                  </a:solidFill>
                  <a:cs typeface="+mn-ea"/>
                  <a:sym typeface="+mn-lt"/>
                </a:endParaRPr>
              </a:p>
            </p:txBody>
          </p:sp>
          <p:sp>
            <p:nvSpPr>
              <p:cNvPr id="14" name="矩形 13">
                <a:extLst>
                  <a:ext uri="{FF2B5EF4-FFF2-40B4-BE49-F238E27FC236}">
                    <a16:creationId xmlns:a16="http://schemas.microsoft.com/office/drawing/2014/main" id="{DA31E715-F0B9-4886-9819-1AAF5F49BC9E}"/>
                  </a:ext>
                </a:extLst>
              </p:cNvPr>
              <p:cNvSpPr/>
              <p:nvPr/>
            </p:nvSpPr>
            <p:spPr>
              <a:xfrm>
                <a:off x="4421436" y="3436540"/>
                <a:ext cx="644049" cy="978080"/>
              </a:xfrm>
              <a:prstGeom prst="rect">
                <a:avLst/>
              </a:prstGeom>
              <a:solidFill>
                <a:srgbClr val="8FAADC"/>
              </a:solidFill>
              <a:ln>
                <a:solidFill>
                  <a:srgbClr val="8FAADC"/>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数据存储</a:t>
                </a:r>
              </a:p>
            </p:txBody>
          </p:sp>
          <p:sp>
            <p:nvSpPr>
              <p:cNvPr id="15" name="矩形 14">
                <a:extLst>
                  <a:ext uri="{FF2B5EF4-FFF2-40B4-BE49-F238E27FC236}">
                    <a16:creationId xmlns:a16="http://schemas.microsoft.com/office/drawing/2014/main" id="{B70ED077-269E-4F2F-805A-6CDD8953E41A}"/>
                  </a:ext>
                </a:extLst>
              </p:cNvPr>
              <p:cNvSpPr/>
              <p:nvPr/>
            </p:nvSpPr>
            <p:spPr>
              <a:xfrm>
                <a:off x="6831638" y="3436540"/>
                <a:ext cx="644049" cy="978080"/>
              </a:xfrm>
              <a:prstGeom prst="rect">
                <a:avLst/>
              </a:prstGeom>
              <a:solidFill>
                <a:srgbClr val="8FAADC"/>
              </a:solidFill>
              <a:ln>
                <a:solidFill>
                  <a:srgbClr val="8FAADC"/>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数据分析</a:t>
                </a:r>
              </a:p>
            </p:txBody>
          </p:sp>
          <p:sp>
            <p:nvSpPr>
              <p:cNvPr id="16" name="矩形 15">
                <a:extLst>
                  <a:ext uri="{FF2B5EF4-FFF2-40B4-BE49-F238E27FC236}">
                    <a16:creationId xmlns:a16="http://schemas.microsoft.com/office/drawing/2014/main" id="{0D64564A-C9E1-434E-B7D3-21DE84D5DF2C}"/>
                  </a:ext>
                </a:extLst>
              </p:cNvPr>
              <p:cNvSpPr/>
              <p:nvPr/>
            </p:nvSpPr>
            <p:spPr>
              <a:xfrm>
                <a:off x="5626537" y="3436540"/>
                <a:ext cx="644049" cy="978080"/>
              </a:xfrm>
              <a:prstGeom prst="rect">
                <a:avLst/>
              </a:prstGeom>
              <a:solidFill>
                <a:srgbClr val="8FAADC"/>
              </a:solidFill>
              <a:ln>
                <a:solidFill>
                  <a:srgbClr val="8FAADC"/>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数据管理</a:t>
                </a:r>
              </a:p>
            </p:txBody>
          </p:sp>
          <p:sp>
            <p:nvSpPr>
              <p:cNvPr id="17" name="矩形 16">
                <a:extLst>
                  <a:ext uri="{FF2B5EF4-FFF2-40B4-BE49-F238E27FC236}">
                    <a16:creationId xmlns:a16="http://schemas.microsoft.com/office/drawing/2014/main" id="{3C6BE794-C667-4843-843D-9A4398CE31A1}"/>
                  </a:ext>
                </a:extLst>
              </p:cNvPr>
              <p:cNvSpPr/>
              <p:nvPr/>
            </p:nvSpPr>
            <p:spPr>
              <a:xfrm>
                <a:off x="8036740" y="3436540"/>
                <a:ext cx="644048" cy="966879"/>
              </a:xfrm>
              <a:prstGeom prst="rect">
                <a:avLst/>
              </a:prstGeom>
              <a:solidFill>
                <a:srgbClr val="8FAADC"/>
              </a:solidFill>
              <a:ln>
                <a:solidFill>
                  <a:srgbClr val="8FAADC"/>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深度学习</a:t>
                </a:r>
              </a:p>
            </p:txBody>
          </p:sp>
          <p:sp>
            <p:nvSpPr>
              <p:cNvPr id="30" name="文本框 29">
                <a:extLst>
                  <a:ext uri="{FF2B5EF4-FFF2-40B4-BE49-F238E27FC236}">
                    <a16:creationId xmlns:a16="http://schemas.microsoft.com/office/drawing/2014/main" id="{A1148A58-916C-441B-A1C4-621801571792}"/>
                  </a:ext>
                </a:extLst>
              </p:cNvPr>
              <p:cNvSpPr txBox="1"/>
              <p:nvPr/>
            </p:nvSpPr>
            <p:spPr>
              <a:xfrm>
                <a:off x="3375698" y="3567216"/>
                <a:ext cx="461537" cy="775212"/>
              </a:xfrm>
              <a:prstGeom prst="rect">
                <a:avLst/>
              </a:prstGeom>
              <a:noFill/>
              <a:ln>
                <a:noFill/>
              </a:ln>
            </p:spPr>
            <p:txBody>
              <a:bodyPr vert="eaVert" wrap="none" rtlCol="0">
                <a:spAutoFit/>
              </a:bodyPr>
              <a:lstStyle/>
              <a:p>
                <a:r>
                  <a:rPr lang="zh-CN" altLang="en-US" sz="1799" b="1" dirty="0">
                    <a:solidFill>
                      <a:schemeClr val="tx1">
                        <a:lumMod val="65000"/>
                        <a:lumOff val="35000"/>
                      </a:schemeClr>
                    </a:solidFill>
                    <a:cs typeface="+mn-ea"/>
                    <a:sym typeface="+mn-lt"/>
                  </a:rPr>
                  <a:t>平台层</a:t>
                </a:r>
              </a:p>
            </p:txBody>
          </p:sp>
        </p:grpSp>
        <p:grpSp>
          <p:nvGrpSpPr>
            <p:cNvPr id="2" name="组合 1">
              <a:extLst>
                <a:ext uri="{FF2B5EF4-FFF2-40B4-BE49-F238E27FC236}">
                  <a16:creationId xmlns:a16="http://schemas.microsoft.com/office/drawing/2014/main" id="{B0377700-2875-4972-AF39-194445D9506F}"/>
                </a:ext>
              </a:extLst>
            </p:cNvPr>
            <p:cNvGrpSpPr/>
            <p:nvPr/>
          </p:nvGrpSpPr>
          <p:grpSpPr>
            <a:xfrm>
              <a:off x="2907793" y="4812473"/>
              <a:ext cx="6373236" cy="1290814"/>
              <a:chOff x="2907793" y="4812473"/>
              <a:chExt cx="6373236" cy="1290814"/>
            </a:xfrm>
          </p:grpSpPr>
          <p:sp>
            <p:nvSpPr>
              <p:cNvPr id="27" name="矩形 26">
                <a:extLst>
                  <a:ext uri="{FF2B5EF4-FFF2-40B4-BE49-F238E27FC236}">
                    <a16:creationId xmlns:a16="http://schemas.microsoft.com/office/drawing/2014/main" id="{8CADC239-C444-4C25-B251-C2FFBAF67029}"/>
                  </a:ext>
                </a:extLst>
              </p:cNvPr>
              <p:cNvSpPr/>
              <p:nvPr/>
            </p:nvSpPr>
            <p:spPr>
              <a:xfrm>
                <a:off x="2907793" y="4812473"/>
                <a:ext cx="6373236" cy="12908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b="1" dirty="0">
                  <a:solidFill>
                    <a:schemeClr val="tx1">
                      <a:lumMod val="50000"/>
                      <a:lumOff val="50000"/>
                    </a:schemeClr>
                  </a:solidFill>
                  <a:cs typeface="+mn-ea"/>
                  <a:sym typeface="+mn-lt"/>
                </a:endParaRPr>
              </a:p>
            </p:txBody>
          </p:sp>
          <p:sp>
            <p:nvSpPr>
              <p:cNvPr id="18" name="矩形 17">
                <a:extLst>
                  <a:ext uri="{FF2B5EF4-FFF2-40B4-BE49-F238E27FC236}">
                    <a16:creationId xmlns:a16="http://schemas.microsoft.com/office/drawing/2014/main" id="{764515F2-6000-462D-8A27-11CE56B9F75E}"/>
                  </a:ext>
                </a:extLst>
              </p:cNvPr>
              <p:cNvSpPr/>
              <p:nvPr/>
            </p:nvSpPr>
            <p:spPr>
              <a:xfrm>
                <a:off x="4011207" y="4930907"/>
                <a:ext cx="5157190" cy="975448"/>
              </a:xfrm>
              <a:prstGeom prst="rect">
                <a:avLst/>
              </a:prstGeom>
              <a:noFill/>
              <a:ln w="9525">
                <a:solidFill>
                  <a:srgbClr val="8FAAD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b="1">
                  <a:solidFill>
                    <a:schemeClr val="tx1">
                      <a:lumMod val="50000"/>
                      <a:lumOff val="50000"/>
                    </a:schemeClr>
                  </a:solidFill>
                  <a:cs typeface="+mn-ea"/>
                  <a:sym typeface="+mn-lt"/>
                </a:endParaRPr>
              </a:p>
            </p:txBody>
          </p:sp>
          <p:sp>
            <p:nvSpPr>
              <p:cNvPr id="19" name="矩形 18">
                <a:extLst>
                  <a:ext uri="{FF2B5EF4-FFF2-40B4-BE49-F238E27FC236}">
                    <a16:creationId xmlns:a16="http://schemas.microsoft.com/office/drawing/2014/main" id="{B2F799AA-21A2-4462-A924-51EBC4943443}"/>
                  </a:ext>
                </a:extLst>
              </p:cNvPr>
              <p:cNvSpPr/>
              <p:nvPr/>
            </p:nvSpPr>
            <p:spPr>
              <a:xfrm>
                <a:off x="4889971" y="5214627"/>
                <a:ext cx="1238891" cy="470369"/>
              </a:xfrm>
              <a:prstGeom prst="rect">
                <a:avLst/>
              </a:prstGeom>
              <a:solidFill>
                <a:srgbClr val="FFBB7B"/>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视频采集</a:t>
                </a:r>
              </a:p>
            </p:txBody>
          </p:sp>
          <p:sp>
            <p:nvSpPr>
              <p:cNvPr id="24" name="矩形 23">
                <a:extLst>
                  <a:ext uri="{FF2B5EF4-FFF2-40B4-BE49-F238E27FC236}">
                    <a16:creationId xmlns:a16="http://schemas.microsoft.com/office/drawing/2014/main" id="{9E8FB9AE-7120-4394-BD3D-05CD58F709B1}"/>
                  </a:ext>
                </a:extLst>
              </p:cNvPr>
              <p:cNvSpPr/>
              <p:nvPr/>
            </p:nvSpPr>
            <p:spPr>
              <a:xfrm>
                <a:off x="7054370" y="5214627"/>
                <a:ext cx="1238891" cy="470369"/>
              </a:xfrm>
              <a:prstGeom prst="rect">
                <a:avLst/>
              </a:prstGeom>
              <a:solidFill>
                <a:srgbClr val="FFBB7B"/>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数据传输</a:t>
                </a:r>
              </a:p>
            </p:txBody>
          </p:sp>
          <p:sp>
            <p:nvSpPr>
              <p:cNvPr id="31" name="文本框 30">
                <a:extLst>
                  <a:ext uri="{FF2B5EF4-FFF2-40B4-BE49-F238E27FC236}">
                    <a16:creationId xmlns:a16="http://schemas.microsoft.com/office/drawing/2014/main" id="{5C36CB1E-2EC4-4FAE-97DD-C1DDA5BB81ED}"/>
                  </a:ext>
                </a:extLst>
              </p:cNvPr>
              <p:cNvSpPr txBox="1"/>
              <p:nvPr/>
            </p:nvSpPr>
            <p:spPr>
              <a:xfrm>
                <a:off x="3375698" y="5060461"/>
                <a:ext cx="461537" cy="775212"/>
              </a:xfrm>
              <a:prstGeom prst="rect">
                <a:avLst/>
              </a:prstGeom>
              <a:noFill/>
              <a:ln>
                <a:noFill/>
              </a:ln>
            </p:spPr>
            <p:txBody>
              <a:bodyPr vert="eaVert" wrap="none" rtlCol="0">
                <a:spAutoFit/>
              </a:bodyPr>
              <a:lstStyle/>
              <a:p>
                <a:r>
                  <a:rPr lang="zh-CN" altLang="en-US" sz="1799" b="1" dirty="0">
                    <a:solidFill>
                      <a:schemeClr val="tx1">
                        <a:lumMod val="65000"/>
                        <a:lumOff val="35000"/>
                      </a:schemeClr>
                    </a:solidFill>
                    <a:cs typeface="+mn-ea"/>
                    <a:sym typeface="+mn-lt"/>
                  </a:rPr>
                  <a:t>采集层</a:t>
                </a:r>
              </a:p>
            </p:txBody>
          </p:sp>
        </p:grpSp>
        <p:grpSp>
          <p:nvGrpSpPr>
            <p:cNvPr id="6" name="组合 5">
              <a:extLst>
                <a:ext uri="{FF2B5EF4-FFF2-40B4-BE49-F238E27FC236}">
                  <a16:creationId xmlns:a16="http://schemas.microsoft.com/office/drawing/2014/main" id="{496AA7AE-265C-43E6-9114-8925CBEAA473}"/>
                </a:ext>
              </a:extLst>
            </p:cNvPr>
            <p:cNvGrpSpPr/>
            <p:nvPr/>
          </p:nvGrpSpPr>
          <p:grpSpPr>
            <a:xfrm>
              <a:off x="2907794" y="1333951"/>
              <a:ext cx="6373236" cy="1648264"/>
              <a:chOff x="2907794" y="1333951"/>
              <a:chExt cx="6373236" cy="1648264"/>
            </a:xfrm>
          </p:grpSpPr>
          <p:sp>
            <p:nvSpPr>
              <p:cNvPr id="25" name="矩形 24">
                <a:extLst>
                  <a:ext uri="{FF2B5EF4-FFF2-40B4-BE49-F238E27FC236}">
                    <a16:creationId xmlns:a16="http://schemas.microsoft.com/office/drawing/2014/main" id="{DB299780-07F5-43F8-B627-0101B7875CA2}"/>
                  </a:ext>
                </a:extLst>
              </p:cNvPr>
              <p:cNvSpPr/>
              <p:nvPr/>
            </p:nvSpPr>
            <p:spPr>
              <a:xfrm>
                <a:off x="2907794" y="1333951"/>
                <a:ext cx="6373236" cy="16482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b="1" dirty="0">
                  <a:solidFill>
                    <a:schemeClr val="tx1">
                      <a:lumMod val="50000"/>
                      <a:lumOff val="50000"/>
                    </a:schemeClr>
                  </a:solidFill>
                  <a:cs typeface="+mn-ea"/>
                  <a:sym typeface="+mn-lt"/>
                </a:endParaRPr>
              </a:p>
            </p:txBody>
          </p:sp>
          <p:sp>
            <p:nvSpPr>
              <p:cNvPr id="4" name="矩形 3">
                <a:extLst>
                  <a:ext uri="{FF2B5EF4-FFF2-40B4-BE49-F238E27FC236}">
                    <a16:creationId xmlns:a16="http://schemas.microsoft.com/office/drawing/2014/main" id="{492BDD6E-C3FC-464E-B16A-B6DF1144ADDE}"/>
                  </a:ext>
                </a:extLst>
              </p:cNvPr>
              <p:cNvSpPr/>
              <p:nvPr/>
            </p:nvSpPr>
            <p:spPr>
              <a:xfrm>
                <a:off x="4011207" y="1474039"/>
                <a:ext cx="5157192" cy="1418587"/>
              </a:xfrm>
              <a:prstGeom prst="rect">
                <a:avLst/>
              </a:prstGeom>
              <a:noFill/>
              <a:ln w="9525">
                <a:solidFill>
                  <a:srgbClr val="8FAAD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b="1">
                  <a:solidFill>
                    <a:schemeClr val="tx1">
                      <a:lumMod val="50000"/>
                      <a:lumOff val="50000"/>
                    </a:schemeClr>
                  </a:solidFill>
                  <a:cs typeface="+mn-ea"/>
                  <a:sym typeface="+mn-lt"/>
                </a:endParaRPr>
              </a:p>
            </p:txBody>
          </p:sp>
          <p:sp>
            <p:nvSpPr>
              <p:cNvPr id="5" name="矩形 4">
                <a:extLst>
                  <a:ext uri="{FF2B5EF4-FFF2-40B4-BE49-F238E27FC236}">
                    <a16:creationId xmlns:a16="http://schemas.microsoft.com/office/drawing/2014/main" id="{0F8B6D0A-4213-41AB-BFFB-74EE520F59F5}"/>
                  </a:ext>
                </a:extLst>
              </p:cNvPr>
              <p:cNvSpPr/>
              <p:nvPr/>
            </p:nvSpPr>
            <p:spPr>
              <a:xfrm>
                <a:off x="4421438" y="1679360"/>
                <a:ext cx="519211" cy="978080"/>
              </a:xfrm>
              <a:prstGeom prst="rect">
                <a:avLst/>
              </a:prstGeom>
              <a:solidFill>
                <a:srgbClr val="A9D18E"/>
              </a:solidFill>
              <a:ln>
                <a:solidFill>
                  <a:srgbClr val="A9D18E"/>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统计分析</a:t>
                </a:r>
              </a:p>
            </p:txBody>
          </p:sp>
          <p:sp>
            <p:nvSpPr>
              <p:cNvPr id="10" name="矩形 9">
                <a:extLst>
                  <a:ext uri="{FF2B5EF4-FFF2-40B4-BE49-F238E27FC236}">
                    <a16:creationId xmlns:a16="http://schemas.microsoft.com/office/drawing/2014/main" id="{9C926D37-9598-415C-A902-69A4A9C31C9F}"/>
                  </a:ext>
                </a:extLst>
              </p:cNvPr>
              <p:cNvSpPr/>
              <p:nvPr/>
            </p:nvSpPr>
            <p:spPr>
              <a:xfrm>
                <a:off x="5919147" y="1694292"/>
                <a:ext cx="519211" cy="978080"/>
              </a:xfrm>
              <a:prstGeom prst="rect">
                <a:avLst/>
              </a:prstGeom>
              <a:solidFill>
                <a:srgbClr val="A9D18E"/>
              </a:solidFill>
              <a:ln>
                <a:solidFill>
                  <a:srgbClr val="A9D18E"/>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实时监控</a:t>
                </a:r>
              </a:p>
            </p:txBody>
          </p:sp>
          <p:sp>
            <p:nvSpPr>
              <p:cNvPr id="11" name="矩形 10">
                <a:extLst>
                  <a:ext uri="{FF2B5EF4-FFF2-40B4-BE49-F238E27FC236}">
                    <a16:creationId xmlns:a16="http://schemas.microsoft.com/office/drawing/2014/main" id="{AF30DA26-C57A-46D8-B4BA-A6001D640B8B}"/>
                  </a:ext>
                </a:extLst>
              </p:cNvPr>
              <p:cNvSpPr/>
              <p:nvPr/>
            </p:nvSpPr>
            <p:spPr>
              <a:xfrm>
                <a:off x="5170292" y="1679360"/>
                <a:ext cx="519212" cy="978080"/>
              </a:xfrm>
              <a:prstGeom prst="rect">
                <a:avLst/>
              </a:prstGeom>
              <a:solidFill>
                <a:srgbClr val="A9D18E"/>
              </a:solidFill>
              <a:ln>
                <a:solidFill>
                  <a:srgbClr val="A9D18E"/>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视频回放</a:t>
                </a:r>
              </a:p>
            </p:txBody>
          </p:sp>
          <p:sp>
            <p:nvSpPr>
              <p:cNvPr id="12" name="矩形 11">
                <a:extLst>
                  <a:ext uri="{FF2B5EF4-FFF2-40B4-BE49-F238E27FC236}">
                    <a16:creationId xmlns:a16="http://schemas.microsoft.com/office/drawing/2014/main" id="{5F2BDA88-C293-4E72-AFAF-D594D0A9B0D7}"/>
                  </a:ext>
                </a:extLst>
              </p:cNvPr>
              <p:cNvSpPr/>
              <p:nvPr/>
            </p:nvSpPr>
            <p:spPr>
              <a:xfrm>
                <a:off x="7416855" y="1679360"/>
                <a:ext cx="519211" cy="966879"/>
              </a:xfrm>
              <a:prstGeom prst="rect">
                <a:avLst/>
              </a:prstGeom>
              <a:solidFill>
                <a:srgbClr val="A9D18E"/>
              </a:solidFill>
              <a:ln>
                <a:solidFill>
                  <a:srgbClr val="A9D18E"/>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远程指挥</a:t>
                </a:r>
              </a:p>
            </p:txBody>
          </p:sp>
          <p:sp>
            <p:nvSpPr>
              <p:cNvPr id="23" name="矩形 22">
                <a:extLst>
                  <a:ext uri="{FF2B5EF4-FFF2-40B4-BE49-F238E27FC236}">
                    <a16:creationId xmlns:a16="http://schemas.microsoft.com/office/drawing/2014/main" id="{5EEE27F8-9692-4A96-A9C2-9342A5BD8C4B}"/>
                  </a:ext>
                </a:extLst>
              </p:cNvPr>
              <p:cNvSpPr/>
              <p:nvPr/>
            </p:nvSpPr>
            <p:spPr>
              <a:xfrm>
                <a:off x="8165709" y="1679360"/>
                <a:ext cx="519211" cy="966879"/>
              </a:xfrm>
              <a:prstGeom prst="rect">
                <a:avLst/>
              </a:prstGeom>
              <a:solidFill>
                <a:srgbClr val="A9D18E"/>
              </a:solidFill>
              <a:ln>
                <a:solidFill>
                  <a:srgbClr val="A9D18E"/>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系统管理</a:t>
                </a:r>
              </a:p>
            </p:txBody>
          </p:sp>
          <p:sp>
            <p:nvSpPr>
              <p:cNvPr id="29" name="文本框 28">
                <a:extLst>
                  <a:ext uri="{FF2B5EF4-FFF2-40B4-BE49-F238E27FC236}">
                    <a16:creationId xmlns:a16="http://schemas.microsoft.com/office/drawing/2014/main" id="{E5D88018-61F3-4E04-87B8-BDC3716A4BB1}"/>
                  </a:ext>
                </a:extLst>
              </p:cNvPr>
              <p:cNvSpPr txBox="1"/>
              <p:nvPr/>
            </p:nvSpPr>
            <p:spPr>
              <a:xfrm>
                <a:off x="3375699" y="1760387"/>
                <a:ext cx="461537" cy="775212"/>
              </a:xfrm>
              <a:prstGeom prst="rect">
                <a:avLst/>
              </a:prstGeom>
              <a:noFill/>
              <a:ln>
                <a:noFill/>
              </a:ln>
            </p:spPr>
            <p:txBody>
              <a:bodyPr vert="eaVert" wrap="none" rtlCol="0">
                <a:spAutoFit/>
              </a:bodyPr>
              <a:lstStyle/>
              <a:p>
                <a:r>
                  <a:rPr lang="zh-CN" altLang="en-US" sz="1799" b="1" dirty="0">
                    <a:solidFill>
                      <a:schemeClr val="tx1">
                        <a:lumMod val="65000"/>
                        <a:lumOff val="35000"/>
                      </a:schemeClr>
                    </a:solidFill>
                    <a:cs typeface="+mn-ea"/>
                    <a:sym typeface="+mn-lt"/>
                  </a:rPr>
                  <a:t>应用层</a:t>
                </a:r>
              </a:p>
            </p:txBody>
          </p:sp>
          <p:sp>
            <p:nvSpPr>
              <p:cNvPr id="32" name="矩形 31">
                <a:extLst>
                  <a:ext uri="{FF2B5EF4-FFF2-40B4-BE49-F238E27FC236}">
                    <a16:creationId xmlns:a16="http://schemas.microsoft.com/office/drawing/2014/main" id="{5107250A-06DC-4747-BA3A-F5F51A87A11F}"/>
                  </a:ext>
                </a:extLst>
              </p:cNvPr>
              <p:cNvSpPr/>
              <p:nvPr/>
            </p:nvSpPr>
            <p:spPr>
              <a:xfrm>
                <a:off x="6668001" y="1699892"/>
                <a:ext cx="519211" cy="966879"/>
              </a:xfrm>
              <a:prstGeom prst="rect">
                <a:avLst/>
              </a:prstGeom>
              <a:solidFill>
                <a:srgbClr val="A9D18E"/>
              </a:solidFill>
              <a:ln>
                <a:solidFill>
                  <a:srgbClr val="A9D18E"/>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solidFill>
                      <a:schemeClr val="bg1"/>
                    </a:solidFill>
                    <a:cs typeface="+mn-ea"/>
                    <a:sym typeface="+mn-lt"/>
                  </a:rPr>
                  <a:t>智能警报</a:t>
                </a:r>
              </a:p>
            </p:txBody>
          </p:sp>
        </p:grpSp>
      </p:grpSp>
    </p:spTree>
    <p:extLst>
      <p:ext uri="{BB962C8B-B14F-4D97-AF65-F5344CB8AC3E}">
        <p14:creationId xmlns:p14="http://schemas.microsoft.com/office/powerpoint/2010/main" val="98748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14">
            <a:extLst>
              <a:ext uri="{FF2B5EF4-FFF2-40B4-BE49-F238E27FC236}">
                <a16:creationId xmlns:a16="http://schemas.microsoft.com/office/drawing/2014/main" id="{3FF2CDB4-F9E4-440A-90B4-734CD4EA1CAE}"/>
              </a:ext>
            </a:extLst>
          </p:cNvPr>
          <p:cNvSpPr txBox="1"/>
          <p:nvPr/>
        </p:nvSpPr>
        <p:spPr>
          <a:xfrm>
            <a:off x="494919" y="198732"/>
            <a:ext cx="3506727" cy="461615"/>
          </a:xfrm>
          <a:prstGeom prst="rect">
            <a:avLst/>
          </a:prstGeom>
          <a:noFill/>
        </p:spPr>
        <p:txBody>
          <a:bodyPr wrap="square" lIns="91384" tIns="45693" rIns="91384" bIns="45693" rtlCol="0">
            <a:spAutoFit/>
          </a:bodyPr>
          <a:lstStyle/>
          <a:p>
            <a:pPr defTabSz="456921"/>
            <a:r>
              <a:rPr kumimoji="1" lang="zh-CN" altLang="en-US" sz="2400" b="1" dirty="0">
                <a:solidFill>
                  <a:srgbClr val="9BBB59">
                    <a:lumMod val="50000"/>
                  </a:srgbClr>
                </a:solidFill>
                <a:cs typeface="+mn-ea"/>
                <a:sym typeface="+mn-lt"/>
              </a:rPr>
              <a:t>业务流程</a:t>
            </a:r>
          </a:p>
        </p:txBody>
      </p:sp>
      <p:grpSp>
        <p:nvGrpSpPr>
          <p:cNvPr id="9" name="组合 8">
            <a:extLst>
              <a:ext uri="{FF2B5EF4-FFF2-40B4-BE49-F238E27FC236}">
                <a16:creationId xmlns:a16="http://schemas.microsoft.com/office/drawing/2014/main" id="{533BFC35-8839-48A5-A908-03350A1CDF7E}"/>
              </a:ext>
            </a:extLst>
          </p:cNvPr>
          <p:cNvGrpSpPr/>
          <p:nvPr/>
        </p:nvGrpSpPr>
        <p:grpSpPr>
          <a:xfrm>
            <a:off x="1071692" y="1144666"/>
            <a:ext cx="9462243" cy="5212128"/>
            <a:chOff x="1071692" y="1144666"/>
            <a:chExt cx="9462243" cy="5212128"/>
          </a:xfrm>
        </p:grpSpPr>
        <p:sp>
          <p:nvSpPr>
            <p:cNvPr id="5" name="矩形 4">
              <a:extLst>
                <a:ext uri="{FF2B5EF4-FFF2-40B4-BE49-F238E27FC236}">
                  <a16:creationId xmlns:a16="http://schemas.microsoft.com/office/drawing/2014/main" id="{C7C383BF-463B-4E9E-83EC-A65A3BB2F4EC}"/>
                </a:ext>
              </a:extLst>
            </p:cNvPr>
            <p:cNvSpPr/>
            <p:nvPr/>
          </p:nvSpPr>
          <p:spPr>
            <a:xfrm>
              <a:off x="4073249" y="2718276"/>
              <a:ext cx="163757" cy="64113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0" name="组合 129">
              <a:extLst>
                <a:ext uri="{FF2B5EF4-FFF2-40B4-BE49-F238E27FC236}">
                  <a16:creationId xmlns:a16="http://schemas.microsoft.com/office/drawing/2014/main" id="{C987BA0E-F735-4A16-A672-43432406EE63}"/>
                </a:ext>
              </a:extLst>
            </p:cNvPr>
            <p:cNvGrpSpPr/>
            <p:nvPr/>
          </p:nvGrpSpPr>
          <p:grpSpPr>
            <a:xfrm>
              <a:off x="9486151" y="1740843"/>
              <a:ext cx="761925" cy="866503"/>
              <a:chOff x="9224404" y="1567835"/>
              <a:chExt cx="806080" cy="916719"/>
            </a:xfrm>
          </p:grpSpPr>
          <p:pic>
            <p:nvPicPr>
              <p:cNvPr id="186" name="图片 185">
                <a:extLst>
                  <a:ext uri="{FF2B5EF4-FFF2-40B4-BE49-F238E27FC236}">
                    <a16:creationId xmlns:a16="http://schemas.microsoft.com/office/drawing/2014/main" id="{5F6DBF9F-D007-4062-A554-EBC2B144A015}"/>
                  </a:ext>
                </a:extLst>
              </p:cNvPr>
              <p:cNvPicPr>
                <a:picLocks noChangeAspect="1"/>
              </p:cNvPicPr>
              <p:nvPr/>
            </p:nvPicPr>
            <p:blipFill>
              <a:blip r:embed="rId4">
                <a:duotone>
                  <a:schemeClr val="accent1">
                    <a:shade val="45000"/>
                    <a:satMod val="135000"/>
                  </a:schemeClr>
                  <a:prstClr val="white"/>
                </a:duotone>
                <a:lum contrast="20000"/>
              </a:blip>
              <a:stretch>
                <a:fillRect/>
              </a:stretch>
            </p:blipFill>
            <p:spPr>
              <a:xfrm>
                <a:off x="9224404" y="1567835"/>
                <a:ext cx="536780" cy="648959"/>
              </a:xfrm>
              <a:prstGeom prst="rect">
                <a:avLst/>
              </a:prstGeom>
            </p:spPr>
          </p:pic>
          <p:sp>
            <p:nvSpPr>
              <p:cNvPr id="187" name="文本框 186">
                <a:extLst>
                  <a:ext uri="{FF2B5EF4-FFF2-40B4-BE49-F238E27FC236}">
                    <a16:creationId xmlns:a16="http://schemas.microsoft.com/office/drawing/2014/main" id="{3ED55B78-DE24-4B00-A4A1-9901BA9050D3}"/>
                  </a:ext>
                </a:extLst>
              </p:cNvPr>
              <p:cNvSpPr txBox="1"/>
              <p:nvPr/>
            </p:nvSpPr>
            <p:spPr>
              <a:xfrm>
                <a:off x="9230265" y="2191502"/>
                <a:ext cx="800219" cy="293052"/>
              </a:xfrm>
              <a:prstGeom prst="rect">
                <a:avLst/>
              </a:prstGeom>
              <a:noFill/>
            </p:spPr>
            <p:txBody>
              <a:bodyPr wrap="square" rtlCol="0">
                <a:spAutoFit/>
              </a:bodyPr>
              <a:lstStyle/>
              <a:p>
                <a:r>
                  <a:rPr lang="zh-CN" altLang="en-US" sz="1200" dirty="0">
                    <a:cs typeface="+mn-ea"/>
                    <a:sym typeface="+mn-lt"/>
                  </a:rPr>
                  <a:t>管理者</a:t>
                </a:r>
              </a:p>
            </p:txBody>
          </p:sp>
        </p:grpSp>
        <p:sp>
          <p:nvSpPr>
            <p:cNvPr id="180" name="矩形 179">
              <a:extLst>
                <a:ext uri="{FF2B5EF4-FFF2-40B4-BE49-F238E27FC236}">
                  <a16:creationId xmlns:a16="http://schemas.microsoft.com/office/drawing/2014/main" id="{D533853F-CCDB-44BB-81D8-2DF06AB23304}"/>
                </a:ext>
              </a:extLst>
            </p:cNvPr>
            <p:cNvSpPr/>
            <p:nvPr/>
          </p:nvSpPr>
          <p:spPr>
            <a:xfrm>
              <a:off x="8018585" y="4349284"/>
              <a:ext cx="2335237" cy="2006405"/>
            </a:xfrm>
            <a:prstGeom prst="rect">
              <a:avLst/>
            </a:prstGeom>
            <a:solidFill>
              <a:srgbClr val="8FAADC">
                <a:alpha val="10196"/>
              </a:srgbClr>
            </a:solidFill>
            <a:ln>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82" name="图片 181">
              <a:extLst>
                <a:ext uri="{FF2B5EF4-FFF2-40B4-BE49-F238E27FC236}">
                  <a16:creationId xmlns:a16="http://schemas.microsoft.com/office/drawing/2014/main" id="{C2C036A7-F969-4A9B-AE8B-1C15D50576D0}"/>
                </a:ext>
              </a:extLst>
            </p:cNvPr>
            <p:cNvPicPr>
              <a:picLocks noChangeAspect="1"/>
            </p:cNvPicPr>
            <p:nvPr/>
          </p:nvPicPr>
          <p:blipFill>
            <a:blip r:embed="rId5"/>
            <a:stretch>
              <a:fillRect/>
            </a:stretch>
          </p:blipFill>
          <p:spPr>
            <a:xfrm>
              <a:off x="9216596" y="4907062"/>
              <a:ext cx="1015147" cy="984410"/>
            </a:xfrm>
            <a:prstGeom prst="rect">
              <a:avLst/>
            </a:prstGeom>
          </p:spPr>
        </p:pic>
        <p:sp>
          <p:nvSpPr>
            <p:cNvPr id="183" name="文本框 182">
              <a:extLst>
                <a:ext uri="{FF2B5EF4-FFF2-40B4-BE49-F238E27FC236}">
                  <a16:creationId xmlns:a16="http://schemas.microsoft.com/office/drawing/2014/main" id="{F20F796F-023C-4C86-BE69-4470DF28297A}"/>
                </a:ext>
              </a:extLst>
            </p:cNvPr>
            <p:cNvSpPr txBox="1"/>
            <p:nvPr/>
          </p:nvSpPr>
          <p:spPr>
            <a:xfrm>
              <a:off x="8915169" y="4468996"/>
              <a:ext cx="492443" cy="276999"/>
            </a:xfrm>
            <a:prstGeom prst="rect">
              <a:avLst/>
            </a:prstGeom>
            <a:noFill/>
          </p:spPr>
          <p:txBody>
            <a:bodyPr wrap="none" rtlCol="0">
              <a:spAutoFit/>
            </a:bodyPr>
            <a:lstStyle/>
            <a:p>
              <a:r>
                <a:rPr lang="zh-CN" altLang="en-US" sz="1200" dirty="0">
                  <a:cs typeface="+mn-ea"/>
                  <a:sym typeface="+mn-lt"/>
                </a:rPr>
                <a:t>应用</a:t>
              </a:r>
            </a:p>
          </p:txBody>
        </p:sp>
        <p:sp>
          <p:nvSpPr>
            <p:cNvPr id="184" name="文本框 183">
              <a:extLst>
                <a:ext uri="{FF2B5EF4-FFF2-40B4-BE49-F238E27FC236}">
                  <a16:creationId xmlns:a16="http://schemas.microsoft.com/office/drawing/2014/main" id="{DE83882E-BC06-42CB-9F84-A63ED930D2A3}"/>
                </a:ext>
              </a:extLst>
            </p:cNvPr>
            <p:cNvSpPr txBox="1"/>
            <p:nvPr/>
          </p:nvSpPr>
          <p:spPr>
            <a:xfrm>
              <a:off x="8372293" y="5810373"/>
              <a:ext cx="646331" cy="276999"/>
            </a:xfrm>
            <a:prstGeom prst="rect">
              <a:avLst/>
            </a:prstGeom>
            <a:noFill/>
          </p:spPr>
          <p:txBody>
            <a:bodyPr wrap="none" rtlCol="0">
              <a:spAutoFit/>
            </a:bodyPr>
            <a:lstStyle/>
            <a:p>
              <a:r>
                <a:rPr lang="zh-CN" altLang="en-US" sz="1200" dirty="0">
                  <a:cs typeface="+mn-ea"/>
                  <a:sym typeface="+mn-lt"/>
                </a:rPr>
                <a:t>移动端</a:t>
              </a:r>
            </a:p>
          </p:txBody>
        </p:sp>
        <p:sp>
          <p:nvSpPr>
            <p:cNvPr id="185" name="文本框 184">
              <a:extLst>
                <a:ext uri="{FF2B5EF4-FFF2-40B4-BE49-F238E27FC236}">
                  <a16:creationId xmlns:a16="http://schemas.microsoft.com/office/drawing/2014/main" id="{5E77A4A3-C59C-4D2F-8544-07F3A3C48E68}"/>
                </a:ext>
              </a:extLst>
            </p:cNvPr>
            <p:cNvSpPr txBox="1"/>
            <p:nvPr/>
          </p:nvSpPr>
          <p:spPr>
            <a:xfrm>
              <a:off x="9491690" y="5962381"/>
              <a:ext cx="551754" cy="276999"/>
            </a:xfrm>
            <a:prstGeom prst="rect">
              <a:avLst/>
            </a:prstGeom>
            <a:noFill/>
          </p:spPr>
          <p:txBody>
            <a:bodyPr wrap="none" rtlCol="0">
              <a:spAutoFit/>
            </a:bodyPr>
            <a:lstStyle/>
            <a:p>
              <a:r>
                <a:rPr lang="en-US" altLang="zh-CN" sz="1200" dirty="0">
                  <a:cs typeface="+mn-ea"/>
                  <a:sym typeface="+mn-lt"/>
                </a:rPr>
                <a:t>PC</a:t>
              </a:r>
              <a:r>
                <a:rPr lang="zh-CN" altLang="en-US" sz="1200" dirty="0">
                  <a:cs typeface="+mn-ea"/>
                  <a:sym typeface="+mn-lt"/>
                </a:rPr>
                <a:t>端</a:t>
              </a:r>
            </a:p>
          </p:txBody>
        </p:sp>
        <p:grpSp>
          <p:nvGrpSpPr>
            <p:cNvPr id="132" name="组合 131">
              <a:extLst>
                <a:ext uri="{FF2B5EF4-FFF2-40B4-BE49-F238E27FC236}">
                  <a16:creationId xmlns:a16="http://schemas.microsoft.com/office/drawing/2014/main" id="{133E83DC-BD38-47F5-AF4F-8A83EF7B0307}"/>
                </a:ext>
              </a:extLst>
            </p:cNvPr>
            <p:cNvGrpSpPr/>
            <p:nvPr/>
          </p:nvGrpSpPr>
          <p:grpSpPr>
            <a:xfrm>
              <a:off x="3621381" y="1507262"/>
              <a:ext cx="1152415" cy="1223306"/>
              <a:chOff x="3019758" y="1320717"/>
              <a:chExt cx="1219200" cy="1294199"/>
            </a:xfrm>
          </p:grpSpPr>
          <p:grpSp>
            <p:nvGrpSpPr>
              <p:cNvPr id="174" name="组合 173">
                <a:extLst>
                  <a:ext uri="{FF2B5EF4-FFF2-40B4-BE49-F238E27FC236}">
                    <a16:creationId xmlns:a16="http://schemas.microsoft.com/office/drawing/2014/main" id="{321451C2-6DF8-466A-9166-D299418EDD75}"/>
                  </a:ext>
                </a:extLst>
              </p:cNvPr>
              <p:cNvGrpSpPr>
                <a:grpSpLocks noChangeAspect="1"/>
              </p:cNvGrpSpPr>
              <p:nvPr/>
            </p:nvGrpSpPr>
            <p:grpSpPr>
              <a:xfrm>
                <a:off x="3019758" y="1320717"/>
                <a:ext cx="1219200" cy="966092"/>
                <a:chOff x="2392168" y="2174598"/>
                <a:chExt cx="4037440" cy="3199259"/>
              </a:xfrm>
            </p:grpSpPr>
            <p:pic>
              <p:nvPicPr>
                <p:cNvPr id="176" name="图片 175">
                  <a:extLst>
                    <a:ext uri="{FF2B5EF4-FFF2-40B4-BE49-F238E27FC236}">
                      <a16:creationId xmlns:a16="http://schemas.microsoft.com/office/drawing/2014/main" id="{AB30D92F-0A67-446D-BDDD-6090135543F8}"/>
                    </a:ext>
                  </a:extLst>
                </p:cNvPr>
                <p:cNvPicPr>
                  <a:picLocks noChangeAspect="1"/>
                </p:cNvPicPr>
                <p:nvPr/>
              </p:nvPicPr>
              <p:blipFill>
                <a:blip r:embed="rId6"/>
                <a:stretch>
                  <a:fillRect/>
                </a:stretch>
              </p:blipFill>
              <p:spPr>
                <a:xfrm>
                  <a:off x="2392168" y="2174598"/>
                  <a:ext cx="4037440" cy="3199259"/>
                </a:xfrm>
                <a:prstGeom prst="rect">
                  <a:avLst/>
                </a:prstGeom>
              </p:spPr>
            </p:pic>
            <p:sp>
              <p:nvSpPr>
                <p:cNvPr id="177" name="流程图: 接点 176">
                  <a:extLst>
                    <a:ext uri="{FF2B5EF4-FFF2-40B4-BE49-F238E27FC236}">
                      <a16:creationId xmlns:a16="http://schemas.microsoft.com/office/drawing/2014/main" id="{6A165C84-A2DD-4F7F-A38E-035DA765B5E4}"/>
                    </a:ext>
                  </a:extLst>
                </p:cNvPr>
                <p:cNvSpPr>
                  <a:spLocks noChangeAspect="1"/>
                </p:cNvSpPr>
                <p:nvPr/>
              </p:nvSpPr>
              <p:spPr>
                <a:xfrm>
                  <a:off x="2926512" y="4002670"/>
                  <a:ext cx="234739" cy="252249"/>
                </a:xfrm>
                <a:prstGeom prst="flowChartConnector">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8" name="流程图: 接点 177">
                  <a:extLst>
                    <a:ext uri="{FF2B5EF4-FFF2-40B4-BE49-F238E27FC236}">
                      <a16:creationId xmlns:a16="http://schemas.microsoft.com/office/drawing/2014/main" id="{14941008-6BEC-4A2C-A731-CE7B7A37CA38}"/>
                    </a:ext>
                  </a:extLst>
                </p:cNvPr>
                <p:cNvSpPr>
                  <a:spLocks noChangeAspect="1"/>
                </p:cNvSpPr>
                <p:nvPr/>
              </p:nvSpPr>
              <p:spPr>
                <a:xfrm>
                  <a:off x="2659342" y="3842030"/>
                  <a:ext cx="231156" cy="248398"/>
                </a:xfrm>
                <a:prstGeom prst="flowChartConnector">
                  <a:avLst/>
                </a:prstGeom>
                <a:solidFill>
                  <a:srgbClr val="500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9" name="流程图: 接点 178">
                  <a:extLst>
                    <a:ext uri="{FF2B5EF4-FFF2-40B4-BE49-F238E27FC236}">
                      <a16:creationId xmlns:a16="http://schemas.microsoft.com/office/drawing/2014/main" id="{189F4379-5B90-42EE-8A33-FCD3AD7A64FC}"/>
                    </a:ext>
                  </a:extLst>
                </p:cNvPr>
                <p:cNvSpPr>
                  <a:spLocks noChangeAspect="1"/>
                </p:cNvSpPr>
                <p:nvPr/>
              </p:nvSpPr>
              <p:spPr>
                <a:xfrm>
                  <a:off x="3196555" y="4186325"/>
                  <a:ext cx="234739" cy="252249"/>
                </a:xfrm>
                <a:prstGeom prst="flowChartConnector">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75" name="文本框 174">
                <a:extLst>
                  <a:ext uri="{FF2B5EF4-FFF2-40B4-BE49-F238E27FC236}">
                    <a16:creationId xmlns:a16="http://schemas.microsoft.com/office/drawing/2014/main" id="{6D6B6791-8971-4F4A-BEBE-84A73B2857FA}"/>
                  </a:ext>
                </a:extLst>
              </p:cNvPr>
              <p:cNvSpPr txBox="1"/>
              <p:nvPr/>
            </p:nvSpPr>
            <p:spPr>
              <a:xfrm>
                <a:off x="3106289" y="2321864"/>
                <a:ext cx="1009400" cy="293052"/>
              </a:xfrm>
              <a:prstGeom prst="rect">
                <a:avLst/>
              </a:prstGeom>
              <a:noFill/>
            </p:spPr>
            <p:txBody>
              <a:bodyPr wrap="none" rtlCol="0">
                <a:spAutoFit/>
              </a:bodyPr>
              <a:lstStyle/>
              <a:p>
                <a:r>
                  <a:rPr lang="zh-CN" altLang="en-US" sz="1200" dirty="0">
                    <a:cs typeface="+mn-ea"/>
                    <a:sym typeface="+mn-lt"/>
                  </a:rPr>
                  <a:t>微型服务器</a:t>
                </a:r>
              </a:p>
            </p:txBody>
          </p:sp>
        </p:grpSp>
        <p:sp>
          <p:nvSpPr>
            <p:cNvPr id="133" name="箭头: 左 132">
              <a:extLst>
                <a:ext uri="{FF2B5EF4-FFF2-40B4-BE49-F238E27FC236}">
                  <a16:creationId xmlns:a16="http://schemas.microsoft.com/office/drawing/2014/main" id="{D709C66F-72A3-4A90-A185-7D1BC6E57CFC}"/>
                </a:ext>
              </a:extLst>
            </p:cNvPr>
            <p:cNvSpPr/>
            <p:nvPr/>
          </p:nvSpPr>
          <p:spPr>
            <a:xfrm>
              <a:off x="6969169" y="1937398"/>
              <a:ext cx="1569318" cy="340280"/>
            </a:xfrm>
            <a:prstGeom prst="lef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箭头: 左 133">
              <a:extLst>
                <a:ext uri="{FF2B5EF4-FFF2-40B4-BE49-F238E27FC236}">
                  <a16:creationId xmlns:a16="http://schemas.microsoft.com/office/drawing/2014/main" id="{E7E7A159-96DF-4F3D-B22C-694917851C5B}"/>
                </a:ext>
              </a:extLst>
            </p:cNvPr>
            <p:cNvSpPr/>
            <p:nvPr/>
          </p:nvSpPr>
          <p:spPr>
            <a:xfrm>
              <a:off x="4740282" y="1908288"/>
              <a:ext cx="1430403" cy="340280"/>
            </a:xfrm>
            <a:prstGeom prst="lef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箭头: 下 135">
              <a:extLst>
                <a:ext uri="{FF2B5EF4-FFF2-40B4-BE49-F238E27FC236}">
                  <a16:creationId xmlns:a16="http://schemas.microsoft.com/office/drawing/2014/main" id="{8F6D4147-EB62-46E5-A892-50E51CF0BEB2}"/>
                </a:ext>
              </a:extLst>
            </p:cNvPr>
            <p:cNvSpPr/>
            <p:nvPr/>
          </p:nvSpPr>
          <p:spPr>
            <a:xfrm>
              <a:off x="3983954" y="4316369"/>
              <a:ext cx="340280" cy="413535"/>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箭头: 右 136">
              <a:extLst>
                <a:ext uri="{FF2B5EF4-FFF2-40B4-BE49-F238E27FC236}">
                  <a16:creationId xmlns:a16="http://schemas.microsoft.com/office/drawing/2014/main" id="{B4C274B2-0F47-4A03-ABBD-AAF0C8A622E3}"/>
                </a:ext>
              </a:extLst>
            </p:cNvPr>
            <p:cNvSpPr/>
            <p:nvPr/>
          </p:nvSpPr>
          <p:spPr>
            <a:xfrm>
              <a:off x="4827931" y="5216318"/>
              <a:ext cx="3190653" cy="340280"/>
            </a:xfrm>
            <a:prstGeom prst="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箭头: 下 137">
              <a:extLst>
                <a:ext uri="{FF2B5EF4-FFF2-40B4-BE49-F238E27FC236}">
                  <a16:creationId xmlns:a16="http://schemas.microsoft.com/office/drawing/2014/main" id="{71AC080F-3844-4EB7-BE60-7D792A8C1DE2}"/>
                </a:ext>
              </a:extLst>
            </p:cNvPr>
            <p:cNvSpPr/>
            <p:nvPr/>
          </p:nvSpPr>
          <p:spPr>
            <a:xfrm>
              <a:off x="8770307" y="2615590"/>
              <a:ext cx="340280" cy="1723598"/>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箭头: 下 138">
              <a:extLst>
                <a:ext uri="{FF2B5EF4-FFF2-40B4-BE49-F238E27FC236}">
                  <a16:creationId xmlns:a16="http://schemas.microsoft.com/office/drawing/2014/main" id="{8E4A79BA-12F2-4FF7-836E-96FF36A71DA0}"/>
                </a:ext>
              </a:extLst>
            </p:cNvPr>
            <p:cNvSpPr/>
            <p:nvPr/>
          </p:nvSpPr>
          <p:spPr>
            <a:xfrm>
              <a:off x="9630431" y="2615590"/>
              <a:ext cx="340280" cy="1723598"/>
            </a:xfrm>
            <a:prstGeom prst="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文本框 139">
              <a:extLst>
                <a:ext uri="{FF2B5EF4-FFF2-40B4-BE49-F238E27FC236}">
                  <a16:creationId xmlns:a16="http://schemas.microsoft.com/office/drawing/2014/main" id="{EA2D5035-D648-48CF-BEB4-24398B8113C1}"/>
                </a:ext>
              </a:extLst>
            </p:cNvPr>
            <p:cNvSpPr txBox="1"/>
            <p:nvPr/>
          </p:nvSpPr>
          <p:spPr>
            <a:xfrm>
              <a:off x="5169293" y="1680097"/>
              <a:ext cx="1041432"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视频数据</a:t>
              </a:r>
            </a:p>
          </p:txBody>
        </p:sp>
        <p:sp>
          <p:nvSpPr>
            <p:cNvPr id="141" name="文本框 140">
              <a:extLst>
                <a:ext uri="{FF2B5EF4-FFF2-40B4-BE49-F238E27FC236}">
                  <a16:creationId xmlns:a16="http://schemas.microsoft.com/office/drawing/2014/main" id="{FA0609DC-8D01-4033-A3D6-616E4060E681}"/>
                </a:ext>
              </a:extLst>
            </p:cNvPr>
            <p:cNvSpPr txBox="1"/>
            <p:nvPr/>
          </p:nvSpPr>
          <p:spPr>
            <a:xfrm>
              <a:off x="7203817" y="1492789"/>
              <a:ext cx="1254590" cy="584775"/>
            </a:xfrm>
            <a:prstGeom prst="rect">
              <a:avLst/>
            </a:prstGeom>
            <a:noFill/>
          </p:spPr>
          <p:txBody>
            <a:bodyPr wrap="square" rtlCol="0">
              <a:spAutoFit/>
            </a:bodyPr>
            <a:lstStyle/>
            <a:p>
              <a:pPr algn="ctr"/>
              <a:r>
                <a:rPr lang="zh-CN" altLang="en-US" sz="1600" dirty="0">
                  <a:solidFill>
                    <a:schemeClr val="tx1">
                      <a:lumMod val="85000"/>
                      <a:lumOff val="15000"/>
                    </a:schemeClr>
                  </a:solidFill>
                  <a:cs typeface="+mn-ea"/>
                  <a:sym typeface="+mn-lt"/>
                </a:rPr>
                <a:t>采集司机手势等视频</a:t>
              </a:r>
            </a:p>
          </p:txBody>
        </p:sp>
        <p:sp>
          <p:nvSpPr>
            <p:cNvPr id="142" name="文本框 141">
              <a:extLst>
                <a:ext uri="{FF2B5EF4-FFF2-40B4-BE49-F238E27FC236}">
                  <a16:creationId xmlns:a16="http://schemas.microsoft.com/office/drawing/2014/main" id="{08A532E6-79CB-451F-A097-4657E498622F}"/>
                </a:ext>
              </a:extLst>
            </p:cNvPr>
            <p:cNvSpPr txBox="1"/>
            <p:nvPr/>
          </p:nvSpPr>
          <p:spPr>
            <a:xfrm>
              <a:off x="2355434" y="1144666"/>
              <a:ext cx="1259202" cy="830997"/>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分析识别司机的不规范手势动作</a:t>
              </a:r>
            </a:p>
          </p:txBody>
        </p:sp>
        <p:sp>
          <p:nvSpPr>
            <p:cNvPr id="143" name="文本框 142">
              <a:extLst>
                <a:ext uri="{FF2B5EF4-FFF2-40B4-BE49-F238E27FC236}">
                  <a16:creationId xmlns:a16="http://schemas.microsoft.com/office/drawing/2014/main" id="{C71EEE4B-D67B-4887-8427-D18D571DF2AF}"/>
                </a:ext>
              </a:extLst>
            </p:cNvPr>
            <p:cNvSpPr txBox="1"/>
            <p:nvPr/>
          </p:nvSpPr>
          <p:spPr>
            <a:xfrm>
              <a:off x="1071692" y="3456883"/>
              <a:ext cx="1455710" cy="830997"/>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将不规范手势的视频上传至数据中心</a:t>
              </a:r>
            </a:p>
          </p:txBody>
        </p:sp>
        <p:sp>
          <p:nvSpPr>
            <p:cNvPr id="144" name="文本框 143">
              <a:extLst>
                <a:ext uri="{FF2B5EF4-FFF2-40B4-BE49-F238E27FC236}">
                  <a16:creationId xmlns:a16="http://schemas.microsoft.com/office/drawing/2014/main" id="{AA760695-4898-4B6C-80FB-2DA98287FDC2}"/>
                </a:ext>
              </a:extLst>
            </p:cNvPr>
            <p:cNvSpPr txBox="1"/>
            <p:nvPr/>
          </p:nvSpPr>
          <p:spPr>
            <a:xfrm>
              <a:off x="5538715" y="5539433"/>
              <a:ext cx="1899502" cy="584775"/>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相关记录数据通过应用端向用户展现</a:t>
              </a:r>
            </a:p>
          </p:txBody>
        </p:sp>
        <p:sp>
          <p:nvSpPr>
            <p:cNvPr id="145" name="文本框 144">
              <a:extLst>
                <a:ext uri="{FF2B5EF4-FFF2-40B4-BE49-F238E27FC236}">
                  <a16:creationId xmlns:a16="http://schemas.microsoft.com/office/drawing/2014/main" id="{8F9FF51E-59E5-49D8-8DF8-5D4A496EE95D}"/>
                </a:ext>
              </a:extLst>
            </p:cNvPr>
            <p:cNvSpPr txBox="1"/>
            <p:nvPr/>
          </p:nvSpPr>
          <p:spPr>
            <a:xfrm>
              <a:off x="8250463" y="3083427"/>
              <a:ext cx="604384" cy="830997"/>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查看个人记录</a:t>
              </a:r>
            </a:p>
          </p:txBody>
        </p:sp>
        <p:sp>
          <p:nvSpPr>
            <p:cNvPr id="146" name="文本框 145">
              <a:extLst>
                <a:ext uri="{FF2B5EF4-FFF2-40B4-BE49-F238E27FC236}">
                  <a16:creationId xmlns:a16="http://schemas.microsoft.com/office/drawing/2014/main" id="{3C4B1A83-B9EA-457B-AB38-107A9648FF0E}"/>
                </a:ext>
              </a:extLst>
            </p:cNvPr>
            <p:cNvSpPr txBox="1"/>
            <p:nvPr/>
          </p:nvSpPr>
          <p:spPr>
            <a:xfrm>
              <a:off x="9929551" y="3067334"/>
              <a:ext cx="604384" cy="830997"/>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查看司机记录</a:t>
              </a:r>
            </a:p>
          </p:txBody>
        </p:sp>
        <p:grpSp>
          <p:nvGrpSpPr>
            <p:cNvPr id="147" name="组合 146">
              <a:extLst>
                <a:ext uri="{FF2B5EF4-FFF2-40B4-BE49-F238E27FC236}">
                  <a16:creationId xmlns:a16="http://schemas.microsoft.com/office/drawing/2014/main" id="{42515E1F-ABB0-443A-A1CC-9EAADF970B97}"/>
                </a:ext>
              </a:extLst>
            </p:cNvPr>
            <p:cNvGrpSpPr/>
            <p:nvPr/>
          </p:nvGrpSpPr>
          <p:grpSpPr>
            <a:xfrm>
              <a:off x="2485624" y="3373931"/>
              <a:ext cx="3539566" cy="969480"/>
              <a:chOff x="2485624" y="3373931"/>
              <a:chExt cx="3539566" cy="969480"/>
            </a:xfrm>
          </p:grpSpPr>
          <p:sp>
            <p:nvSpPr>
              <p:cNvPr id="159" name="矩形 158">
                <a:extLst>
                  <a:ext uri="{FF2B5EF4-FFF2-40B4-BE49-F238E27FC236}">
                    <a16:creationId xmlns:a16="http://schemas.microsoft.com/office/drawing/2014/main" id="{61BBA389-7023-482D-A534-FE2F9377782B}"/>
                  </a:ext>
                </a:extLst>
              </p:cNvPr>
              <p:cNvSpPr/>
              <p:nvPr/>
            </p:nvSpPr>
            <p:spPr>
              <a:xfrm>
                <a:off x="2485624" y="3373931"/>
                <a:ext cx="3506727" cy="913172"/>
              </a:xfrm>
              <a:prstGeom prst="rect">
                <a:avLst/>
              </a:prstGeom>
              <a:solidFill>
                <a:srgbClr val="A9D18E">
                  <a:alpha val="14902"/>
                </a:srgbClr>
              </a:solidFill>
              <a:ln>
                <a:solidFill>
                  <a:srgbClr val="A9D1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a:extLst>
                  <a:ext uri="{FF2B5EF4-FFF2-40B4-BE49-F238E27FC236}">
                    <a16:creationId xmlns:a16="http://schemas.microsoft.com/office/drawing/2014/main" id="{3DC67A2A-B4E8-4F70-B622-6132C27EFD48}"/>
                  </a:ext>
                </a:extLst>
              </p:cNvPr>
              <p:cNvSpPr txBox="1"/>
              <p:nvPr/>
            </p:nvSpPr>
            <p:spPr>
              <a:xfrm>
                <a:off x="2547245" y="3475031"/>
                <a:ext cx="398912" cy="830997"/>
              </a:xfrm>
              <a:prstGeom prst="rect">
                <a:avLst/>
              </a:prstGeom>
              <a:noFill/>
            </p:spPr>
            <p:txBody>
              <a:bodyPr wrap="square" rtlCol="0">
                <a:spAutoFit/>
              </a:bodyPr>
              <a:lstStyle/>
              <a:p>
                <a:r>
                  <a:rPr lang="zh-CN" altLang="en-US" sz="1200" dirty="0">
                    <a:cs typeface="+mn-ea"/>
                    <a:sym typeface="+mn-lt"/>
                  </a:rPr>
                  <a:t>数据转移</a:t>
                </a:r>
              </a:p>
            </p:txBody>
          </p:sp>
          <p:grpSp>
            <p:nvGrpSpPr>
              <p:cNvPr id="161" name="组合 160">
                <a:extLst>
                  <a:ext uri="{FF2B5EF4-FFF2-40B4-BE49-F238E27FC236}">
                    <a16:creationId xmlns:a16="http://schemas.microsoft.com/office/drawing/2014/main" id="{9F00E1C2-4011-40F2-9230-33F16764DD00}"/>
                  </a:ext>
                </a:extLst>
              </p:cNvPr>
              <p:cNvGrpSpPr/>
              <p:nvPr/>
            </p:nvGrpSpPr>
            <p:grpSpPr>
              <a:xfrm>
                <a:off x="2839480" y="3563809"/>
                <a:ext cx="946093" cy="779602"/>
                <a:chOff x="2839480" y="3563810"/>
                <a:chExt cx="946093" cy="779602"/>
              </a:xfrm>
            </p:grpSpPr>
            <p:pic>
              <p:nvPicPr>
                <p:cNvPr id="172" name="图片 171">
                  <a:extLst>
                    <a:ext uri="{FF2B5EF4-FFF2-40B4-BE49-F238E27FC236}">
                      <a16:creationId xmlns:a16="http://schemas.microsoft.com/office/drawing/2014/main" id="{E75002DF-381C-4EA2-871C-F21F0CA2BE3F}"/>
                    </a:ext>
                  </a:extLst>
                </p:cNvPr>
                <p:cNvPicPr>
                  <a:picLocks noChangeAspect="1"/>
                </p:cNvPicPr>
                <p:nvPr/>
              </p:nvPicPr>
              <p:blipFill>
                <a:blip r:embed="rId7"/>
                <a:stretch>
                  <a:fillRect/>
                </a:stretch>
              </p:blipFill>
              <p:spPr>
                <a:xfrm>
                  <a:off x="3137647" y="3563810"/>
                  <a:ext cx="406649" cy="345189"/>
                </a:xfrm>
                <a:prstGeom prst="rect">
                  <a:avLst/>
                </a:prstGeom>
              </p:spPr>
            </p:pic>
            <p:sp>
              <p:nvSpPr>
                <p:cNvPr id="173" name="文本框 172">
                  <a:extLst>
                    <a:ext uri="{FF2B5EF4-FFF2-40B4-BE49-F238E27FC236}">
                      <a16:creationId xmlns:a16="http://schemas.microsoft.com/office/drawing/2014/main" id="{2B968928-B434-42E8-B445-50C142509DE4}"/>
                    </a:ext>
                  </a:extLst>
                </p:cNvPr>
                <p:cNvSpPr txBox="1"/>
                <p:nvPr/>
              </p:nvSpPr>
              <p:spPr>
                <a:xfrm>
                  <a:off x="2839480" y="3881747"/>
                  <a:ext cx="946093" cy="461665"/>
                </a:xfrm>
                <a:prstGeom prst="rect">
                  <a:avLst/>
                </a:prstGeom>
                <a:noFill/>
              </p:spPr>
              <p:txBody>
                <a:bodyPr wrap="none" rtlCol="0">
                  <a:spAutoFit/>
                </a:bodyPr>
                <a:lstStyle/>
                <a:p>
                  <a:pPr algn="ctr"/>
                  <a:r>
                    <a:rPr lang="zh-CN" altLang="en-US" sz="1200" dirty="0">
                      <a:cs typeface="+mn-ea"/>
                      <a:sym typeface="+mn-lt"/>
                    </a:rPr>
                    <a:t>铁轨沿线</a:t>
                  </a:r>
                  <a:endParaRPr lang="en-US" altLang="zh-CN" sz="1200" dirty="0">
                    <a:cs typeface="+mn-ea"/>
                    <a:sym typeface="+mn-lt"/>
                  </a:endParaRPr>
                </a:p>
                <a:p>
                  <a:pPr algn="ctr"/>
                  <a:r>
                    <a:rPr lang="en-US" altLang="zh-CN" sz="1200" dirty="0">
                      <a:cs typeface="+mn-ea"/>
                      <a:sym typeface="+mn-lt"/>
                    </a:rPr>
                    <a:t>4G/5G</a:t>
                  </a:r>
                  <a:r>
                    <a:rPr lang="zh-CN" altLang="en-US" sz="1200" dirty="0">
                      <a:cs typeface="+mn-ea"/>
                      <a:sym typeface="+mn-lt"/>
                    </a:rPr>
                    <a:t>网络</a:t>
                  </a:r>
                </a:p>
              </p:txBody>
            </p:sp>
          </p:grpSp>
          <p:grpSp>
            <p:nvGrpSpPr>
              <p:cNvPr id="162" name="组合 161">
                <a:extLst>
                  <a:ext uri="{FF2B5EF4-FFF2-40B4-BE49-F238E27FC236}">
                    <a16:creationId xmlns:a16="http://schemas.microsoft.com/office/drawing/2014/main" id="{CBAF23B9-A04F-4C69-9E9E-0E7E0271CEB0}"/>
                  </a:ext>
                </a:extLst>
              </p:cNvPr>
              <p:cNvGrpSpPr/>
              <p:nvPr/>
            </p:nvGrpSpPr>
            <p:grpSpPr>
              <a:xfrm>
                <a:off x="3830429" y="3497906"/>
                <a:ext cx="1107996" cy="743715"/>
                <a:chOff x="3001772" y="3426722"/>
                <a:chExt cx="1172206" cy="786814"/>
              </a:xfrm>
            </p:grpSpPr>
            <p:pic>
              <p:nvPicPr>
                <p:cNvPr id="170" name="图片 169">
                  <a:extLst>
                    <a:ext uri="{FF2B5EF4-FFF2-40B4-BE49-F238E27FC236}">
                      <a16:creationId xmlns:a16="http://schemas.microsoft.com/office/drawing/2014/main" id="{EDEAD72D-4D4E-4A6D-8AE5-84EEA0B4B837}"/>
                    </a:ext>
                  </a:extLst>
                </p:cNvPr>
                <p:cNvPicPr>
                  <a:picLocks noChangeAspect="1"/>
                </p:cNvPicPr>
                <p:nvPr/>
              </p:nvPicPr>
              <p:blipFill>
                <a:blip r:embed="rId8">
                  <a:duotone>
                    <a:prstClr val="black"/>
                    <a:schemeClr val="accent2">
                      <a:tint val="45000"/>
                      <a:satMod val="400000"/>
                    </a:schemeClr>
                  </a:duotone>
                </a:blip>
                <a:stretch>
                  <a:fillRect/>
                </a:stretch>
              </p:blipFill>
              <p:spPr>
                <a:xfrm>
                  <a:off x="3332466" y="3426722"/>
                  <a:ext cx="442092" cy="489852"/>
                </a:xfrm>
                <a:prstGeom prst="rect">
                  <a:avLst/>
                </a:prstGeom>
              </p:spPr>
            </p:pic>
            <p:sp>
              <p:nvSpPr>
                <p:cNvPr id="171" name="文本框 170">
                  <a:extLst>
                    <a:ext uri="{FF2B5EF4-FFF2-40B4-BE49-F238E27FC236}">
                      <a16:creationId xmlns:a16="http://schemas.microsoft.com/office/drawing/2014/main" id="{ACE4D081-AA6E-41CA-B2B6-DEA8BFD2790D}"/>
                    </a:ext>
                  </a:extLst>
                </p:cNvPr>
                <p:cNvSpPr txBox="1"/>
                <p:nvPr/>
              </p:nvSpPr>
              <p:spPr>
                <a:xfrm>
                  <a:off x="3001772" y="3920485"/>
                  <a:ext cx="1172206" cy="293051"/>
                </a:xfrm>
                <a:prstGeom prst="rect">
                  <a:avLst/>
                </a:prstGeom>
                <a:noFill/>
              </p:spPr>
              <p:txBody>
                <a:bodyPr wrap="none" rtlCol="0">
                  <a:spAutoFit/>
                </a:bodyPr>
                <a:lstStyle/>
                <a:p>
                  <a:r>
                    <a:rPr lang="zh-CN" altLang="en-US" sz="1200" dirty="0">
                      <a:cs typeface="+mn-ea"/>
                      <a:sym typeface="+mn-lt"/>
                    </a:rPr>
                    <a:t>站台无线网络</a:t>
                  </a:r>
                </a:p>
              </p:txBody>
            </p:sp>
          </p:grpSp>
          <p:cxnSp>
            <p:nvCxnSpPr>
              <p:cNvPr id="163" name="直接连接符 162">
                <a:extLst>
                  <a:ext uri="{FF2B5EF4-FFF2-40B4-BE49-F238E27FC236}">
                    <a16:creationId xmlns:a16="http://schemas.microsoft.com/office/drawing/2014/main" id="{79B16A83-DD06-481C-977D-8CA4CAEC8A3B}"/>
                  </a:ext>
                </a:extLst>
              </p:cNvPr>
              <p:cNvCxnSpPr>
                <a:cxnSpLocks/>
                <a:endCxn id="171" idx="3"/>
              </p:cNvCxnSpPr>
              <p:nvPr/>
            </p:nvCxnSpPr>
            <p:spPr>
              <a:xfrm>
                <a:off x="4938425" y="3497906"/>
                <a:ext cx="0" cy="605216"/>
              </a:xfrm>
              <a:prstGeom prst="line">
                <a:avLst/>
              </a:prstGeom>
              <a:ln w="28575">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6E461691-51D0-4F65-859C-68DD025B18DA}"/>
                  </a:ext>
                </a:extLst>
              </p:cNvPr>
              <p:cNvCxnSpPr>
                <a:cxnSpLocks/>
              </p:cNvCxnSpPr>
              <p:nvPr/>
            </p:nvCxnSpPr>
            <p:spPr>
              <a:xfrm>
                <a:off x="3816809" y="3524500"/>
                <a:ext cx="0" cy="597629"/>
              </a:xfrm>
              <a:prstGeom prst="line">
                <a:avLst/>
              </a:prstGeom>
              <a:ln w="28575">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65" name="组合 164">
                <a:extLst>
                  <a:ext uri="{FF2B5EF4-FFF2-40B4-BE49-F238E27FC236}">
                    <a16:creationId xmlns:a16="http://schemas.microsoft.com/office/drawing/2014/main" id="{158655AF-CF01-4E8D-9E34-91D60A6A36B6}"/>
                  </a:ext>
                </a:extLst>
              </p:cNvPr>
              <p:cNvGrpSpPr/>
              <p:nvPr/>
            </p:nvGrpSpPr>
            <p:grpSpPr>
              <a:xfrm>
                <a:off x="4917194" y="3587747"/>
                <a:ext cx="1107996" cy="636108"/>
                <a:chOff x="4917194" y="3587747"/>
                <a:chExt cx="1107996" cy="636108"/>
              </a:xfrm>
            </p:grpSpPr>
            <p:sp>
              <p:nvSpPr>
                <p:cNvPr id="166" name="文本框 165">
                  <a:extLst>
                    <a:ext uri="{FF2B5EF4-FFF2-40B4-BE49-F238E27FC236}">
                      <a16:creationId xmlns:a16="http://schemas.microsoft.com/office/drawing/2014/main" id="{83638D3E-0E89-42FD-B163-457E25EB5B6B}"/>
                    </a:ext>
                  </a:extLst>
                </p:cNvPr>
                <p:cNvSpPr txBox="1"/>
                <p:nvPr/>
              </p:nvSpPr>
              <p:spPr>
                <a:xfrm>
                  <a:off x="4917194" y="3946856"/>
                  <a:ext cx="1107996" cy="276999"/>
                </a:xfrm>
                <a:prstGeom prst="rect">
                  <a:avLst/>
                </a:prstGeom>
                <a:noFill/>
              </p:spPr>
              <p:txBody>
                <a:bodyPr wrap="none" rtlCol="0">
                  <a:spAutoFit/>
                </a:bodyPr>
                <a:lstStyle/>
                <a:p>
                  <a:r>
                    <a:rPr lang="zh-CN" altLang="en-US" sz="1200" dirty="0">
                      <a:cs typeface="+mn-ea"/>
                      <a:sym typeface="+mn-lt"/>
                    </a:rPr>
                    <a:t>外部存储设备</a:t>
                  </a:r>
                </a:p>
              </p:txBody>
            </p:sp>
            <p:grpSp>
              <p:nvGrpSpPr>
                <p:cNvPr id="167" name="组合 166">
                  <a:extLst>
                    <a:ext uri="{FF2B5EF4-FFF2-40B4-BE49-F238E27FC236}">
                      <a16:creationId xmlns:a16="http://schemas.microsoft.com/office/drawing/2014/main" id="{BE44718B-88B6-4C97-843B-2C252515FD61}"/>
                    </a:ext>
                  </a:extLst>
                </p:cNvPr>
                <p:cNvGrpSpPr/>
                <p:nvPr/>
              </p:nvGrpSpPr>
              <p:grpSpPr>
                <a:xfrm>
                  <a:off x="5236765" y="3587747"/>
                  <a:ext cx="493332" cy="351660"/>
                  <a:chOff x="5236765" y="3587747"/>
                  <a:chExt cx="493332" cy="351660"/>
                </a:xfrm>
              </p:grpSpPr>
              <p:pic>
                <p:nvPicPr>
                  <p:cNvPr id="168" name="图片 167">
                    <a:extLst>
                      <a:ext uri="{FF2B5EF4-FFF2-40B4-BE49-F238E27FC236}">
                        <a16:creationId xmlns:a16="http://schemas.microsoft.com/office/drawing/2014/main" id="{30FA4639-E1CF-407E-9E3F-FA81993C43A2}"/>
                      </a:ext>
                    </a:extLst>
                  </p:cNvPr>
                  <p:cNvPicPr>
                    <a:picLocks noChangeAspect="1"/>
                  </p:cNvPicPr>
                  <p:nvPr/>
                </p:nvPicPr>
                <p:blipFill>
                  <a:blip r:embed="rId6"/>
                  <a:stretch>
                    <a:fillRect/>
                  </a:stretch>
                </p:blipFill>
                <p:spPr>
                  <a:xfrm>
                    <a:off x="5316493" y="3587747"/>
                    <a:ext cx="413604" cy="327739"/>
                  </a:xfrm>
                  <a:prstGeom prst="rect">
                    <a:avLst/>
                  </a:prstGeom>
                </p:spPr>
              </p:pic>
              <p:cxnSp>
                <p:nvCxnSpPr>
                  <p:cNvPr id="169" name="连接符: 曲线 168">
                    <a:extLst>
                      <a:ext uri="{FF2B5EF4-FFF2-40B4-BE49-F238E27FC236}">
                        <a16:creationId xmlns:a16="http://schemas.microsoft.com/office/drawing/2014/main" id="{573A3C9F-65B7-4E17-9853-17E0BD33455A}"/>
                      </a:ext>
                    </a:extLst>
                  </p:cNvPr>
                  <p:cNvCxnSpPr>
                    <a:cxnSpLocks/>
                  </p:cNvCxnSpPr>
                  <p:nvPr/>
                </p:nvCxnSpPr>
                <p:spPr>
                  <a:xfrm rot="5400000">
                    <a:off x="5230328" y="3828430"/>
                    <a:ext cx="117414" cy="104540"/>
                  </a:xfrm>
                  <a:prstGeom prst="curvedConnector3">
                    <a:avLst>
                      <a:gd name="adj1" fmla="val 61982"/>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48" name="组合 147">
              <a:extLst>
                <a:ext uri="{FF2B5EF4-FFF2-40B4-BE49-F238E27FC236}">
                  <a16:creationId xmlns:a16="http://schemas.microsoft.com/office/drawing/2014/main" id="{C9218BB8-B64B-4B51-A3C1-8BD13B8C6EEE}"/>
                </a:ext>
              </a:extLst>
            </p:cNvPr>
            <p:cNvGrpSpPr/>
            <p:nvPr/>
          </p:nvGrpSpPr>
          <p:grpSpPr>
            <a:xfrm>
              <a:off x="3614636" y="4693163"/>
              <a:ext cx="1166947" cy="1663631"/>
              <a:chOff x="3614636" y="4693163"/>
              <a:chExt cx="1166947" cy="1663631"/>
            </a:xfrm>
          </p:grpSpPr>
          <p:sp>
            <p:nvSpPr>
              <p:cNvPr id="155" name="文本框 154">
                <a:extLst>
                  <a:ext uri="{FF2B5EF4-FFF2-40B4-BE49-F238E27FC236}">
                    <a16:creationId xmlns:a16="http://schemas.microsoft.com/office/drawing/2014/main" id="{9F1CB9CF-7A1B-4A04-9527-73F373F1770B}"/>
                  </a:ext>
                </a:extLst>
              </p:cNvPr>
              <p:cNvSpPr txBox="1"/>
              <p:nvPr/>
            </p:nvSpPr>
            <p:spPr>
              <a:xfrm>
                <a:off x="3815700" y="6079795"/>
                <a:ext cx="800219" cy="276999"/>
              </a:xfrm>
              <a:prstGeom prst="rect">
                <a:avLst/>
              </a:prstGeom>
              <a:noFill/>
            </p:spPr>
            <p:txBody>
              <a:bodyPr wrap="none" rtlCol="0">
                <a:spAutoFit/>
              </a:bodyPr>
              <a:lstStyle/>
              <a:p>
                <a:r>
                  <a:rPr lang="zh-CN" altLang="en-US" sz="1200" dirty="0">
                    <a:cs typeface="+mn-ea"/>
                    <a:sym typeface="+mn-lt"/>
                  </a:rPr>
                  <a:t>数据中心</a:t>
                </a:r>
              </a:p>
            </p:txBody>
          </p:sp>
          <p:grpSp>
            <p:nvGrpSpPr>
              <p:cNvPr id="156" name="组合 155">
                <a:extLst>
                  <a:ext uri="{FF2B5EF4-FFF2-40B4-BE49-F238E27FC236}">
                    <a16:creationId xmlns:a16="http://schemas.microsoft.com/office/drawing/2014/main" id="{15D4D221-FB6A-4AEB-A48E-03BB40A7B95F}"/>
                  </a:ext>
                </a:extLst>
              </p:cNvPr>
              <p:cNvGrpSpPr/>
              <p:nvPr/>
            </p:nvGrpSpPr>
            <p:grpSpPr>
              <a:xfrm>
                <a:off x="3614636" y="4693163"/>
                <a:ext cx="1166947" cy="1364192"/>
                <a:chOff x="3544296" y="4791569"/>
                <a:chExt cx="1166947" cy="1364192"/>
              </a:xfrm>
            </p:grpSpPr>
            <p:pic>
              <p:nvPicPr>
                <p:cNvPr id="157" name="图片 156">
                  <a:extLst>
                    <a:ext uri="{FF2B5EF4-FFF2-40B4-BE49-F238E27FC236}">
                      <a16:creationId xmlns:a16="http://schemas.microsoft.com/office/drawing/2014/main" id="{DDE5BA23-0705-4907-9A85-13754E40039C}"/>
                    </a:ext>
                  </a:extLst>
                </p:cNvPr>
                <p:cNvPicPr>
                  <a:picLocks noChangeAspect="1"/>
                </p:cNvPicPr>
                <p:nvPr/>
              </p:nvPicPr>
              <p:blipFill>
                <a:blip r:embed="rId9"/>
                <a:stretch>
                  <a:fillRect/>
                </a:stretch>
              </p:blipFill>
              <p:spPr>
                <a:xfrm>
                  <a:off x="3944680" y="4791569"/>
                  <a:ext cx="766563" cy="1130711"/>
                </a:xfrm>
                <a:prstGeom prst="rect">
                  <a:avLst/>
                </a:prstGeom>
              </p:spPr>
            </p:pic>
            <p:pic>
              <p:nvPicPr>
                <p:cNvPr id="158" name="图片 157">
                  <a:extLst>
                    <a:ext uri="{FF2B5EF4-FFF2-40B4-BE49-F238E27FC236}">
                      <a16:creationId xmlns:a16="http://schemas.microsoft.com/office/drawing/2014/main" id="{A2EE7552-A6A8-40DE-9604-6CA725ABE7D1}"/>
                    </a:ext>
                  </a:extLst>
                </p:cNvPr>
                <p:cNvPicPr>
                  <a:picLocks noChangeAspect="1"/>
                </p:cNvPicPr>
                <p:nvPr/>
              </p:nvPicPr>
              <p:blipFill>
                <a:blip r:embed="rId9"/>
                <a:stretch>
                  <a:fillRect/>
                </a:stretch>
              </p:blipFill>
              <p:spPr>
                <a:xfrm>
                  <a:off x="3544296" y="5025050"/>
                  <a:ext cx="766563" cy="1130711"/>
                </a:xfrm>
                <a:prstGeom prst="rect">
                  <a:avLst/>
                </a:prstGeom>
              </p:spPr>
            </p:pic>
          </p:grpSp>
        </p:grpSp>
        <p:grpSp>
          <p:nvGrpSpPr>
            <p:cNvPr id="150" name="组合 149">
              <a:extLst>
                <a:ext uri="{FF2B5EF4-FFF2-40B4-BE49-F238E27FC236}">
                  <a16:creationId xmlns:a16="http://schemas.microsoft.com/office/drawing/2014/main" id="{0EEDB1E9-0F0E-4392-8182-A184BA94F1CE}"/>
                </a:ext>
              </a:extLst>
            </p:cNvPr>
            <p:cNvGrpSpPr/>
            <p:nvPr/>
          </p:nvGrpSpPr>
          <p:grpSpPr>
            <a:xfrm>
              <a:off x="8630083" y="1732411"/>
              <a:ext cx="642259" cy="873081"/>
              <a:chOff x="8630083" y="1732411"/>
              <a:chExt cx="642259" cy="873081"/>
            </a:xfrm>
          </p:grpSpPr>
          <p:sp>
            <p:nvSpPr>
              <p:cNvPr id="151" name="文本框 150">
                <a:extLst>
                  <a:ext uri="{FF2B5EF4-FFF2-40B4-BE49-F238E27FC236}">
                    <a16:creationId xmlns:a16="http://schemas.microsoft.com/office/drawing/2014/main" id="{9A90831E-FB12-4B20-8F32-7DAC3CB02AFE}"/>
                  </a:ext>
                </a:extLst>
              </p:cNvPr>
              <p:cNvSpPr txBox="1"/>
              <p:nvPr/>
            </p:nvSpPr>
            <p:spPr>
              <a:xfrm>
                <a:off x="8677756" y="2328493"/>
                <a:ext cx="594586" cy="276999"/>
              </a:xfrm>
              <a:prstGeom prst="rect">
                <a:avLst/>
              </a:prstGeom>
              <a:noFill/>
            </p:spPr>
            <p:txBody>
              <a:bodyPr wrap="square" rtlCol="0">
                <a:spAutoFit/>
              </a:bodyPr>
              <a:lstStyle/>
              <a:p>
                <a:r>
                  <a:rPr lang="zh-CN" altLang="en-US" sz="1200" dirty="0">
                    <a:cs typeface="+mn-ea"/>
                    <a:sym typeface="+mn-lt"/>
                  </a:rPr>
                  <a:t>司机</a:t>
                </a:r>
              </a:p>
            </p:txBody>
          </p:sp>
          <p:pic>
            <p:nvPicPr>
              <p:cNvPr id="152" name="图片 151">
                <a:extLst>
                  <a:ext uri="{FF2B5EF4-FFF2-40B4-BE49-F238E27FC236}">
                    <a16:creationId xmlns:a16="http://schemas.microsoft.com/office/drawing/2014/main" id="{F05CFDD1-208E-4991-824E-CCB2F7023873}"/>
                  </a:ext>
                </a:extLst>
              </p:cNvPr>
              <p:cNvPicPr>
                <a:picLocks noChangeAspect="1"/>
              </p:cNvPicPr>
              <p:nvPr/>
            </p:nvPicPr>
            <p:blipFill>
              <a:blip r:embed="rId4">
                <a:duotone>
                  <a:schemeClr val="accent2">
                    <a:shade val="45000"/>
                    <a:satMod val="135000"/>
                  </a:schemeClr>
                  <a:prstClr val="white"/>
                </a:duotone>
              </a:blip>
              <a:stretch>
                <a:fillRect/>
              </a:stretch>
            </p:blipFill>
            <p:spPr>
              <a:xfrm>
                <a:off x="8630083" y="1732411"/>
                <a:ext cx="507375" cy="613410"/>
              </a:xfrm>
              <a:prstGeom prst="rect">
                <a:avLst/>
              </a:prstGeom>
            </p:spPr>
          </p:pic>
        </p:grpSp>
        <p:sp>
          <p:nvSpPr>
            <p:cNvPr id="153" name="文本框 152">
              <a:extLst>
                <a:ext uri="{FF2B5EF4-FFF2-40B4-BE49-F238E27FC236}">
                  <a16:creationId xmlns:a16="http://schemas.microsoft.com/office/drawing/2014/main" id="{E241A3D6-F684-4ED1-B930-2381BC84227F}"/>
                </a:ext>
              </a:extLst>
            </p:cNvPr>
            <p:cNvSpPr txBox="1"/>
            <p:nvPr/>
          </p:nvSpPr>
          <p:spPr>
            <a:xfrm>
              <a:off x="6250248" y="2424073"/>
              <a:ext cx="800219" cy="276999"/>
            </a:xfrm>
            <a:prstGeom prst="rect">
              <a:avLst/>
            </a:prstGeom>
            <a:noFill/>
          </p:spPr>
          <p:txBody>
            <a:bodyPr wrap="none" rtlCol="0">
              <a:spAutoFit/>
            </a:bodyPr>
            <a:lstStyle/>
            <a:p>
              <a:r>
                <a:rPr lang="zh-CN" altLang="en-US" sz="1200" dirty="0">
                  <a:cs typeface="+mn-ea"/>
                  <a:sym typeface="+mn-lt"/>
                </a:rPr>
                <a:t>视频设备</a:t>
              </a:r>
            </a:p>
          </p:txBody>
        </p:sp>
        <p:pic>
          <p:nvPicPr>
            <p:cNvPr id="2" name="图片 1">
              <a:extLst>
                <a:ext uri="{FF2B5EF4-FFF2-40B4-BE49-F238E27FC236}">
                  <a16:creationId xmlns:a16="http://schemas.microsoft.com/office/drawing/2014/main" id="{6DB87427-1623-4D99-A4F8-1439507DED20}"/>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1609" b="73014" l="2000" r="42500">
                          <a14:backgroundMark x1="4100" y1="48676" x2="6800" y2="65784"/>
                          <a14:backgroundMark x1="39000" y1="43585" x2="39000" y2="60081"/>
                        </a14:backgroundRemoval>
                      </a14:imgEffect>
                      <a14:imgEffect>
                        <a14:colorTemperature colorTemp="11200"/>
                      </a14:imgEffect>
                    </a14:imgLayer>
                  </a14:imgProps>
                </a:ext>
              </a:extLst>
            </a:blip>
            <a:srcRect r="60027" b="17597"/>
            <a:stretch/>
          </p:blipFill>
          <p:spPr>
            <a:xfrm>
              <a:off x="8467055" y="5054920"/>
              <a:ext cx="408406" cy="826756"/>
            </a:xfrm>
            <a:prstGeom prst="rect">
              <a:avLst/>
            </a:prstGeom>
          </p:spPr>
        </p:pic>
        <p:pic>
          <p:nvPicPr>
            <p:cNvPr id="8" name="图片 7">
              <a:extLst>
                <a:ext uri="{FF2B5EF4-FFF2-40B4-BE49-F238E27FC236}">
                  <a16:creationId xmlns:a16="http://schemas.microsoft.com/office/drawing/2014/main" id="{62C78D72-7263-4F1E-844A-DEAC1E9B538D}"/>
                </a:ext>
              </a:extLst>
            </p:cNvPr>
            <p:cNvPicPr>
              <a:picLocks noChangeAspect="1"/>
            </p:cNvPicPr>
            <p:nvPr/>
          </p:nvPicPr>
          <p:blipFill>
            <a:blip r:embed="rId12">
              <a:duotone>
                <a:prstClr val="black"/>
                <a:srgbClr val="2267AB">
                  <a:tint val="45000"/>
                  <a:satMod val="400000"/>
                </a:srgbClr>
              </a:duotone>
              <a:extLst>
                <a:ext uri="{BEBA8EAE-BF5A-486C-A8C5-ECC9F3942E4B}">
                  <a14:imgProps xmlns:a14="http://schemas.microsoft.com/office/drawing/2010/main">
                    <a14:imgLayer r:embed="rId13">
                      <a14:imgEffect>
                        <a14:brightnessContrast bright="20000" contrast="-40000"/>
                      </a14:imgEffect>
                    </a14:imgLayer>
                  </a14:imgProps>
                </a:ext>
              </a:extLst>
            </a:blip>
            <a:stretch>
              <a:fillRect/>
            </a:stretch>
          </p:blipFill>
          <p:spPr>
            <a:xfrm>
              <a:off x="6170685" y="1635086"/>
              <a:ext cx="814934" cy="814934"/>
            </a:xfrm>
            <a:prstGeom prst="rect">
              <a:avLst/>
            </a:prstGeom>
            <a:scene3d>
              <a:camera prst="orthographicFront">
                <a:rot lat="0" lon="21299999" rev="0"/>
              </a:camera>
              <a:lightRig rig="threePt" dir="t"/>
            </a:scene3d>
          </p:spPr>
        </p:pic>
      </p:grpSp>
    </p:spTree>
    <p:extLst>
      <p:ext uri="{BB962C8B-B14F-4D97-AF65-F5344CB8AC3E}">
        <p14:creationId xmlns:p14="http://schemas.microsoft.com/office/powerpoint/2010/main" val="1605812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208220918"/>
  <p:tag name="MH_LIBRARY" val="GRAPHIC"/>
  <p:tag name="MH_TYPE" val="Picture"/>
  <p:tag name="MH_ORDER" val="1"/>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yqioiyn4">
      <a:majorFont>
        <a:latin typeface="" panose="020F0302020204030204"/>
        <a:ea typeface="宋体"/>
        <a:cs typeface=""/>
      </a:majorFont>
      <a:minorFont>
        <a:latin typeface="" panose="020F0502020204030204"/>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6.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14703</TotalTime>
  <Words>1212</Words>
  <Application>Microsoft Office PowerPoint</Application>
  <PresentationFormat>自定义</PresentationFormat>
  <Paragraphs>321</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等线</vt:lpstr>
      <vt:lpstr>宋体</vt:lpstr>
      <vt:lpstr>微软雅黑</vt:lpstr>
      <vt:lpstr>Arial</vt:lpstr>
      <vt:lpstr>Calibri</vt:lpstr>
      <vt:lpstr>Wingdings</vt:lpstr>
      <vt:lpstr>Office 主题​​</vt:lpstr>
      <vt:lpstr>轨道交通驾驶标准化作业 大数据视频分析监控平台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byb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列车视频分析监控平台</dc:title>
  <dc:creator>keyulong</dc:creator>
  <cp:lastModifiedBy>byb</cp:lastModifiedBy>
  <cp:revision>733</cp:revision>
  <dcterms:created xsi:type="dcterms:W3CDTF">2017-03-15T07:31:01Z</dcterms:created>
  <dcterms:modified xsi:type="dcterms:W3CDTF">2019-12-04T11:45:54Z</dcterms:modified>
</cp:coreProperties>
</file>