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70" r:id="rId3"/>
    <p:sldMasterId id="2147483665" r:id="rId4"/>
    <p:sldMasterId id="2147483660" r:id="rId5"/>
    <p:sldMasterId id="2147483682" r:id="rId6"/>
    <p:sldMasterId id="2147483685" r:id="rId7"/>
  </p:sldMasterIdLst>
  <p:notesMasterIdLst>
    <p:notesMasterId r:id="rId16"/>
  </p:notesMasterIdLst>
  <p:sldIdLst>
    <p:sldId id="256" r:id="rId8"/>
    <p:sldId id="468" r:id="rId9"/>
    <p:sldId id="469" r:id="rId10"/>
    <p:sldId id="470" r:id="rId11"/>
    <p:sldId id="471" r:id="rId12"/>
    <p:sldId id="472" r:id="rId13"/>
    <p:sldId id="473" r:id="rId14"/>
    <p:sldId id="303" r:id="rId15"/>
  </p:sldIdLst>
  <p:sldSz cx="12188825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475"/>
    <a:srgbClr val="FFB850"/>
    <a:srgbClr val="FFCC66"/>
    <a:srgbClr val="CACFCF"/>
    <a:srgbClr val="E87071"/>
    <a:srgbClr val="BBC2C1"/>
    <a:srgbClr val="BB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834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C4DD-A46A-6142-9D15-9C353CC650E0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9AFA1-755D-914C-A680-8B794824779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35325" y="5837584"/>
            <a:ext cx="2844059" cy="365125"/>
          </a:xfrm>
        </p:spPr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5041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7866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02304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5167"/>
            <a:ext cx="10969943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6183"/>
          </a:xfrm>
        </p:spPr>
        <p:txBody>
          <a:bodyPr/>
          <a:lstStyle>
            <a:lvl1pPr>
              <a:defRPr/>
            </a:lvl1pPr>
          </a:lstStyle>
          <a:p>
            <a:fld id="{973A3760-1F5D-4820-87B5-09EB7FB19B1C}" type="datetime1">
              <a:rPr lang="zh-CN" altLang="en-US"/>
              <a:pPr/>
              <a:t>2017/8/30</a:t>
            </a:fld>
            <a:endParaRPr lang="en-US" sz="2400">
              <a:solidFill>
                <a:srgbClr val="9FCEE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6183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6183"/>
          </a:xfrm>
        </p:spPr>
        <p:txBody>
          <a:bodyPr/>
          <a:lstStyle>
            <a:lvl1pPr>
              <a:defRPr/>
            </a:lvl1pPr>
          </a:lstStyle>
          <a:p>
            <a:fld id="{EAFDB293-32B0-440E-B0CC-8620CA4D7A3E}" type="slidenum">
              <a:rPr lang="zh-CN" altLang="en-US"/>
              <a:pPr/>
              <a:t>‹#›</a:t>
            </a:fld>
            <a:endParaRPr lang="en-US" sz="2400">
              <a:solidFill>
                <a:srgbClr val="9FCEE6"/>
              </a:solidFill>
            </a:endParaRPr>
          </a:p>
        </p:txBody>
      </p:sp>
      <p:cxnSp>
        <p:nvCxnSpPr>
          <p:cNvPr id="7" name="直线连接符 6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2" y="2"/>
            <a:ext cx="1223113" cy="900124"/>
            <a:chOff x="1" y="1"/>
            <a:chExt cx="1069974" cy="769938"/>
          </a:xfrm>
        </p:grpSpPr>
        <p:grpSp>
          <p:nvGrpSpPr>
            <p:cNvPr id="20" name="Group 10"/>
            <p:cNvGrpSpPr/>
            <p:nvPr userDrawn="1"/>
          </p:nvGrpSpPr>
          <p:grpSpPr bwMode="auto">
            <a:xfrm>
              <a:off x="1" y="1"/>
              <a:ext cx="1069974" cy="769938"/>
              <a:chOff x="0" y="0"/>
              <a:chExt cx="1676400" cy="1276350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762000" y="57150"/>
                <a:ext cx="914400" cy="914400"/>
              </a:xfrm>
              <a:prstGeom prst="ellipse">
                <a:avLst/>
              </a:prstGeom>
              <a:solidFill>
                <a:srgbClr val="9FCEE6">
                  <a:alpha val="71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685800" y="742950"/>
                <a:ext cx="533400" cy="533400"/>
              </a:xfrm>
              <a:prstGeom prst="ellipse">
                <a:avLst/>
              </a:prstGeom>
              <a:solidFill>
                <a:srgbClr val="3AA3D0">
                  <a:alpha val="84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5400" cy="1276350"/>
              </a:xfrm>
              <a:custGeom>
                <a:avLst/>
                <a:gdLst>
                  <a:gd name="T0" fmla="*/ 0 w 1295400"/>
                  <a:gd name="T1" fmla="*/ 0 h 1276350"/>
                  <a:gd name="T2" fmla="*/ 0 60000 65536"/>
                  <a:gd name="T3" fmla="*/ 0 w 1295400"/>
                  <a:gd name="T4" fmla="*/ 0 h 1276350"/>
                  <a:gd name="T5" fmla="*/ 1295400 w 1295400"/>
                  <a:gd name="T6" fmla="*/ 1276350 h 127635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295400" h="1276350">
                    <a:moveTo>
                      <a:pt x="0" y="0"/>
                    </a:moveTo>
                    <a:lnTo>
                      <a:pt x="1134906" y="0"/>
                    </a:lnTo>
                    <a:cubicBezTo>
                      <a:pt x="1236529" y="131725"/>
                      <a:pt x="1295400" y="297113"/>
                      <a:pt x="1295400" y="476250"/>
                    </a:cubicBezTo>
                    <a:cubicBezTo>
                      <a:pt x="1295400" y="918133"/>
                      <a:pt x="937183" y="1276350"/>
                      <a:pt x="495300" y="1276350"/>
                    </a:cubicBezTo>
                    <a:cubicBezTo>
                      <a:pt x="307264" y="1276350"/>
                      <a:pt x="134378" y="1211484"/>
                      <a:pt x="0" y="1100138"/>
                    </a:cubicBezTo>
                    <a:close/>
                  </a:path>
                </a:pathLst>
              </a:custGeom>
              <a:solidFill>
                <a:srgbClr val="4BACC6">
                  <a:alpha val="68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AutoShape 14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2" name="AutoShape 16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4" name="AutoShape 18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5" name="AutoShape 20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44" name="Straight Connector 50"/>
          <p:cNvSpPr>
            <a:spLocks noChangeShapeType="1"/>
          </p:cNvSpPr>
          <p:nvPr userDrawn="1"/>
        </p:nvSpPr>
        <p:spPr bwMode="auto">
          <a:xfrm>
            <a:off x="1426263" y="867834"/>
            <a:ext cx="9326621" cy="2117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</a:ln>
        </p:spPr>
        <p:txBody>
          <a:bodyPr/>
          <a:lstStyle/>
          <a:p>
            <a:endParaRPr lang="zh-CN" altLang="en-US" sz="2399">
              <a:solidFill>
                <a:srgbClr val="000000"/>
              </a:solidFill>
            </a:endParaRPr>
          </a:p>
        </p:txBody>
      </p:sp>
      <p:grpSp>
        <p:nvGrpSpPr>
          <p:cNvPr id="45" name="组合 44"/>
          <p:cNvGrpSpPr/>
          <p:nvPr userDrawn="1"/>
        </p:nvGrpSpPr>
        <p:grpSpPr>
          <a:xfrm>
            <a:off x="0" y="6115505"/>
            <a:ext cx="889538" cy="742495"/>
            <a:chOff x="0" y="4175125"/>
            <a:chExt cx="912815" cy="968375"/>
          </a:xfrm>
        </p:grpSpPr>
        <p:sp>
          <p:nvSpPr>
            <p:cNvPr id="46" name="Oval 8"/>
            <p:cNvSpPr>
              <a:spLocks noChangeArrowheads="1"/>
            </p:cNvSpPr>
            <p:nvPr userDrawn="1"/>
          </p:nvSpPr>
          <p:spPr bwMode="auto">
            <a:xfrm>
              <a:off x="0" y="4175125"/>
              <a:ext cx="152456" cy="373575"/>
            </a:xfrm>
            <a:custGeom>
              <a:avLst/>
              <a:gdLst>
                <a:gd name="T0" fmla="*/ 0 w 152400"/>
                <a:gd name="T1" fmla="*/ 0 h 373318"/>
                <a:gd name="T2" fmla="*/ 0 60000 65536"/>
                <a:gd name="T3" fmla="*/ 0 w 152400"/>
                <a:gd name="T4" fmla="*/ 0 h 373318"/>
                <a:gd name="T5" fmla="*/ 152400 w 152400"/>
                <a:gd name="T6" fmla="*/ 373318 h 37331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rgbClr val="9FCEE6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6"/>
            <p:cNvSpPr>
              <a:spLocks noChangeArrowheads="1"/>
            </p:cNvSpPr>
            <p:nvPr userDrawn="1"/>
          </p:nvSpPr>
          <p:spPr bwMode="auto">
            <a:xfrm>
              <a:off x="0" y="4628796"/>
              <a:ext cx="912815" cy="514704"/>
            </a:xfrm>
            <a:custGeom>
              <a:avLst/>
              <a:gdLst>
                <a:gd name="T0" fmla="*/ 0 w 912480"/>
                <a:gd name="T1" fmla="*/ 0 h 514350"/>
                <a:gd name="T2" fmla="*/ 0 60000 65536"/>
                <a:gd name="T3" fmla="*/ 0 w 912480"/>
                <a:gd name="T4" fmla="*/ 0 h 514350"/>
                <a:gd name="T5" fmla="*/ 912480 w 912480"/>
                <a:gd name="T6" fmla="*/ 514350 h 51435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rgbClr val="3F3151">
                <a:alpha val="40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 userDrawn="1"/>
          </p:nvSpPr>
          <p:spPr bwMode="auto">
            <a:xfrm>
              <a:off x="0" y="4361912"/>
              <a:ext cx="381140" cy="571893"/>
            </a:xfrm>
            <a:custGeom>
              <a:avLst/>
              <a:gdLst>
                <a:gd name="T0" fmla="*/ 0 w 381000"/>
                <a:gd name="T1" fmla="*/ 0 h 571500"/>
                <a:gd name="T2" fmla="*/ 0 60000 65536"/>
                <a:gd name="T3" fmla="*/ 0 w 381000"/>
                <a:gd name="T4" fmla="*/ 0 h 571500"/>
                <a:gd name="T5" fmla="*/ 381000 w 381000"/>
                <a:gd name="T6" fmla="*/ 571500 h 5715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4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2" name="Oval 21"/>
          <p:cNvSpPr>
            <a:spLocks noChangeArrowheads="1"/>
          </p:cNvSpPr>
          <p:nvPr userDrawn="1"/>
        </p:nvSpPr>
        <p:spPr bwMode="auto">
          <a:xfrm>
            <a:off x="10396586" y="-1021"/>
            <a:ext cx="1794285" cy="900124"/>
          </a:xfrm>
          <a:custGeom>
            <a:avLst/>
            <a:gdLst>
              <a:gd name="T0" fmla="*/ 0 w 2202975"/>
              <a:gd name="T1" fmla="*/ 0 h 1162051"/>
              <a:gd name="T2" fmla="*/ 0 60000 65536"/>
              <a:gd name="T3" fmla="*/ 0 w 2202975"/>
              <a:gd name="T4" fmla="*/ 0 h 1162051"/>
              <a:gd name="T5" fmla="*/ 2202975 w 2202975"/>
              <a:gd name="T6" fmla="*/ 1162051 h 1162051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rgbClr val="9FCEE6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399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88" y="-41214"/>
            <a:ext cx="1792237" cy="9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9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44" tIns="38372" rIns="76744" bIns="38372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6"/>
            <a:ext cx="10594450" cy="4525963"/>
          </a:xfrm>
          <a:prstGeom prst="rect">
            <a:avLst/>
          </a:prstGeom>
        </p:spPr>
        <p:txBody>
          <a:bodyPr lIns="76744" tIns="38372" rIns="76744" bIns="3837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9"/>
            <a:ext cx="2844059" cy="365125"/>
          </a:xfrm>
        </p:spPr>
        <p:txBody>
          <a:bodyPr lIns="76744" tIns="38372" rIns="76744" bIns="38372"/>
          <a:lstStyle/>
          <a:p>
            <a:fld id="{530820CF-B880-4189-942D-D702A7CBA730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9"/>
            <a:ext cx="3859795" cy="365125"/>
          </a:xfrm>
        </p:spPr>
        <p:txBody>
          <a:bodyPr vert="horz" lIns="64304" tIns="32152" rIns="64304" bIns="32152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40" tIns="42867" rIns="85740" bIns="42867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8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58" tIns="38379" rIns="76758" bIns="38379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5"/>
            <a:ext cx="10594450" cy="4525963"/>
          </a:xfrm>
          <a:prstGeom prst="rect">
            <a:avLst/>
          </a:prstGeom>
        </p:spPr>
        <p:txBody>
          <a:bodyPr lIns="76758" tIns="38379" rIns="76758" bIns="38379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8"/>
            <a:ext cx="2844059" cy="365125"/>
          </a:xfrm>
        </p:spPr>
        <p:txBody>
          <a:bodyPr lIns="76758" tIns="38379" rIns="76758" bIns="38379"/>
          <a:lstStyle/>
          <a:p>
            <a:fld id="{530820CF-B880-4189-942D-D702A7CBA730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8"/>
            <a:ext cx="3859795" cy="365125"/>
          </a:xfrm>
        </p:spPr>
        <p:txBody>
          <a:bodyPr vert="horz" lIns="64315" tIns="32158" rIns="64315" bIns="32158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55" tIns="42875" rIns="85755" bIns="42875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72" tIns="38386" rIns="76772" bIns="38386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4"/>
            <a:ext cx="10594450" cy="4525963"/>
          </a:xfrm>
          <a:prstGeom prst="rect">
            <a:avLst/>
          </a:prstGeom>
        </p:spPr>
        <p:txBody>
          <a:bodyPr lIns="76772" tIns="38386" rIns="76772" bIns="38386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7"/>
            <a:ext cx="2844059" cy="365125"/>
          </a:xfrm>
        </p:spPr>
        <p:txBody>
          <a:bodyPr lIns="76772" tIns="38386" rIns="76772" bIns="38386"/>
          <a:lstStyle/>
          <a:p>
            <a:fld id="{530820CF-B880-4189-942D-D702A7CBA730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7"/>
            <a:ext cx="3859795" cy="365125"/>
          </a:xfrm>
        </p:spPr>
        <p:txBody>
          <a:bodyPr vert="horz" lIns="64327" tIns="32164" rIns="64327" bIns="32164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71" tIns="42883" rIns="85771" bIns="42883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88" y="908050"/>
            <a:ext cx="10594450" cy="635000"/>
          </a:xfrm>
          <a:prstGeom prst="rect">
            <a:avLst/>
          </a:prstGeom>
        </p:spPr>
        <p:txBody>
          <a:bodyPr lIns="76786" tIns="38393" rIns="76786" bIns="38393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88" y="1600203"/>
            <a:ext cx="10594450" cy="4525963"/>
          </a:xfrm>
          <a:prstGeom prst="rect">
            <a:avLst/>
          </a:prstGeom>
        </p:spPr>
        <p:txBody>
          <a:bodyPr lIns="76786" tIns="38393" rIns="76786" bIns="38393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6"/>
            <a:ext cx="2844059" cy="365125"/>
          </a:xfrm>
        </p:spPr>
        <p:txBody>
          <a:bodyPr lIns="76786" tIns="38393" rIns="76786" bIns="38393"/>
          <a:lstStyle/>
          <a:p>
            <a:fld id="{530820CF-B880-4189-942D-D702A7CBA730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6"/>
            <a:ext cx="3859795" cy="365125"/>
          </a:xfrm>
        </p:spPr>
        <p:txBody>
          <a:bodyPr vert="horz" lIns="64339" tIns="32170" rIns="64339" bIns="32170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86" tIns="42891" rIns="85786" bIns="42891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11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0623" y="333450"/>
            <a:ext cx="2807581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srgbClr val="4BACC6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时尚微立体图表合集</a:t>
              </a: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6967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3746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9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0623" y="333450"/>
            <a:ext cx="2807581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srgbClr val="4BACC6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时尚微立体图表合集</a:t>
              </a: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6967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3746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4"/>
          <p:cNvSpPr txBox="1">
            <a:spLocks/>
          </p:cNvSpPr>
          <p:nvPr userDrawn="1"/>
        </p:nvSpPr>
        <p:spPr>
          <a:xfrm>
            <a:off x="3743072" y="6626540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5668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线连接符 11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32509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线连接符 7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25585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直线连接符 6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 userDrawn="1"/>
        </p:nvCxnSpPr>
        <p:spPr>
          <a:xfrm flipH="1">
            <a:off x="393879" y="9079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5236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23774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25609"/>
            <a:ext cx="12188824" cy="6132392"/>
          </a:xfrm>
          <a:prstGeom prst="rect">
            <a:avLst/>
          </a:prstGeom>
          <a:blipFill dpi="0" rotWithShape="1">
            <a:blip r:embed="rId16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E6EF-FB3D-8B45-B949-4FECA6D0BD4B}" type="datetimeFigureOut">
              <a:rPr kumimoji="1" lang="zh-CN" altLang="en-US" smtClean="0"/>
              <a:t>2017/8/30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BA98-2B10-A946-9B48-432522DEB1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4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5"/>
            <a:ext cx="12202845" cy="6874605"/>
          </a:xfrm>
          <a:prstGeom prst="rect">
            <a:avLst/>
          </a:prstGeom>
          <a:blipFill dpi="0" rotWithShape="1">
            <a:blip r:embed="rId7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线连接符 4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45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29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36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581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590" indent="-38359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113" indent="-31965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635" indent="-2557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086" indent="-2557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543" indent="-2557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2995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450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3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357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54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08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362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815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269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722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177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629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2845" cy="6874605"/>
          </a:xfrm>
          <a:prstGeom prst="rect">
            <a:avLst/>
          </a:prstGeom>
          <a:blipFill dpi="0" rotWithShape="1">
            <a:blip r:embed="rId7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5484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线连接符 4"/>
          <p:cNvCxnSpPr/>
          <p:nvPr userDrawn="1"/>
        </p:nvCxnSpPr>
        <p:spPr>
          <a:xfrm flipH="1">
            <a:off x="190732" y="73887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4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297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4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59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15" indent="-38361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166" indent="-31968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716" indent="-25574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201" indent="-25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690" indent="-25574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175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662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148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635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87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74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460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946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433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918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406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891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1" cy="68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3"/>
            <a:ext cx="12202845" cy="6874605"/>
          </a:xfrm>
          <a:prstGeom prst="rect">
            <a:avLst/>
          </a:prstGeom>
          <a:blipFill dpi="0" rotWithShape="1">
            <a:blip r:embed="rId8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线连接符 5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5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30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55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60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40" indent="-38364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219" indent="-319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798" indent="-25576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316" indent="-25576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837" indent="-2557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355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875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394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913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20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039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558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077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597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115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635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153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1" cy="68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2"/>
            <a:ext cx="12202845" cy="6874605"/>
          </a:xfrm>
          <a:prstGeom prst="rect">
            <a:avLst/>
          </a:prstGeom>
          <a:blipFill dpi="0" rotWithShape="1">
            <a:blip r:embed="rId8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线连接符 5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5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310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6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62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64" indent="-3836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272" indent="-31972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880" indent="-25577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431" indent="-25577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984" indent="-2557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535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088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640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191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52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104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656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08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760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311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864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415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533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533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58991"/>
            <a:ext cx="12215695" cy="324329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3327" y="4345006"/>
            <a:ext cx="10360501" cy="1470025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Hiragino Sans GB W3"/>
              </a:rPr>
              <a:t>百果园新数据方案</a:t>
            </a:r>
            <a:endParaRPr kumimoji="1" lang="zh-CN" altLang="en-US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Hiragino Sans GB W3"/>
            </a:endParaRPr>
          </a:p>
        </p:txBody>
      </p:sp>
      <p:sp>
        <p:nvSpPr>
          <p:cNvPr id="255" name="TextBox 5"/>
          <p:cNvSpPr txBox="1">
            <a:spLocks noChangeArrowheads="1"/>
          </p:cNvSpPr>
          <p:nvPr/>
        </p:nvSpPr>
        <p:spPr bwMode="auto">
          <a:xfrm>
            <a:off x="188648" y="115888"/>
            <a:ext cx="5049051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Hiragino Sans GB W3"/>
              </a:rPr>
              <a:t>中国大数据技术领导者</a:t>
            </a:r>
          </a:p>
        </p:txBody>
      </p: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8097671" y="6079242"/>
            <a:ext cx="3676136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比一比产品部：</a:t>
            </a:r>
            <a:r>
              <a:rPr lang="en-US" altLang="zh-CN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Tommy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14"/>
          <p:cNvSpPr txBox="1"/>
          <p:nvPr/>
        </p:nvSpPr>
        <p:spPr>
          <a:xfrm>
            <a:off x="494919" y="123782"/>
            <a:ext cx="5194681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新数据方案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主题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8775" y="1582460"/>
            <a:ext cx="7711275" cy="4374038"/>
            <a:chOff x="2238775" y="1582460"/>
            <a:chExt cx="7711275" cy="4374038"/>
          </a:xfrm>
        </p:grpSpPr>
        <p:grpSp>
          <p:nvGrpSpPr>
            <p:cNvPr id="5" name="组合 4"/>
            <p:cNvGrpSpPr/>
            <p:nvPr/>
          </p:nvGrpSpPr>
          <p:grpSpPr>
            <a:xfrm>
              <a:off x="7698353" y="1582460"/>
              <a:ext cx="2251697" cy="4374038"/>
              <a:chOff x="7700358" y="1325285"/>
              <a:chExt cx="2252284" cy="4374038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7700358" y="1325285"/>
                <a:ext cx="2252284" cy="4374038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7700358" y="3626120"/>
                <a:ext cx="2252284" cy="853540"/>
                <a:chOff x="1947258" y="3466616"/>
                <a:chExt cx="2252284" cy="853540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" name="文本框 112"/>
              <p:cNvSpPr txBox="1"/>
              <p:nvPr/>
            </p:nvSpPr>
            <p:spPr>
              <a:xfrm>
                <a:off x="8347075" y="3692880"/>
                <a:ext cx="9588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prstClr val="white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968564" y="1582460"/>
              <a:ext cx="2251697" cy="4374038"/>
              <a:chOff x="4969858" y="1325285"/>
              <a:chExt cx="2252284" cy="437403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969858" y="1325285"/>
                <a:ext cx="2252284" cy="4374038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969858" y="3626120"/>
                <a:ext cx="2252284" cy="853540"/>
                <a:chOff x="1947258" y="3466616"/>
                <a:chExt cx="2252284" cy="85354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3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" name="文本框 111"/>
              <p:cNvSpPr txBox="1"/>
              <p:nvPr/>
            </p:nvSpPr>
            <p:spPr>
              <a:xfrm>
                <a:off x="5616575" y="3692880"/>
                <a:ext cx="9588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prstClr val="white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38775" y="1582460"/>
              <a:ext cx="2251697" cy="4374038"/>
              <a:chOff x="2239358" y="1325285"/>
              <a:chExt cx="2252284" cy="4374038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239358" y="1325285"/>
                <a:ext cx="2252284" cy="4374038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2239358" y="3626120"/>
                <a:ext cx="2252284" cy="853540"/>
                <a:chOff x="1947258" y="3466616"/>
                <a:chExt cx="2252284" cy="85354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chemeClr val="tx1">
                        <a:alpha val="3000"/>
                      </a:schemeClr>
                    </a:gs>
                    <a:gs pos="0">
                      <a:schemeClr val="tx1">
                        <a:alpha val="3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chemeClr val="tx1">
                        <a:alpha val="300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文本框 110"/>
              <p:cNvSpPr txBox="1"/>
              <p:nvPr/>
            </p:nvSpPr>
            <p:spPr>
              <a:xfrm>
                <a:off x="2886075" y="3692880"/>
                <a:ext cx="9588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prstClr val="white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276311" y="1977857"/>
              <a:ext cx="926258" cy="158012"/>
              <a:chOff x="4111386" y="2043778"/>
              <a:chExt cx="926499" cy="15801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1" name="椭圆 3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996179" y="1977857"/>
              <a:ext cx="926258" cy="158012"/>
              <a:chOff x="4111386" y="2043778"/>
              <a:chExt cx="926499" cy="158012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2" name="椭圆 41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0" name="椭圆 39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8" name="圆角矩形 37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276311" y="5441855"/>
              <a:ext cx="926258" cy="158012"/>
              <a:chOff x="4111386" y="2043778"/>
              <a:chExt cx="926499" cy="15801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51" name="椭圆 5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9" name="椭圆 48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7" name="圆角矩形 46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996179" y="5441855"/>
              <a:ext cx="926258" cy="158012"/>
              <a:chOff x="4111386" y="2043778"/>
              <a:chExt cx="926499" cy="158012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60" name="椭圆 59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58" name="椭圆 57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6" name="圆角矩形 55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圆角矩形 56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490012" y="1870710"/>
              <a:ext cx="1749224" cy="596843"/>
              <a:chOff x="2198560" y="1644530"/>
              <a:chExt cx="1749680" cy="596843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65" name="组合 64"/>
            <p:cNvGrpSpPr/>
            <p:nvPr/>
          </p:nvGrpSpPr>
          <p:grpSpPr>
            <a:xfrm>
              <a:off x="2490012" y="5003025"/>
              <a:ext cx="1749224" cy="596843"/>
              <a:chOff x="2198560" y="1644530"/>
              <a:chExt cx="1749680" cy="596843"/>
            </a:xfrm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68" name="组合 67"/>
            <p:cNvGrpSpPr/>
            <p:nvPr/>
          </p:nvGrpSpPr>
          <p:grpSpPr>
            <a:xfrm>
              <a:off x="5234212" y="1870710"/>
              <a:ext cx="1749224" cy="596843"/>
              <a:chOff x="2198560" y="1644530"/>
              <a:chExt cx="1749680" cy="596843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71" name="组合 70"/>
            <p:cNvGrpSpPr/>
            <p:nvPr/>
          </p:nvGrpSpPr>
          <p:grpSpPr>
            <a:xfrm>
              <a:off x="5234212" y="5003025"/>
              <a:ext cx="1749224" cy="596843"/>
              <a:chOff x="2198560" y="1644530"/>
              <a:chExt cx="1749680" cy="596843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74" name="组合 73"/>
            <p:cNvGrpSpPr/>
            <p:nvPr/>
          </p:nvGrpSpPr>
          <p:grpSpPr>
            <a:xfrm>
              <a:off x="7937048" y="1870710"/>
              <a:ext cx="1749224" cy="596843"/>
              <a:chOff x="2198560" y="1644530"/>
              <a:chExt cx="1749680" cy="596843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77" name="组合 76"/>
            <p:cNvGrpSpPr/>
            <p:nvPr/>
          </p:nvGrpSpPr>
          <p:grpSpPr>
            <a:xfrm>
              <a:off x="7937048" y="5003025"/>
              <a:ext cx="1749224" cy="596843"/>
              <a:chOff x="2198560" y="1644530"/>
              <a:chExt cx="1749680" cy="596843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81" name="文本框 113"/>
            <p:cNvSpPr txBox="1"/>
            <p:nvPr/>
          </p:nvSpPr>
          <p:spPr>
            <a:xfrm>
              <a:off x="2403313" y="1982532"/>
              <a:ext cx="1922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E87071"/>
                  </a:solidFill>
                  <a:latin typeface="微软雅黑" pitchFamily="34" charset="-122"/>
                  <a:ea typeface="微软雅黑" pitchFamily="34" charset="-122"/>
                </a:rPr>
                <a:t>区域运营数据</a:t>
              </a:r>
              <a:endParaRPr lang="zh-CN" altLang="en-US" dirty="0">
                <a:solidFill>
                  <a:srgbClr val="E8707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文本框 114"/>
            <p:cNvSpPr txBox="1"/>
            <p:nvPr/>
          </p:nvSpPr>
          <p:spPr>
            <a:xfrm>
              <a:off x="5113548" y="1982532"/>
              <a:ext cx="195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1ACBE"/>
                  </a:solidFill>
                  <a:latin typeface="微软雅黑" pitchFamily="34" charset="-122"/>
                  <a:ea typeface="微软雅黑" pitchFamily="34" charset="-122"/>
                </a:rPr>
                <a:t>地图分布</a:t>
              </a:r>
              <a:r>
                <a:rPr lang="en-US" altLang="zh-CN" dirty="0">
                  <a:solidFill>
                    <a:srgbClr val="01ACBE"/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dirty="0" smtClean="0">
                  <a:solidFill>
                    <a:srgbClr val="01ACBE"/>
                  </a:solidFill>
                  <a:latin typeface="微软雅黑" pitchFamily="34" charset="-122"/>
                  <a:ea typeface="微软雅黑" pitchFamily="34" charset="-122"/>
                </a:rPr>
                <a:t>全渠道</a:t>
              </a:r>
              <a:endParaRPr lang="zh-CN" altLang="en-US" dirty="0">
                <a:solidFill>
                  <a:srgbClr val="01ACB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文本框 115"/>
            <p:cNvSpPr txBox="1"/>
            <p:nvPr/>
          </p:nvSpPr>
          <p:spPr>
            <a:xfrm>
              <a:off x="7850349" y="1982532"/>
              <a:ext cx="1922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B850"/>
                  </a:solidFill>
                  <a:latin typeface="微软雅黑" pitchFamily="34" charset="-122"/>
                  <a:ea typeface="微软雅黑" pitchFamily="34" charset="-122"/>
                </a:rPr>
                <a:t>竞品数据</a:t>
              </a:r>
              <a:r>
                <a:rPr lang="en-US" altLang="zh-CN" dirty="0" smtClean="0">
                  <a:solidFill>
                    <a:srgbClr val="FFB850"/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dirty="0" smtClean="0">
                  <a:solidFill>
                    <a:srgbClr val="FFB850"/>
                  </a:solidFill>
                  <a:latin typeface="微软雅黑" pitchFamily="34" charset="-122"/>
                  <a:ea typeface="微软雅黑" pitchFamily="34" charset="-122"/>
                </a:rPr>
                <a:t>对比</a:t>
              </a:r>
              <a:endParaRPr lang="zh-CN" altLang="en-US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文本框 116"/>
            <p:cNvSpPr txBox="1"/>
            <p:nvPr/>
          </p:nvSpPr>
          <p:spPr>
            <a:xfrm>
              <a:off x="2585168" y="2608721"/>
              <a:ext cx="15589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指定区域数据监控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掌握和市场的差异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优化运营提高销量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117"/>
            <p:cNvSpPr txBox="1"/>
            <p:nvPr/>
          </p:nvSpPr>
          <p:spPr>
            <a:xfrm>
              <a:off x="5314958" y="2608721"/>
              <a:ext cx="15589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掌握城市热销分布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全渠道市场数据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品牌份额及趋势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文本框 118"/>
            <p:cNvSpPr txBox="1"/>
            <p:nvPr/>
          </p:nvSpPr>
          <p:spPr>
            <a:xfrm>
              <a:off x="8032204" y="2608721"/>
              <a:ext cx="15589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了解品牌分布及特征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掌握详细对比差异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监控竞品运营动态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018978" y="5144372"/>
              <a:ext cx="255258" cy="311215"/>
              <a:chOff x="3683997" y="856343"/>
              <a:chExt cx="576394" cy="702571"/>
            </a:xfrm>
            <a:solidFill>
              <a:srgbClr val="01ACBE"/>
            </a:solidFill>
          </p:grpSpPr>
          <p:sp>
            <p:nvSpPr>
              <p:cNvPr id="88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3255105" y="5159831"/>
              <a:ext cx="314877" cy="292265"/>
              <a:chOff x="7903081" y="894379"/>
              <a:chExt cx="675141" cy="626498"/>
            </a:xfrm>
            <a:solidFill>
              <a:srgbClr val="E87071"/>
            </a:solidFill>
          </p:grpSpPr>
          <p:sp>
            <p:nvSpPr>
              <p:cNvPr id="91" name="Freeform 36"/>
              <p:cNvSpPr>
                <a:spLocks noEditPoints="1"/>
              </p:cNvSpPr>
              <p:nvPr/>
            </p:nvSpPr>
            <p:spPr bwMode="auto">
              <a:xfrm>
                <a:off x="7990491" y="894379"/>
                <a:ext cx="321479" cy="213587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7"/>
              <p:cNvSpPr>
                <a:spLocks noEditPoints="1"/>
              </p:cNvSpPr>
              <p:nvPr/>
            </p:nvSpPr>
            <p:spPr bwMode="auto">
              <a:xfrm>
                <a:off x="8242846" y="1021288"/>
                <a:ext cx="335376" cy="351103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8"/>
              <p:cNvSpPr>
                <a:spLocks noEditPoints="1"/>
              </p:cNvSpPr>
              <p:nvPr/>
            </p:nvSpPr>
            <p:spPr bwMode="auto">
              <a:xfrm>
                <a:off x="7903081" y="1114915"/>
                <a:ext cx="406328" cy="405962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8683903" y="5157820"/>
              <a:ext cx="303154" cy="297959"/>
              <a:chOff x="5037571" y="856343"/>
              <a:chExt cx="715006" cy="702571"/>
            </a:xfrm>
            <a:solidFill>
              <a:srgbClr val="FFB850"/>
            </a:solidFill>
          </p:grpSpPr>
          <p:sp>
            <p:nvSpPr>
              <p:cNvPr id="95" name="Freeform 39"/>
              <p:cNvSpPr>
                <a:spLocks/>
              </p:cNvSpPr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756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14"/>
          <p:cNvSpPr txBox="1"/>
          <p:nvPr/>
        </p:nvSpPr>
        <p:spPr>
          <a:xfrm>
            <a:off x="494919" y="123782"/>
            <a:ext cx="5194681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新数据方案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区域运营数据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9" y="1600906"/>
            <a:ext cx="8548915" cy="444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74" y="1987759"/>
            <a:ext cx="8733102" cy="452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矩形 16"/>
          <p:cNvSpPr>
            <a:spLocks noChangeArrowheads="1"/>
          </p:cNvSpPr>
          <p:nvPr/>
        </p:nvSpPr>
        <p:spPr bwMode="auto">
          <a:xfrm>
            <a:off x="494918" y="987801"/>
            <a:ext cx="8852281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使用可视化地图自定义添加地址，形成列表监控数据。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26" y="987801"/>
            <a:ext cx="5537816" cy="247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3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14"/>
          <p:cNvSpPr txBox="1"/>
          <p:nvPr/>
        </p:nvSpPr>
        <p:spPr>
          <a:xfrm>
            <a:off x="494919" y="123782"/>
            <a:ext cx="5194681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新数据方案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区域运营数据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94918" y="1051345"/>
            <a:ext cx="7429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区域的总店铺数、总月销售额、总销量、平均客单价、平均送达时间，平均评价</a:t>
            </a:r>
          </a:p>
        </p:txBody>
      </p:sp>
      <p:sp>
        <p:nvSpPr>
          <p:cNvPr id="101" name="矩形 100"/>
          <p:cNvSpPr/>
          <p:nvPr/>
        </p:nvSpPr>
        <p:spPr>
          <a:xfrm>
            <a:off x="494919" y="1477811"/>
            <a:ext cx="721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区域品类销售占比、品类周销售趋势；价格段销售占比、价格周销量趋势</a:t>
            </a:r>
          </a:p>
        </p:txBody>
      </p:sp>
      <p:sp>
        <p:nvSpPr>
          <p:cNvPr id="107" name="矩形 106"/>
          <p:cNvSpPr/>
          <p:nvPr/>
        </p:nvSpPr>
        <p:spPr>
          <a:xfrm>
            <a:off x="494919" y="1904277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区域热销店铺排名，占比和走势</a:t>
            </a:r>
          </a:p>
        </p:txBody>
      </p:sp>
      <p:sp>
        <p:nvSpPr>
          <p:cNvPr id="108" name="矩形 107"/>
          <p:cNvSpPr/>
          <p:nvPr/>
        </p:nvSpPr>
        <p:spPr>
          <a:xfrm>
            <a:off x="494919" y="2330743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区域热销品类排名，占比和走势</a:t>
            </a:r>
          </a:p>
        </p:txBody>
      </p:sp>
      <p:sp>
        <p:nvSpPr>
          <p:cNvPr id="109" name="矩形 108"/>
          <p:cNvSpPr/>
          <p:nvPr/>
        </p:nvSpPr>
        <p:spPr>
          <a:xfrm>
            <a:off x="3875850" y="1904277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区域品牌分布和占有率</a:t>
            </a:r>
          </a:p>
        </p:txBody>
      </p:sp>
      <p:sp>
        <p:nvSpPr>
          <p:cNvPr id="110" name="矩形 109"/>
          <p:cNvSpPr/>
          <p:nvPr/>
        </p:nvSpPr>
        <p:spPr>
          <a:xfrm>
            <a:off x="494919" y="2757210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区域热销商品排名和走势</a:t>
            </a:r>
          </a:p>
        </p:txBody>
      </p:sp>
      <p:sp>
        <p:nvSpPr>
          <p:cNvPr id="111" name="矩形 110"/>
          <p:cNvSpPr/>
          <p:nvPr/>
        </p:nvSpPr>
        <p:spPr>
          <a:xfrm>
            <a:off x="3875850" y="2330743"/>
            <a:ext cx="247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区域细分品类占比和走势</a:t>
            </a:r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3342948"/>
            <a:ext cx="5464897" cy="283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60" y="3342948"/>
            <a:ext cx="5689058" cy="283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98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14"/>
          <p:cNvSpPr txBox="1"/>
          <p:nvPr/>
        </p:nvSpPr>
        <p:spPr>
          <a:xfrm>
            <a:off x="494919" y="123782"/>
            <a:ext cx="5194681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新数据方案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地图分布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全渠道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94919" y="966097"/>
            <a:ext cx="80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线上消费热力图、店铺分布图线上、线下</a:t>
            </a:r>
          </a:p>
        </p:txBody>
      </p:sp>
      <p:sp>
        <p:nvSpPr>
          <p:cNvPr id="104" name="矩形 103"/>
          <p:cNvSpPr/>
          <p:nvPr/>
        </p:nvSpPr>
        <p:spPr>
          <a:xfrm>
            <a:off x="494919" y="1356580"/>
            <a:ext cx="4036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城市销售总量和品类占比     品牌占有率</a:t>
            </a:r>
          </a:p>
        </p:txBody>
      </p:sp>
      <p:sp>
        <p:nvSpPr>
          <p:cNvPr id="105" name="矩形 104"/>
          <p:cNvSpPr/>
          <p:nvPr/>
        </p:nvSpPr>
        <p:spPr>
          <a:xfrm>
            <a:off x="494919" y="1766948"/>
            <a:ext cx="7679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线上全渠道数据：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O2O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平台、各大品牌微信商城、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APP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、电商平台自营超市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  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4" y="2105502"/>
            <a:ext cx="2477125" cy="439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18" y="2105503"/>
            <a:ext cx="2477125" cy="439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45" y="2105502"/>
            <a:ext cx="2477125" cy="439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58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14"/>
          <p:cNvSpPr txBox="1"/>
          <p:nvPr/>
        </p:nvSpPr>
        <p:spPr>
          <a:xfrm>
            <a:off x="494919" y="123782"/>
            <a:ext cx="5194681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新数据方案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竞品数据</a:t>
            </a:r>
            <a:r>
              <a:rPr kumimoji="1" lang="en-US" altLang="zh-CN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对比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764" y="1158309"/>
            <a:ext cx="2957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城市品牌特征、占有率、趋势</a:t>
            </a:r>
          </a:p>
        </p:txBody>
      </p:sp>
      <p:sp>
        <p:nvSpPr>
          <p:cNvPr id="17" name="矩形 16"/>
          <p:cNvSpPr/>
          <p:nvPr/>
        </p:nvSpPr>
        <p:spPr>
          <a:xfrm>
            <a:off x="708764" y="1622556"/>
            <a:ext cx="4458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品牌线上线下店铺总量、线上线下分布图</a:t>
            </a:r>
          </a:p>
        </p:txBody>
      </p:sp>
      <p:sp>
        <p:nvSpPr>
          <p:cNvPr id="18" name="矩形 17"/>
          <p:cNvSpPr/>
          <p:nvPr/>
        </p:nvSpPr>
        <p:spPr>
          <a:xfrm>
            <a:off x="708764" y="2086803"/>
            <a:ext cx="4226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品牌店铺在各区域和城市的排名、趋势</a:t>
            </a:r>
          </a:p>
        </p:txBody>
      </p:sp>
      <p:sp>
        <p:nvSpPr>
          <p:cNvPr id="19" name="矩形 18"/>
          <p:cNvSpPr/>
          <p:nvPr/>
        </p:nvSpPr>
        <p:spPr>
          <a:xfrm>
            <a:off x="708764" y="2551050"/>
            <a:ext cx="6221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品牌店铺平均销售额、平均客单价、平均送达时间、平均评论、平均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SKU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数、营业时间</a:t>
            </a:r>
          </a:p>
        </p:txBody>
      </p:sp>
      <p:sp>
        <p:nvSpPr>
          <p:cNvPr id="20" name="矩形 19"/>
          <p:cNvSpPr/>
          <p:nvPr/>
        </p:nvSpPr>
        <p:spPr>
          <a:xfrm>
            <a:off x="708764" y="3261518"/>
            <a:ext cx="6336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品牌店铺品类销售占比、品类周销量趋势、价格段销售占比、价格周销量趋势</a:t>
            </a:r>
          </a:p>
        </p:txBody>
      </p:sp>
      <p:sp>
        <p:nvSpPr>
          <p:cNvPr id="21" name="矩形 20"/>
          <p:cNvSpPr/>
          <p:nvPr/>
        </p:nvSpPr>
        <p:spPr>
          <a:xfrm>
            <a:off x="708764" y="3971985"/>
            <a:ext cx="6221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店铺跟区域的对比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店铺和店铺的对比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品牌和品牌的对比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rPr>
              <a:t>品牌和城市的对比</a:t>
            </a:r>
          </a:p>
        </p:txBody>
      </p:sp>
    </p:spTree>
    <p:extLst>
      <p:ext uri="{BB962C8B-B14F-4D97-AF65-F5344CB8AC3E}">
        <p14:creationId xmlns:p14="http://schemas.microsoft.com/office/powerpoint/2010/main" val="4230780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14"/>
          <p:cNvSpPr txBox="1"/>
          <p:nvPr/>
        </p:nvSpPr>
        <p:spPr>
          <a:xfrm>
            <a:off x="494919" y="123782"/>
            <a:ext cx="6250349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 smtClean="0">
                <a:solidFill>
                  <a:srgbClr val="9BBB59">
                    <a:lumMod val="50000"/>
                  </a:srgbClr>
                </a:solidFill>
                <a:latin typeface="微软雅黑"/>
                <a:ea typeface="微软雅黑"/>
                <a:cs typeface="微软雅黑"/>
              </a:rPr>
              <a:t>数据价值</a:t>
            </a:r>
            <a:endParaRPr kumimoji="1" lang="en-US" altLang="zh-CN" sz="2400" b="1" dirty="0">
              <a:solidFill>
                <a:srgbClr val="9BBB59">
                  <a:lumMod val="5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2070" y="1145303"/>
            <a:ext cx="8585847" cy="4957005"/>
            <a:chOff x="1377883" y="1402691"/>
            <a:chExt cx="8585847" cy="4957005"/>
          </a:xfrm>
        </p:grpSpPr>
        <p:grpSp>
          <p:nvGrpSpPr>
            <p:cNvPr id="78" name="组合 77"/>
            <p:cNvGrpSpPr/>
            <p:nvPr/>
          </p:nvGrpSpPr>
          <p:grpSpPr>
            <a:xfrm>
              <a:off x="1377883" y="1786772"/>
              <a:ext cx="5039349" cy="4212911"/>
              <a:chOff x="1632242" y="1485147"/>
              <a:chExt cx="5040662" cy="4212911"/>
            </a:xfrm>
          </p:grpSpPr>
          <p:sp>
            <p:nvSpPr>
              <p:cNvPr id="79" name="Freeform 390"/>
              <p:cNvSpPr>
                <a:spLocks/>
              </p:cNvSpPr>
              <p:nvPr/>
            </p:nvSpPr>
            <p:spPr bwMode="auto">
              <a:xfrm>
                <a:off x="1632242" y="5087241"/>
                <a:ext cx="3873594" cy="546903"/>
              </a:xfrm>
              <a:custGeom>
                <a:avLst/>
                <a:gdLst>
                  <a:gd name="T0" fmla="*/ 669 w 903"/>
                  <a:gd name="T1" fmla="*/ 0 h 125"/>
                  <a:gd name="T2" fmla="*/ 0 w 903"/>
                  <a:gd name="T3" fmla="*/ 66 h 125"/>
                  <a:gd name="T4" fmla="*/ 213 w 903"/>
                  <a:gd name="T5" fmla="*/ 125 h 125"/>
                  <a:gd name="T6" fmla="*/ 887 w 903"/>
                  <a:gd name="T7" fmla="*/ 92 h 125"/>
                  <a:gd name="T8" fmla="*/ 695 w 903"/>
                  <a:gd name="T9" fmla="*/ 1 h 125"/>
                  <a:gd name="T10" fmla="*/ 669 w 903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125">
                    <a:moveTo>
                      <a:pt x="669" y="0"/>
                    </a:moveTo>
                    <a:cubicBezTo>
                      <a:pt x="486" y="0"/>
                      <a:pt x="0" y="66"/>
                      <a:pt x="0" y="66"/>
                    </a:cubicBezTo>
                    <a:cubicBezTo>
                      <a:pt x="213" y="125"/>
                      <a:pt x="213" y="125"/>
                      <a:pt x="213" y="125"/>
                    </a:cubicBezTo>
                    <a:cubicBezTo>
                      <a:pt x="267" y="125"/>
                      <a:pt x="871" y="118"/>
                      <a:pt x="887" y="92"/>
                    </a:cubicBezTo>
                    <a:cubicBezTo>
                      <a:pt x="903" y="66"/>
                      <a:pt x="851" y="9"/>
                      <a:pt x="695" y="1"/>
                    </a:cubicBezTo>
                    <a:cubicBezTo>
                      <a:pt x="687" y="0"/>
                      <a:pt x="678" y="0"/>
                      <a:pt x="669" y="0"/>
                    </a:cubicBezTo>
                  </a:path>
                </a:pathLst>
              </a:custGeom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F1F1F1">
                      <a:alpha val="60000"/>
                    </a:srgbClr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2572942" y="1485147"/>
                <a:ext cx="4099962" cy="4212911"/>
                <a:chOff x="2572942" y="1485147"/>
                <a:chExt cx="4099962" cy="4212911"/>
              </a:xfrm>
            </p:grpSpPr>
            <p:grpSp>
              <p:nvGrpSpPr>
                <p:cNvPr id="82" name="Group 372"/>
                <p:cNvGrpSpPr>
                  <a:grpSpLocks noChangeAspect="1"/>
                </p:cNvGrpSpPr>
                <p:nvPr/>
              </p:nvGrpSpPr>
              <p:grpSpPr bwMode="auto">
                <a:xfrm>
                  <a:off x="2572942" y="1502117"/>
                  <a:ext cx="4099962" cy="4195941"/>
                  <a:chOff x="2292" y="885"/>
                  <a:chExt cx="2264" cy="2317"/>
                </a:xfrm>
                <a:effectLst/>
              </p:grpSpPr>
              <p:sp>
                <p:nvSpPr>
                  <p:cNvPr id="85" name="Freeform 373"/>
                  <p:cNvSpPr>
                    <a:spLocks/>
                  </p:cNvSpPr>
                  <p:nvPr/>
                </p:nvSpPr>
                <p:spPr bwMode="auto">
                  <a:xfrm>
                    <a:off x="4545" y="2872"/>
                    <a:ext cx="0" cy="5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7473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Freeform 374"/>
                  <p:cNvSpPr>
                    <a:spLocks/>
                  </p:cNvSpPr>
                  <p:nvPr/>
                </p:nvSpPr>
                <p:spPr bwMode="auto">
                  <a:xfrm>
                    <a:off x="2292" y="885"/>
                    <a:ext cx="2264" cy="2317"/>
                  </a:xfrm>
                  <a:custGeom>
                    <a:avLst/>
                    <a:gdLst>
                      <a:gd name="T0" fmla="*/ 883 w 956"/>
                      <a:gd name="T1" fmla="*/ 449 h 978"/>
                      <a:gd name="T2" fmla="*/ 883 w 956"/>
                      <a:gd name="T3" fmla="*/ 449 h 978"/>
                      <a:gd name="T4" fmla="*/ 877 w 956"/>
                      <a:gd name="T5" fmla="*/ 448 h 978"/>
                      <a:gd name="T6" fmla="*/ 865 w 956"/>
                      <a:gd name="T7" fmla="*/ 446 h 978"/>
                      <a:gd name="T8" fmla="*/ 865 w 956"/>
                      <a:gd name="T9" fmla="*/ 446 h 978"/>
                      <a:gd name="T10" fmla="*/ 762 w 956"/>
                      <a:gd name="T11" fmla="*/ 434 h 978"/>
                      <a:gd name="T12" fmla="*/ 762 w 956"/>
                      <a:gd name="T13" fmla="*/ 346 h 978"/>
                      <a:gd name="T14" fmla="*/ 641 w 956"/>
                      <a:gd name="T15" fmla="*/ 337 h 978"/>
                      <a:gd name="T16" fmla="*/ 641 w 956"/>
                      <a:gd name="T17" fmla="*/ 249 h 978"/>
                      <a:gd name="T18" fmla="*/ 519 w 956"/>
                      <a:gd name="T19" fmla="*/ 246 h 978"/>
                      <a:gd name="T20" fmla="*/ 519 w 956"/>
                      <a:gd name="T21" fmla="*/ 159 h 978"/>
                      <a:gd name="T22" fmla="*/ 397 w 956"/>
                      <a:gd name="T23" fmla="*/ 159 h 978"/>
                      <a:gd name="T24" fmla="*/ 397 w 956"/>
                      <a:gd name="T25" fmla="*/ 76 h 978"/>
                      <a:gd name="T26" fmla="*/ 275 w 956"/>
                      <a:gd name="T27" fmla="*/ 76 h 978"/>
                      <a:gd name="T28" fmla="*/ 275 w 956"/>
                      <a:gd name="T29" fmla="*/ 0 h 978"/>
                      <a:gd name="T30" fmla="*/ 3 w 956"/>
                      <a:gd name="T31" fmla="*/ 0 h 978"/>
                      <a:gd name="T32" fmla="*/ 0 w 956"/>
                      <a:gd name="T33" fmla="*/ 3 h 978"/>
                      <a:gd name="T34" fmla="*/ 0 w 956"/>
                      <a:gd name="T35" fmla="*/ 962 h 978"/>
                      <a:gd name="T36" fmla="*/ 884 w 956"/>
                      <a:gd name="T37" fmla="*/ 978 h 978"/>
                      <a:gd name="T38" fmla="*/ 883 w 956"/>
                      <a:gd name="T39" fmla="*/ 809 h 978"/>
                      <a:gd name="T40" fmla="*/ 951 w 956"/>
                      <a:gd name="T41" fmla="*/ 839 h 978"/>
                      <a:gd name="T42" fmla="*/ 951 w 956"/>
                      <a:gd name="T43" fmla="*/ 481 h 978"/>
                      <a:gd name="T44" fmla="*/ 883 w 956"/>
                      <a:gd name="T45" fmla="*/ 449 h 9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56" h="978">
                        <a:moveTo>
                          <a:pt x="883" y="449"/>
                        </a:moveTo>
                        <a:cubicBezTo>
                          <a:pt x="883" y="449"/>
                          <a:pt x="883" y="449"/>
                          <a:pt x="883" y="449"/>
                        </a:cubicBezTo>
                        <a:cubicBezTo>
                          <a:pt x="881" y="449"/>
                          <a:pt x="879" y="448"/>
                          <a:pt x="877" y="448"/>
                        </a:cubicBezTo>
                        <a:cubicBezTo>
                          <a:pt x="874" y="447"/>
                          <a:pt x="869" y="447"/>
                          <a:pt x="865" y="446"/>
                        </a:cubicBezTo>
                        <a:cubicBezTo>
                          <a:pt x="865" y="446"/>
                          <a:pt x="865" y="446"/>
                          <a:pt x="865" y="446"/>
                        </a:cubicBezTo>
                        <a:cubicBezTo>
                          <a:pt x="831" y="441"/>
                          <a:pt x="797" y="437"/>
                          <a:pt x="762" y="434"/>
                        </a:cubicBezTo>
                        <a:cubicBezTo>
                          <a:pt x="762" y="404"/>
                          <a:pt x="762" y="375"/>
                          <a:pt x="762" y="346"/>
                        </a:cubicBezTo>
                        <a:cubicBezTo>
                          <a:pt x="722" y="342"/>
                          <a:pt x="681" y="339"/>
                          <a:pt x="641" y="337"/>
                        </a:cubicBezTo>
                        <a:cubicBezTo>
                          <a:pt x="641" y="308"/>
                          <a:pt x="641" y="278"/>
                          <a:pt x="641" y="249"/>
                        </a:cubicBezTo>
                        <a:cubicBezTo>
                          <a:pt x="600" y="247"/>
                          <a:pt x="559" y="246"/>
                          <a:pt x="519" y="246"/>
                        </a:cubicBezTo>
                        <a:cubicBezTo>
                          <a:pt x="519" y="216"/>
                          <a:pt x="519" y="188"/>
                          <a:pt x="519" y="159"/>
                        </a:cubicBezTo>
                        <a:cubicBezTo>
                          <a:pt x="397" y="159"/>
                          <a:pt x="397" y="159"/>
                          <a:pt x="397" y="159"/>
                        </a:cubicBezTo>
                        <a:cubicBezTo>
                          <a:pt x="397" y="129"/>
                          <a:pt x="397" y="105"/>
                          <a:pt x="397" y="76"/>
                        </a:cubicBezTo>
                        <a:cubicBezTo>
                          <a:pt x="275" y="76"/>
                          <a:pt x="275" y="76"/>
                          <a:pt x="275" y="76"/>
                        </a:cubicBezTo>
                        <a:cubicBezTo>
                          <a:pt x="275" y="47"/>
                          <a:pt x="275" y="30"/>
                          <a:pt x="275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640"/>
                          <a:pt x="0" y="962"/>
                        </a:cubicBezTo>
                        <a:cubicBezTo>
                          <a:pt x="190" y="962"/>
                          <a:pt x="576" y="933"/>
                          <a:pt x="884" y="978"/>
                        </a:cubicBezTo>
                        <a:cubicBezTo>
                          <a:pt x="884" y="921"/>
                          <a:pt x="884" y="865"/>
                          <a:pt x="883" y="809"/>
                        </a:cubicBezTo>
                        <a:cubicBezTo>
                          <a:pt x="943" y="819"/>
                          <a:pt x="950" y="834"/>
                          <a:pt x="951" y="839"/>
                        </a:cubicBezTo>
                        <a:cubicBezTo>
                          <a:pt x="951" y="481"/>
                          <a:pt x="951" y="481"/>
                          <a:pt x="951" y="481"/>
                        </a:cubicBezTo>
                        <a:cubicBezTo>
                          <a:pt x="951" y="481"/>
                          <a:pt x="956" y="461"/>
                          <a:pt x="883" y="449"/>
                        </a:cubicBezTo>
                        <a:close/>
                      </a:path>
                    </a:pathLst>
                  </a:custGeom>
                  <a:gradFill>
                    <a:gsLst>
                      <a:gs pos="47000">
                        <a:srgbClr val="01B7CA"/>
                      </a:gs>
                      <a:gs pos="0">
                        <a:srgbClr val="019BAB"/>
                      </a:gs>
                      <a:gs pos="100000">
                        <a:srgbClr val="01D3E9"/>
                      </a:gs>
                    </a:gsLst>
                    <a:lin ang="6600000" scaled="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3" name="Freeform 378"/>
                <p:cNvSpPr>
                  <a:spLocks/>
                </p:cNvSpPr>
                <p:nvPr/>
              </p:nvSpPr>
              <p:spPr bwMode="auto">
                <a:xfrm>
                  <a:off x="2576321" y="1485147"/>
                  <a:ext cx="3272362" cy="1883374"/>
                </a:xfrm>
                <a:custGeom>
                  <a:avLst/>
                  <a:gdLst>
                    <a:gd name="T0" fmla="*/ 3 w 762"/>
                    <a:gd name="T1" fmla="*/ 0 h 437"/>
                    <a:gd name="T2" fmla="*/ 275 w 762"/>
                    <a:gd name="T3" fmla="*/ 0 h 437"/>
                    <a:gd name="T4" fmla="*/ 275 w 762"/>
                    <a:gd name="T5" fmla="*/ 76 h 437"/>
                    <a:gd name="T6" fmla="*/ 397 w 762"/>
                    <a:gd name="T7" fmla="*/ 76 h 437"/>
                    <a:gd name="T8" fmla="*/ 397 w 762"/>
                    <a:gd name="T9" fmla="*/ 159 h 437"/>
                    <a:gd name="T10" fmla="*/ 519 w 762"/>
                    <a:gd name="T11" fmla="*/ 159 h 437"/>
                    <a:gd name="T12" fmla="*/ 519 w 762"/>
                    <a:gd name="T13" fmla="*/ 246 h 437"/>
                    <a:gd name="T14" fmla="*/ 641 w 762"/>
                    <a:gd name="T15" fmla="*/ 249 h 437"/>
                    <a:gd name="T16" fmla="*/ 641 w 762"/>
                    <a:gd name="T17" fmla="*/ 337 h 437"/>
                    <a:gd name="T18" fmla="*/ 762 w 762"/>
                    <a:gd name="T19" fmla="*/ 346 h 437"/>
                    <a:gd name="T20" fmla="*/ 762 w 762"/>
                    <a:gd name="T21" fmla="*/ 434 h 437"/>
                    <a:gd name="T22" fmla="*/ 759 w 762"/>
                    <a:gd name="T23" fmla="*/ 437 h 437"/>
                    <a:gd name="T24" fmla="*/ 759 w 762"/>
                    <a:gd name="T25" fmla="*/ 349 h 437"/>
                    <a:gd name="T26" fmla="*/ 637 w 762"/>
                    <a:gd name="T27" fmla="*/ 340 h 437"/>
                    <a:gd name="T28" fmla="*/ 637 w 762"/>
                    <a:gd name="T29" fmla="*/ 252 h 437"/>
                    <a:gd name="T30" fmla="*/ 515 w 762"/>
                    <a:gd name="T31" fmla="*/ 248 h 437"/>
                    <a:gd name="T32" fmla="*/ 515 w 762"/>
                    <a:gd name="T33" fmla="*/ 162 h 437"/>
                    <a:gd name="T34" fmla="*/ 394 w 762"/>
                    <a:gd name="T35" fmla="*/ 162 h 437"/>
                    <a:gd name="T36" fmla="*/ 394 w 762"/>
                    <a:gd name="T37" fmla="*/ 79 h 437"/>
                    <a:gd name="T38" fmla="*/ 272 w 762"/>
                    <a:gd name="T39" fmla="*/ 79 h 437"/>
                    <a:gd name="T40" fmla="*/ 272 w 762"/>
                    <a:gd name="T41" fmla="*/ 3 h 437"/>
                    <a:gd name="T42" fmla="*/ 0 w 762"/>
                    <a:gd name="T43" fmla="*/ 3 h 437"/>
                    <a:gd name="T44" fmla="*/ 3 w 762"/>
                    <a:gd name="T45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62" h="437">
                      <a:moveTo>
                        <a:pt x="3" y="0"/>
                      </a:moveTo>
                      <a:cubicBezTo>
                        <a:pt x="275" y="0"/>
                        <a:pt x="275" y="0"/>
                        <a:pt x="275" y="0"/>
                      </a:cubicBezTo>
                      <a:cubicBezTo>
                        <a:pt x="275" y="30"/>
                        <a:pt x="275" y="47"/>
                        <a:pt x="275" y="76"/>
                      </a:cubicBezTo>
                      <a:cubicBezTo>
                        <a:pt x="397" y="76"/>
                        <a:pt x="397" y="76"/>
                        <a:pt x="397" y="76"/>
                      </a:cubicBezTo>
                      <a:cubicBezTo>
                        <a:pt x="397" y="105"/>
                        <a:pt x="397" y="129"/>
                        <a:pt x="397" y="159"/>
                      </a:cubicBezTo>
                      <a:cubicBezTo>
                        <a:pt x="519" y="159"/>
                        <a:pt x="519" y="159"/>
                        <a:pt x="519" y="159"/>
                      </a:cubicBezTo>
                      <a:cubicBezTo>
                        <a:pt x="519" y="188"/>
                        <a:pt x="519" y="216"/>
                        <a:pt x="519" y="246"/>
                      </a:cubicBezTo>
                      <a:cubicBezTo>
                        <a:pt x="559" y="246"/>
                        <a:pt x="600" y="247"/>
                        <a:pt x="641" y="249"/>
                      </a:cubicBezTo>
                      <a:cubicBezTo>
                        <a:pt x="641" y="278"/>
                        <a:pt x="641" y="308"/>
                        <a:pt x="641" y="337"/>
                      </a:cubicBezTo>
                      <a:cubicBezTo>
                        <a:pt x="681" y="339"/>
                        <a:pt x="722" y="342"/>
                        <a:pt x="762" y="346"/>
                      </a:cubicBezTo>
                      <a:cubicBezTo>
                        <a:pt x="762" y="375"/>
                        <a:pt x="762" y="404"/>
                        <a:pt x="762" y="434"/>
                      </a:cubicBezTo>
                      <a:cubicBezTo>
                        <a:pt x="759" y="437"/>
                        <a:pt x="759" y="437"/>
                        <a:pt x="759" y="437"/>
                      </a:cubicBezTo>
                      <a:cubicBezTo>
                        <a:pt x="759" y="407"/>
                        <a:pt x="759" y="378"/>
                        <a:pt x="759" y="349"/>
                      </a:cubicBezTo>
                      <a:cubicBezTo>
                        <a:pt x="719" y="345"/>
                        <a:pt x="678" y="342"/>
                        <a:pt x="637" y="340"/>
                      </a:cubicBezTo>
                      <a:cubicBezTo>
                        <a:pt x="637" y="310"/>
                        <a:pt x="637" y="281"/>
                        <a:pt x="637" y="252"/>
                      </a:cubicBezTo>
                      <a:cubicBezTo>
                        <a:pt x="597" y="250"/>
                        <a:pt x="556" y="249"/>
                        <a:pt x="515" y="248"/>
                      </a:cubicBezTo>
                      <a:cubicBezTo>
                        <a:pt x="515" y="219"/>
                        <a:pt x="515" y="191"/>
                        <a:pt x="515" y="162"/>
                      </a:cubicBezTo>
                      <a:cubicBezTo>
                        <a:pt x="394" y="162"/>
                        <a:pt x="394" y="162"/>
                        <a:pt x="394" y="162"/>
                      </a:cubicBezTo>
                      <a:cubicBezTo>
                        <a:pt x="394" y="132"/>
                        <a:pt x="394" y="108"/>
                        <a:pt x="394" y="79"/>
                      </a:cubicBezTo>
                      <a:cubicBezTo>
                        <a:pt x="272" y="79"/>
                        <a:pt x="272" y="79"/>
                        <a:pt x="272" y="79"/>
                      </a:cubicBezTo>
                      <a:cubicBezTo>
                        <a:pt x="272" y="49"/>
                        <a:pt x="272" y="32"/>
                        <a:pt x="27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38100" dist="25400" dir="8100000" algn="tr" rotWithShape="0">
                    <a:srgbClr val="015A63">
                      <a:alpha val="4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386"/>
                <p:cNvSpPr>
                  <a:spLocks/>
                </p:cNvSpPr>
                <p:nvPr/>
              </p:nvSpPr>
              <p:spPr bwMode="auto">
                <a:xfrm>
                  <a:off x="5829598" y="3357243"/>
                  <a:ext cx="834841" cy="335024"/>
                </a:xfrm>
                <a:custGeom>
                  <a:avLst/>
                  <a:gdLst>
                    <a:gd name="T0" fmla="*/ 3 w 192"/>
                    <a:gd name="T1" fmla="*/ 0 h 75"/>
                    <a:gd name="T2" fmla="*/ 136 w 192"/>
                    <a:gd name="T3" fmla="*/ 16 h 75"/>
                    <a:gd name="T4" fmla="*/ 192 w 192"/>
                    <a:gd name="T5" fmla="*/ 47 h 75"/>
                    <a:gd name="T6" fmla="*/ 136 w 192"/>
                    <a:gd name="T7" fmla="*/ 68 h 75"/>
                    <a:gd name="T8" fmla="*/ 56 w 192"/>
                    <a:gd name="T9" fmla="*/ 73 h 75"/>
                    <a:gd name="T10" fmla="*/ 50 w 192"/>
                    <a:gd name="T11" fmla="*/ 68 h 75"/>
                    <a:gd name="T12" fmla="*/ 65 w 192"/>
                    <a:gd name="T13" fmla="*/ 69 h 75"/>
                    <a:gd name="T14" fmla="*/ 136 w 192"/>
                    <a:gd name="T15" fmla="*/ 64 h 75"/>
                    <a:gd name="T16" fmla="*/ 186 w 192"/>
                    <a:gd name="T17" fmla="*/ 47 h 75"/>
                    <a:gd name="T18" fmla="*/ 136 w 192"/>
                    <a:gd name="T19" fmla="*/ 21 h 75"/>
                    <a:gd name="T20" fmla="*/ 0 w 192"/>
                    <a:gd name="T21" fmla="*/ 3 h 75"/>
                    <a:gd name="T22" fmla="*/ 3 w 192"/>
                    <a:gd name="T2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2" h="75">
                      <a:moveTo>
                        <a:pt x="3" y="0"/>
                      </a:moveTo>
                      <a:cubicBezTo>
                        <a:pt x="3" y="0"/>
                        <a:pt x="96" y="9"/>
                        <a:pt x="136" y="16"/>
                      </a:cubicBezTo>
                      <a:cubicBezTo>
                        <a:pt x="177" y="24"/>
                        <a:pt x="192" y="38"/>
                        <a:pt x="192" y="47"/>
                      </a:cubicBezTo>
                      <a:cubicBezTo>
                        <a:pt x="192" y="47"/>
                        <a:pt x="181" y="62"/>
                        <a:pt x="136" y="68"/>
                      </a:cubicBezTo>
                      <a:cubicBezTo>
                        <a:pt x="136" y="68"/>
                        <a:pt x="83" y="75"/>
                        <a:pt x="56" y="73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52" y="69"/>
                        <a:pt x="61" y="69"/>
                        <a:pt x="65" y="69"/>
                      </a:cubicBezTo>
                      <a:cubicBezTo>
                        <a:pt x="92" y="69"/>
                        <a:pt x="135" y="64"/>
                        <a:pt x="136" y="64"/>
                      </a:cubicBezTo>
                      <a:cubicBezTo>
                        <a:pt x="171" y="59"/>
                        <a:pt x="184" y="49"/>
                        <a:pt x="186" y="47"/>
                      </a:cubicBezTo>
                      <a:cubicBezTo>
                        <a:pt x="186" y="41"/>
                        <a:pt x="172" y="28"/>
                        <a:pt x="136" y="21"/>
                      </a:cubicBezTo>
                      <a:cubicBezTo>
                        <a:pt x="96" y="13"/>
                        <a:pt x="1" y="3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7" name="组合 86"/>
            <p:cNvGrpSpPr/>
            <p:nvPr/>
          </p:nvGrpSpPr>
          <p:grpSpPr>
            <a:xfrm>
              <a:off x="3182191" y="3178244"/>
              <a:ext cx="3095896" cy="2954013"/>
              <a:chOff x="3437020" y="2876618"/>
              <a:chExt cx="3096702" cy="2954013"/>
            </a:xfrm>
          </p:grpSpPr>
          <p:sp>
            <p:nvSpPr>
              <p:cNvPr id="88" name="Freeform 365"/>
              <p:cNvSpPr>
                <a:spLocks noEditPoints="1"/>
              </p:cNvSpPr>
              <p:nvPr/>
            </p:nvSpPr>
            <p:spPr bwMode="auto">
              <a:xfrm>
                <a:off x="3437020" y="2938565"/>
                <a:ext cx="3096702" cy="2892066"/>
              </a:xfrm>
              <a:custGeom>
                <a:avLst/>
                <a:gdLst>
                  <a:gd name="T0" fmla="*/ 226 w 721"/>
                  <a:gd name="T1" fmla="*/ 329 h 673"/>
                  <a:gd name="T2" fmla="*/ 188 w 721"/>
                  <a:gd name="T3" fmla="*/ 305 h 673"/>
                  <a:gd name="T4" fmla="*/ 253 w 721"/>
                  <a:gd name="T5" fmla="*/ 331 h 673"/>
                  <a:gd name="T6" fmla="*/ 229 w 721"/>
                  <a:gd name="T7" fmla="*/ 375 h 673"/>
                  <a:gd name="T8" fmla="*/ 146 w 721"/>
                  <a:gd name="T9" fmla="*/ 463 h 673"/>
                  <a:gd name="T10" fmla="*/ 198 w 721"/>
                  <a:gd name="T11" fmla="*/ 434 h 673"/>
                  <a:gd name="T12" fmla="*/ 216 w 721"/>
                  <a:gd name="T13" fmla="*/ 436 h 673"/>
                  <a:gd name="T14" fmla="*/ 225 w 721"/>
                  <a:gd name="T15" fmla="*/ 434 h 673"/>
                  <a:gd name="T16" fmla="*/ 155 w 721"/>
                  <a:gd name="T17" fmla="*/ 3 h 673"/>
                  <a:gd name="T18" fmla="*/ 141 w 721"/>
                  <a:gd name="T19" fmla="*/ 66 h 673"/>
                  <a:gd name="T20" fmla="*/ 144 w 721"/>
                  <a:gd name="T21" fmla="*/ 70 h 673"/>
                  <a:gd name="T22" fmla="*/ 144 w 721"/>
                  <a:gd name="T23" fmla="*/ 77 h 673"/>
                  <a:gd name="T24" fmla="*/ 122 w 721"/>
                  <a:gd name="T25" fmla="*/ 118 h 673"/>
                  <a:gd name="T26" fmla="*/ 100 w 721"/>
                  <a:gd name="T27" fmla="*/ 164 h 673"/>
                  <a:gd name="T28" fmla="*/ 61 w 721"/>
                  <a:gd name="T29" fmla="*/ 240 h 673"/>
                  <a:gd name="T30" fmla="*/ 98 w 721"/>
                  <a:gd name="T31" fmla="*/ 206 h 673"/>
                  <a:gd name="T32" fmla="*/ 114 w 721"/>
                  <a:gd name="T33" fmla="*/ 269 h 673"/>
                  <a:gd name="T34" fmla="*/ 133 w 721"/>
                  <a:gd name="T35" fmla="*/ 297 h 673"/>
                  <a:gd name="T36" fmla="*/ 130 w 721"/>
                  <a:gd name="T37" fmla="*/ 328 h 673"/>
                  <a:gd name="T38" fmla="*/ 72 w 721"/>
                  <a:gd name="T39" fmla="*/ 433 h 673"/>
                  <a:gd name="T40" fmla="*/ 80 w 721"/>
                  <a:gd name="T41" fmla="*/ 436 h 673"/>
                  <a:gd name="T42" fmla="*/ 98 w 721"/>
                  <a:gd name="T43" fmla="*/ 433 h 673"/>
                  <a:gd name="T44" fmla="*/ 86 w 721"/>
                  <a:gd name="T45" fmla="*/ 503 h 673"/>
                  <a:gd name="T46" fmla="*/ 80 w 721"/>
                  <a:gd name="T47" fmla="*/ 522 h 673"/>
                  <a:gd name="T48" fmla="*/ 92 w 721"/>
                  <a:gd name="T49" fmla="*/ 531 h 673"/>
                  <a:gd name="T50" fmla="*/ 97 w 721"/>
                  <a:gd name="T51" fmla="*/ 530 h 673"/>
                  <a:gd name="T52" fmla="*/ 99 w 721"/>
                  <a:gd name="T53" fmla="*/ 535 h 673"/>
                  <a:gd name="T54" fmla="*/ 114 w 721"/>
                  <a:gd name="T55" fmla="*/ 551 h 673"/>
                  <a:gd name="T56" fmla="*/ 0 w 721"/>
                  <a:gd name="T57" fmla="*/ 652 h 673"/>
                  <a:gd name="T58" fmla="*/ 686 w 721"/>
                  <a:gd name="T59" fmla="*/ 673 h 673"/>
                  <a:gd name="T60" fmla="*/ 721 w 721"/>
                  <a:gd name="T61" fmla="*/ 512 h 673"/>
                  <a:gd name="T62" fmla="*/ 460 w 721"/>
                  <a:gd name="T63" fmla="*/ 218 h 673"/>
                  <a:gd name="T64" fmla="*/ 345 w 721"/>
                  <a:gd name="T65" fmla="*/ 293 h 673"/>
                  <a:gd name="T66" fmla="*/ 289 w 721"/>
                  <a:gd name="T67" fmla="*/ 375 h 673"/>
                  <a:gd name="T68" fmla="*/ 292 w 721"/>
                  <a:gd name="T69" fmla="*/ 281 h 673"/>
                  <a:gd name="T70" fmla="*/ 223 w 721"/>
                  <a:gd name="T71" fmla="*/ 230 h 673"/>
                  <a:gd name="T72" fmla="*/ 267 w 721"/>
                  <a:gd name="T73" fmla="*/ 239 h 673"/>
                  <a:gd name="T74" fmla="*/ 277 w 721"/>
                  <a:gd name="T75" fmla="*/ 248 h 673"/>
                  <a:gd name="T76" fmla="*/ 295 w 721"/>
                  <a:gd name="T77" fmla="*/ 249 h 673"/>
                  <a:gd name="T78" fmla="*/ 305 w 721"/>
                  <a:gd name="T79" fmla="*/ 239 h 673"/>
                  <a:gd name="T80" fmla="*/ 306 w 721"/>
                  <a:gd name="T81" fmla="*/ 224 h 673"/>
                  <a:gd name="T82" fmla="*/ 296 w 721"/>
                  <a:gd name="T83" fmla="*/ 219 h 673"/>
                  <a:gd name="T84" fmla="*/ 285 w 721"/>
                  <a:gd name="T85" fmla="*/ 218 h 673"/>
                  <a:gd name="T86" fmla="*/ 277 w 721"/>
                  <a:gd name="T87" fmla="*/ 217 h 673"/>
                  <a:gd name="T88" fmla="*/ 217 w 721"/>
                  <a:gd name="T89" fmla="*/ 184 h 673"/>
                  <a:gd name="T90" fmla="*/ 191 w 721"/>
                  <a:gd name="T91" fmla="*/ 113 h 673"/>
                  <a:gd name="T92" fmla="*/ 182 w 721"/>
                  <a:gd name="T93" fmla="*/ 87 h 673"/>
                  <a:gd name="T94" fmla="*/ 189 w 721"/>
                  <a:gd name="T95" fmla="*/ 79 h 673"/>
                  <a:gd name="T96" fmla="*/ 197 w 721"/>
                  <a:gd name="T97" fmla="*/ 74 h 673"/>
                  <a:gd name="T98" fmla="*/ 198 w 721"/>
                  <a:gd name="T99" fmla="*/ 63 h 673"/>
                  <a:gd name="T100" fmla="*/ 198 w 721"/>
                  <a:gd name="T101" fmla="*/ 55 h 673"/>
                  <a:gd name="T102" fmla="*/ 200 w 721"/>
                  <a:gd name="T103" fmla="*/ 45 h 673"/>
                  <a:gd name="T104" fmla="*/ 195 w 721"/>
                  <a:gd name="T105" fmla="*/ 37 h 673"/>
                  <a:gd name="T106" fmla="*/ 195 w 721"/>
                  <a:gd name="T107" fmla="*/ 26 h 673"/>
                  <a:gd name="T108" fmla="*/ 183 w 721"/>
                  <a:gd name="T109" fmla="*/ 1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1" h="673">
                    <a:moveTo>
                      <a:pt x="225" y="434"/>
                    </a:moveTo>
                    <a:cubicBezTo>
                      <a:pt x="226" y="329"/>
                      <a:pt x="226" y="329"/>
                      <a:pt x="226" y="329"/>
                    </a:cubicBezTo>
                    <a:cubicBezTo>
                      <a:pt x="185" y="328"/>
                      <a:pt x="185" y="328"/>
                      <a:pt x="185" y="328"/>
                    </a:cubicBezTo>
                    <a:cubicBezTo>
                      <a:pt x="187" y="315"/>
                      <a:pt x="188" y="305"/>
                      <a:pt x="188" y="305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55" y="327"/>
                      <a:pt x="253" y="331"/>
                      <a:pt x="253" y="331"/>
                    </a:cubicBezTo>
                    <a:cubicBezTo>
                      <a:pt x="253" y="333"/>
                      <a:pt x="251" y="353"/>
                      <a:pt x="248" y="375"/>
                    </a:cubicBezTo>
                    <a:cubicBezTo>
                      <a:pt x="229" y="375"/>
                      <a:pt x="229" y="375"/>
                      <a:pt x="229" y="375"/>
                    </a:cubicBezTo>
                    <a:cubicBezTo>
                      <a:pt x="229" y="404"/>
                      <a:pt x="229" y="432"/>
                      <a:pt x="229" y="461"/>
                    </a:cubicBezTo>
                    <a:cubicBezTo>
                      <a:pt x="201" y="461"/>
                      <a:pt x="174" y="462"/>
                      <a:pt x="146" y="463"/>
                    </a:cubicBezTo>
                    <a:cubicBezTo>
                      <a:pt x="151" y="453"/>
                      <a:pt x="156" y="442"/>
                      <a:pt x="160" y="434"/>
                    </a:cubicBezTo>
                    <a:cubicBezTo>
                      <a:pt x="198" y="434"/>
                      <a:pt x="198" y="434"/>
                      <a:pt x="198" y="434"/>
                    </a:cubicBezTo>
                    <a:cubicBezTo>
                      <a:pt x="198" y="436"/>
                      <a:pt x="198" y="436"/>
                      <a:pt x="198" y="436"/>
                    </a:cubicBezTo>
                    <a:cubicBezTo>
                      <a:pt x="216" y="436"/>
                      <a:pt x="216" y="436"/>
                      <a:pt x="216" y="436"/>
                    </a:cubicBezTo>
                    <a:cubicBezTo>
                      <a:pt x="216" y="434"/>
                      <a:pt x="216" y="434"/>
                      <a:pt x="216" y="434"/>
                    </a:cubicBezTo>
                    <a:cubicBezTo>
                      <a:pt x="225" y="434"/>
                      <a:pt x="225" y="434"/>
                      <a:pt x="225" y="434"/>
                    </a:cubicBezTo>
                    <a:moveTo>
                      <a:pt x="174" y="0"/>
                    </a:moveTo>
                    <a:cubicBezTo>
                      <a:pt x="169" y="0"/>
                      <a:pt x="163" y="1"/>
                      <a:pt x="155" y="3"/>
                    </a:cubicBezTo>
                    <a:cubicBezTo>
                      <a:pt x="129" y="10"/>
                      <a:pt x="128" y="29"/>
                      <a:pt x="130" y="41"/>
                    </a:cubicBezTo>
                    <a:cubicBezTo>
                      <a:pt x="133" y="53"/>
                      <a:pt x="139" y="64"/>
                      <a:pt x="141" y="66"/>
                    </a:cubicBezTo>
                    <a:cubicBezTo>
                      <a:pt x="142" y="69"/>
                      <a:pt x="142" y="74"/>
                      <a:pt x="142" y="74"/>
                    </a:cubicBezTo>
                    <a:cubicBezTo>
                      <a:pt x="142" y="74"/>
                      <a:pt x="143" y="70"/>
                      <a:pt x="144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44" y="71"/>
                      <a:pt x="144" y="74"/>
                      <a:pt x="144" y="77"/>
                    </a:cubicBezTo>
                    <a:cubicBezTo>
                      <a:pt x="144" y="77"/>
                      <a:pt x="144" y="79"/>
                      <a:pt x="144" y="80"/>
                    </a:cubicBezTo>
                    <a:cubicBezTo>
                      <a:pt x="139" y="91"/>
                      <a:pt x="128" y="107"/>
                      <a:pt x="122" y="118"/>
                    </a:cubicBezTo>
                    <a:cubicBezTo>
                      <a:pt x="122" y="120"/>
                      <a:pt x="118" y="131"/>
                      <a:pt x="114" y="139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73" y="195"/>
                      <a:pt x="59" y="225"/>
                      <a:pt x="59" y="225"/>
                    </a:cubicBezTo>
                    <a:cubicBezTo>
                      <a:pt x="61" y="240"/>
                      <a:pt x="61" y="240"/>
                      <a:pt x="61" y="240"/>
                    </a:cubicBezTo>
                    <a:cubicBezTo>
                      <a:pt x="91" y="233"/>
                      <a:pt x="91" y="233"/>
                      <a:pt x="91" y="233"/>
                    </a:cubicBezTo>
                    <a:cubicBezTo>
                      <a:pt x="91" y="226"/>
                      <a:pt x="93" y="217"/>
                      <a:pt x="98" y="206"/>
                    </a:cubicBezTo>
                    <a:cubicBezTo>
                      <a:pt x="108" y="269"/>
                      <a:pt x="108" y="269"/>
                      <a:pt x="108" y="269"/>
                    </a:cubicBezTo>
                    <a:cubicBezTo>
                      <a:pt x="114" y="269"/>
                      <a:pt x="114" y="269"/>
                      <a:pt x="114" y="269"/>
                    </a:cubicBezTo>
                    <a:cubicBezTo>
                      <a:pt x="112" y="279"/>
                      <a:pt x="111" y="289"/>
                      <a:pt x="111" y="289"/>
                    </a:cubicBezTo>
                    <a:cubicBezTo>
                      <a:pt x="133" y="297"/>
                      <a:pt x="133" y="297"/>
                      <a:pt x="133" y="297"/>
                    </a:cubicBezTo>
                    <a:cubicBezTo>
                      <a:pt x="132" y="317"/>
                      <a:pt x="132" y="317"/>
                      <a:pt x="132" y="317"/>
                    </a:cubicBezTo>
                    <a:cubicBezTo>
                      <a:pt x="131" y="320"/>
                      <a:pt x="130" y="323"/>
                      <a:pt x="130" y="328"/>
                    </a:cubicBezTo>
                    <a:cubicBezTo>
                      <a:pt x="73" y="328"/>
                      <a:pt x="73" y="328"/>
                      <a:pt x="73" y="328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80" y="433"/>
                      <a:pt x="80" y="433"/>
                      <a:pt x="80" y="433"/>
                    </a:cubicBezTo>
                    <a:cubicBezTo>
                      <a:pt x="80" y="436"/>
                      <a:pt x="80" y="436"/>
                      <a:pt x="80" y="436"/>
                    </a:cubicBezTo>
                    <a:cubicBezTo>
                      <a:pt x="98" y="436"/>
                      <a:pt x="98" y="436"/>
                      <a:pt x="98" y="436"/>
                    </a:cubicBezTo>
                    <a:cubicBezTo>
                      <a:pt x="98" y="433"/>
                      <a:pt x="98" y="433"/>
                      <a:pt x="98" y="433"/>
                    </a:cubicBezTo>
                    <a:cubicBezTo>
                      <a:pt x="115" y="433"/>
                      <a:pt x="115" y="433"/>
                      <a:pt x="115" y="433"/>
                    </a:cubicBezTo>
                    <a:cubicBezTo>
                      <a:pt x="86" y="503"/>
                      <a:pt x="86" y="503"/>
                      <a:pt x="86" y="503"/>
                    </a:cubicBezTo>
                    <a:cubicBezTo>
                      <a:pt x="87" y="506"/>
                      <a:pt x="87" y="506"/>
                      <a:pt x="87" y="506"/>
                    </a:cubicBezTo>
                    <a:cubicBezTo>
                      <a:pt x="89" y="507"/>
                      <a:pt x="78" y="519"/>
                      <a:pt x="80" y="522"/>
                    </a:cubicBezTo>
                    <a:cubicBezTo>
                      <a:pt x="83" y="525"/>
                      <a:pt x="87" y="528"/>
                      <a:pt x="92" y="531"/>
                    </a:cubicBezTo>
                    <a:cubicBezTo>
                      <a:pt x="92" y="531"/>
                      <a:pt x="92" y="531"/>
                      <a:pt x="92" y="531"/>
                    </a:cubicBezTo>
                    <a:cubicBezTo>
                      <a:pt x="93" y="531"/>
                      <a:pt x="94" y="531"/>
                      <a:pt x="95" y="531"/>
                    </a:cubicBezTo>
                    <a:cubicBezTo>
                      <a:pt x="95" y="530"/>
                      <a:pt x="96" y="530"/>
                      <a:pt x="97" y="530"/>
                    </a:cubicBezTo>
                    <a:cubicBezTo>
                      <a:pt x="97" y="530"/>
                      <a:pt x="97" y="530"/>
                      <a:pt x="97" y="530"/>
                    </a:cubicBezTo>
                    <a:cubicBezTo>
                      <a:pt x="99" y="531"/>
                      <a:pt x="98" y="535"/>
                      <a:pt x="99" y="535"/>
                    </a:cubicBezTo>
                    <a:cubicBezTo>
                      <a:pt x="104" y="538"/>
                      <a:pt x="109" y="541"/>
                      <a:pt x="114" y="543"/>
                    </a:cubicBezTo>
                    <a:cubicBezTo>
                      <a:pt x="114" y="546"/>
                      <a:pt x="114" y="549"/>
                      <a:pt x="114" y="551"/>
                    </a:cubicBezTo>
                    <a:cubicBezTo>
                      <a:pt x="76" y="553"/>
                      <a:pt x="38" y="556"/>
                      <a:pt x="0" y="560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79" y="650"/>
                      <a:pt x="167" y="648"/>
                      <a:pt x="258" y="648"/>
                    </a:cubicBezTo>
                    <a:cubicBezTo>
                      <a:pt x="400" y="648"/>
                      <a:pt x="551" y="653"/>
                      <a:pt x="686" y="673"/>
                    </a:cubicBezTo>
                    <a:cubicBezTo>
                      <a:pt x="686" y="616"/>
                      <a:pt x="686" y="560"/>
                      <a:pt x="685" y="504"/>
                    </a:cubicBezTo>
                    <a:cubicBezTo>
                      <a:pt x="700" y="506"/>
                      <a:pt x="712" y="509"/>
                      <a:pt x="721" y="512"/>
                    </a:cubicBezTo>
                    <a:cubicBezTo>
                      <a:pt x="721" y="436"/>
                      <a:pt x="721" y="359"/>
                      <a:pt x="721" y="269"/>
                    </a:cubicBezTo>
                    <a:cubicBezTo>
                      <a:pt x="708" y="219"/>
                      <a:pt x="460" y="218"/>
                      <a:pt x="460" y="218"/>
                    </a:cubicBezTo>
                    <a:cubicBezTo>
                      <a:pt x="460" y="247"/>
                      <a:pt x="460" y="272"/>
                      <a:pt x="460" y="301"/>
                    </a:cubicBezTo>
                    <a:cubicBezTo>
                      <a:pt x="460" y="301"/>
                      <a:pt x="398" y="295"/>
                      <a:pt x="345" y="293"/>
                    </a:cubicBezTo>
                    <a:cubicBezTo>
                      <a:pt x="345" y="322"/>
                      <a:pt x="345" y="346"/>
                      <a:pt x="345" y="375"/>
                    </a:cubicBezTo>
                    <a:cubicBezTo>
                      <a:pt x="289" y="375"/>
                      <a:pt x="289" y="375"/>
                      <a:pt x="289" y="375"/>
                    </a:cubicBezTo>
                    <a:cubicBezTo>
                      <a:pt x="302" y="308"/>
                      <a:pt x="302" y="308"/>
                      <a:pt x="302" y="308"/>
                    </a:cubicBezTo>
                    <a:cubicBezTo>
                      <a:pt x="305" y="288"/>
                      <a:pt x="292" y="281"/>
                      <a:pt x="292" y="281"/>
                    </a:cubicBezTo>
                    <a:cubicBezTo>
                      <a:pt x="286" y="275"/>
                      <a:pt x="227" y="252"/>
                      <a:pt x="227" y="252"/>
                    </a:cubicBezTo>
                    <a:cubicBezTo>
                      <a:pt x="227" y="252"/>
                      <a:pt x="225" y="242"/>
                      <a:pt x="223" y="230"/>
                    </a:cubicBezTo>
                    <a:cubicBezTo>
                      <a:pt x="266" y="242"/>
                      <a:pt x="266" y="242"/>
                      <a:pt x="266" y="242"/>
                    </a:cubicBezTo>
                    <a:cubicBezTo>
                      <a:pt x="267" y="239"/>
                      <a:pt x="267" y="239"/>
                      <a:pt x="267" y="239"/>
                    </a:cubicBezTo>
                    <a:cubicBezTo>
                      <a:pt x="268" y="239"/>
                      <a:pt x="268" y="240"/>
                      <a:pt x="268" y="240"/>
                    </a:cubicBezTo>
                    <a:cubicBezTo>
                      <a:pt x="271" y="242"/>
                      <a:pt x="274" y="244"/>
                      <a:pt x="277" y="248"/>
                    </a:cubicBezTo>
                    <a:cubicBezTo>
                      <a:pt x="279" y="250"/>
                      <a:pt x="282" y="250"/>
                      <a:pt x="285" y="250"/>
                    </a:cubicBezTo>
                    <a:cubicBezTo>
                      <a:pt x="289" y="250"/>
                      <a:pt x="293" y="249"/>
                      <a:pt x="295" y="249"/>
                    </a:cubicBezTo>
                    <a:cubicBezTo>
                      <a:pt x="298" y="249"/>
                      <a:pt x="299" y="249"/>
                      <a:pt x="300" y="246"/>
                    </a:cubicBezTo>
                    <a:cubicBezTo>
                      <a:pt x="300" y="244"/>
                      <a:pt x="305" y="242"/>
                      <a:pt x="305" y="239"/>
                    </a:cubicBezTo>
                    <a:cubicBezTo>
                      <a:pt x="305" y="237"/>
                      <a:pt x="306" y="233"/>
                      <a:pt x="307" y="231"/>
                    </a:cubicBezTo>
                    <a:cubicBezTo>
                      <a:pt x="307" y="229"/>
                      <a:pt x="308" y="226"/>
                      <a:pt x="306" y="224"/>
                    </a:cubicBezTo>
                    <a:cubicBezTo>
                      <a:pt x="303" y="222"/>
                      <a:pt x="296" y="222"/>
                      <a:pt x="296" y="222"/>
                    </a:cubicBezTo>
                    <a:cubicBezTo>
                      <a:pt x="296" y="222"/>
                      <a:pt x="296" y="222"/>
                      <a:pt x="296" y="219"/>
                    </a:cubicBezTo>
                    <a:cubicBezTo>
                      <a:pt x="296" y="218"/>
                      <a:pt x="295" y="217"/>
                      <a:pt x="293" y="217"/>
                    </a:cubicBezTo>
                    <a:cubicBezTo>
                      <a:pt x="291" y="217"/>
                      <a:pt x="289" y="218"/>
                      <a:pt x="285" y="218"/>
                    </a:cubicBezTo>
                    <a:cubicBezTo>
                      <a:pt x="280" y="219"/>
                      <a:pt x="276" y="220"/>
                      <a:pt x="275" y="221"/>
                    </a:cubicBezTo>
                    <a:cubicBezTo>
                      <a:pt x="277" y="217"/>
                      <a:pt x="277" y="217"/>
                      <a:pt x="277" y="217"/>
                    </a:cubicBezTo>
                    <a:cubicBezTo>
                      <a:pt x="218" y="196"/>
                      <a:pt x="218" y="196"/>
                      <a:pt x="218" y="196"/>
                    </a:cubicBezTo>
                    <a:cubicBezTo>
                      <a:pt x="218" y="191"/>
                      <a:pt x="217" y="187"/>
                      <a:pt x="217" y="184"/>
                    </a:cubicBezTo>
                    <a:cubicBezTo>
                      <a:pt x="215" y="169"/>
                      <a:pt x="206" y="143"/>
                      <a:pt x="201" y="135"/>
                    </a:cubicBezTo>
                    <a:cubicBezTo>
                      <a:pt x="196" y="127"/>
                      <a:pt x="191" y="113"/>
                      <a:pt x="191" y="113"/>
                    </a:cubicBezTo>
                    <a:cubicBezTo>
                      <a:pt x="191" y="113"/>
                      <a:pt x="194" y="103"/>
                      <a:pt x="192" y="96"/>
                    </a:cubicBezTo>
                    <a:cubicBezTo>
                      <a:pt x="191" y="90"/>
                      <a:pt x="182" y="87"/>
                      <a:pt x="182" y="87"/>
                    </a:cubicBezTo>
                    <a:cubicBezTo>
                      <a:pt x="184" y="77"/>
                      <a:pt x="184" y="77"/>
                      <a:pt x="184" y="77"/>
                    </a:cubicBezTo>
                    <a:cubicBezTo>
                      <a:pt x="186" y="78"/>
                      <a:pt x="187" y="79"/>
                      <a:pt x="189" y="79"/>
                    </a:cubicBezTo>
                    <a:cubicBezTo>
                      <a:pt x="192" y="79"/>
                      <a:pt x="192" y="78"/>
                      <a:pt x="194" y="78"/>
                    </a:cubicBezTo>
                    <a:cubicBezTo>
                      <a:pt x="195" y="77"/>
                      <a:pt x="197" y="77"/>
                      <a:pt x="197" y="74"/>
                    </a:cubicBezTo>
                    <a:cubicBezTo>
                      <a:pt x="196" y="72"/>
                      <a:pt x="197" y="71"/>
                      <a:pt x="197" y="69"/>
                    </a:cubicBezTo>
                    <a:cubicBezTo>
                      <a:pt x="196" y="67"/>
                      <a:pt x="197" y="66"/>
                      <a:pt x="198" y="63"/>
                    </a:cubicBezTo>
                    <a:cubicBezTo>
                      <a:pt x="198" y="61"/>
                      <a:pt x="198" y="58"/>
                      <a:pt x="198" y="58"/>
                    </a:cubicBezTo>
                    <a:cubicBezTo>
                      <a:pt x="198" y="58"/>
                      <a:pt x="198" y="56"/>
                      <a:pt x="198" y="55"/>
                    </a:cubicBezTo>
                    <a:cubicBezTo>
                      <a:pt x="197" y="54"/>
                      <a:pt x="197" y="49"/>
                      <a:pt x="197" y="49"/>
                    </a:cubicBezTo>
                    <a:cubicBezTo>
                      <a:pt x="197" y="49"/>
                      <a:pt x="198" y="48"/>
                      <a:pt x="200" y="45"/>
                    </a:cubicBezTo>
                    <a:cubicBezTo>
                      <a:pt x="202" y="43"/>
                      <a:pt x="200" y="41"/>
                      <a:pt x="200" y="41"/>
                    </a:cubicBezTo>
                    <a:cubicBezTo>
                      <a:pt x="198" y="40"/>
                      <a:pt x="195" y="37"/>
                      <a:pt x="195" y="37"/>
                    </a:cubicBezTo>
                    <a:cubicBezTo>
                      <a:pt x="195" y="37"/>
                      <a:pt x="197" y="32"/>
                      <a:pt x="197" y="30"/>
                    </a:cubicBezTo>
                    <a:cubicBezTo>
                      <a:pt x="197" y="28"/>
                      <a:pt x="195" y="27"/>
                      <a:pt x="195" y="26"/>
                    </a:cubicBezTo>
                    <a:cubicBezTo>
                      <a:pt x="194" y="26"/>
                      <a:pt x="192" y="22"/>
                      <a:pt x="191" y="18"/>
                    </a:cubicBezTo>
                    <a:cubicBezTo>
                      <a:pt x="190" y="15"/>
                      <a:pt x="183" y="10"/>
                      <a:pt x="183" y="10"/>
                    </a:cubicBezTo>
                    <a:cubicBezTo>
                      <a:pt x="185" y="5"/>
                      <a:pt x="184" y="0"/>
                      <a:pt x="174" y="0"/>
                    </a:cubicBezTo>
                  </a:path>
                </a:pathLst>
              </a:custGeom>
              <a:solidFill>
                <a:srgbClr val="018E9D">
                  <a:alpha val="17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0670" y="2888929"/>
                <a:ext cx="1013839" cy="2297181"/>
              </a:xfrm>
              <a:prstGeom prst="rect">
                <a:avLst/>
              </a:prstGeom>
            </p:spPr>
          </p:pic>
          <p:sp>
            <p:nvSpPr>
              <p:cNvPr id="90" name="Freeform 398"/>
              <p:cNvSpPr>
                <a:spLocks/>
              </p:cNvSpPr>
              <p:nvPr/>
            </p:nvSpPr>
            <p:spPr bwMode="auto">
              <a:xfrm>
                <a:off x="4001771" y="2876618"/>
                <a:ext cx="1019557" cy="2321620"/>
              </a:xfrm>
              <a:custGeom>
                <a:avLst/>
                <a:gdLst>
                  <a:gd name="T0" fmla="*/ 209 w 236"/>
                  <a:gd name="T1" fmla="*/ 439 h 540"/>
                  <a:gd name="T2" fmla="*/ 224 w 236"/>
                  <a:gd name="T3" fmla="*/ 304 h 540"/>
                  <a:gd name="T4" fmla="*/ 151 w 236"/>
                  <a:gd name="T5" fmla="*/ 250 h 540"/>
                  <a:gd name="T6" fmla="*/ 189 w 236"/>
                  <a:gd name="T7" fmla="*/ 240 h 540"/>
                  <a:gd name="T8" fmla="*/ 191 w 236"/>
                  <a:gd name="T9" fmla="*/ 237 h 540"/>
                  <a:gd name="T10" fmla="*/ 217 w 236"/>
                  <a:gd name="T11" fmla="*/ 247 h 540"/>
                  <a:gd name="T12" fmla="*/ 227 w 236"/>
                  <a:gd name="T13" fmla="*/ 237 h 540"/>
                  <a:gd name="T14" fmla="*/ 228 w 236"/>
                  <a:gd name="T15" fmla="*/ 222 h 540"/>
                  <a:gd name="T16" fmla="*/ 218 w 236"/>
                  <a:gd name="T17" fmla="*/ 217 h 540"/>
                  <a:gd name="T18" fmla="*/ 198 w 236"/>
                  <a:gd name="T19" fmla="*/ 219 h 540"/>
                  <a:gd name="T20" fmla="*/ 142 w 236"/>
                  <a:gd name="T21" fmla="*/ 195 h 540"/>
                  <a:gd name="T22" fmla="*/ 126 w 236"/>
                  <a:gd name="T23" fmla="*/ 135 h 540"/>
                  <a:gd name="T24" fmla="*/ 117 w 236"/>
                  <a:gd name="T25" fmla="*/ 97 h 540"/>
                  <a:gd name="T26" fmla="*/ 109 w 236"/>
                  <a:gd name="T27" fmla="*/ 78 h 540"/>
                  <a:gd name="T28" fmla="*/ 119 w 236"/>
                  <a:gd name="T29" fmla="*/ 79 h 540"/>
                  <a:gd name="T30" fmla="*/ 121 w 236"/>
                  <a:gd name="T31" fmla="*/ 70 h 540"/>
                  <a:gd name="T32" fmla="*/ 123 w 236"/>
                  <a:gd name="T33" fmla="*/ 60 h 540"/>
                  <a:gd name="T34" fmla="*/ 121 w 236"/>
                  <a:gd name="T35" fmla="*/ 51 h 540"/>
                  <a:gd name="T36" fmla="*/ 125 w 236"/>
                  <a:gd name="T37" fmla="*/ 43 h 540"/>
                  <a:gd name="T38" fmla="*/ 122 w 236"/>
                  <a:gd name="T39" fmla="*/ 32 h 540"/>
                  <a:gd name="T40" fmla="*/ 116 w 236"/>
                  <a:gd name="T41" fmla="*/ 21 h 540"/>
                  <a:gd name="T42" fmla="*/ 81 w 236"/>
                  <a:gd name="T43" fmla="*/ 6 h 540"/>
                  <a:gd name="T44" fmla="*/ 67 w 236"/>
                  <a:gd name="T45" fmla="*/ 68 h 540"/>
                  <a:gd name="T46" fmla="*/ 70 w 236"/>
                  <a:gd name="T47" fmla="*/ 72 h 540"/>
                  <a:gd name="T48" fmla="*/ 70 w 236"/>
                  <a:gd name="T49" fmla="*/ 82 h 540"/>
                  <a:gd name="T50" fmla="*/ 41 w 236"/>
                  <a:gd name="T51" fmla="*/ 139 h 540"/>
                  <a:gd name="T52" fmla="*/ 35 w 236"/>
                  <a:gd name="T53" fmla="*/ 266 h 540"/>
                  <a:gd name="T54" fmla="*/ 38 w 236"/>
                  <a:gd name="T55" fmla="*/ 285 h 540"/>
                  <a:gd name="T56" fmla="*/ 59 w 236"/>
                  <a:gd name="T57" fmla="*/ 313 h 540"/>
                  <a:gd name="T58" fmla="*/ 1 w 236"/>
                  <a:gd name="T59" fmla="*/ 323 h 540"/>
                  <a:gd name="T60" fmla="*/ 8 w 236"/>
                  <a:gd name="T61" fmla="*/ 426 h 540"/>
                  <a:gd name="T62" fmla="*/ 25 w 236"/>
                  <a:gd name="T63" fmla="*/ 430 h 540"/>
                  <a:gd name="T64" fmla="*/ 41 w 236"/>
                  <a:gd name="T65" fmla="*/ 427 h 540"/>
                  <a:gd name="T66" fmla="*/ 14 w 236"/>
                  <a:gd name="T67" fmla="*/ 498 h 540"/>
                  <a:gd name="T68" fmla="*/ 19 w 236"/>
                  <a:gd name="T69" fmla="*/ 522 h 540"/>
                  <a:gd name="T70" fmla="*/ 26 w 236"/>
                  <a:gd name="T71" fmla="*/ 526 h 540"/>
                  <a:gd name="T72" fmla="*/ 84 w 236"/>
                  <a:gd name="T73" fmla="*/ 538 h 540"/>
                  <a:gd name="T74" fmla="*/ 48 w 236"/>
                  <a:gd name="T75" fmla="*/ 505 h 540"/>
                  <a:gd name="T76" fmla="*/ 122 w 236"/>
                  <a:gd name="T77" fmla="*/ 427 h 540"/>
                  <a:gd name="T78" fmla="*/ 140 w 236"/>
                  <a:gd name="T79" fmla="*/ 430 h 540"/>
                  <a:gd name="T80" fmla="*/ 150 w 236"/>
                  <a:gd name="T81" fmla="*/ 427 h 540"/>
                  <a:gd name="T82" fmla="*/ 110 w 236"/>
                  <a:gd name="T83" fmla="*/ 324 h 540"/>
                  <a:gd name="T84" fmla="*/ 172 w 236"/>
                  <a:gd name="T85" fmla="*/ 320 h 540"/>
                  <a:gd name="T86" fmla="*/ 164 w 236"/>
                  <a:gd name="T87" fmla="*/ 435 h 540"/>
                  <a:gd name="T88" fmla="*/ 164 w 236"/>
                  <a:gd name="T89" fmla="*/ 457 h 540"/>
                  <a:gd name="T90" fmla="*/ 183 w 236"/>
                  <a:gd name="T91" fmla="*/ 453 h 540"/>
                  <a:gd name="T92" fmla="*/ 235 w 236"/>
                  <a:gd name="T93" fmla="*/ 457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540">
                    <a:moveTo>
                      <a:pt x="234" y="454"/>
                    </a:moveTo>
                    <a:cubicBezTo>
                      <a:pt x="224" y="446"/>
                      <a:pt x="221" y="444"/>
                      <a:pt x="209" y="439"/>
                    </a:cubicBezTo>
                    <a:cubicBezTo>
                      <a:pt x="196" y="433"/>
                      <a:pt x="202" y="419"/>
                      <a:pt x="202" y="419"/>
                    </a:cubicBezTo>
                    <a:cubicBezTo>
                      <a:pt x="224" y="304"/>
                      <a:pt x="224" y="304"/>
                      <a:pt x="224" y="304"/>
                    </a:cubicBezTo>
                    <a:cubicBezTo>
                      <a:pt x="227" y="284"/>
                      <a:pt x="215" y="277"/>
                      <a:pt x="215" y="277"/>
                    </a:cubicBezTo>
                    <a:cubicBezTo>
                      <a:pt x="209" y="272"/>
                      <a:pt x="151" y="250"/>
                      <a:pt x="151" y="250"/>
                    </a:cubicBezTo>
                    <a:cubicBezTo>
                      <a:pt x="151" y="250"/>
                      <a:pt x="149" y="240"/>
                      <a:pt x="147" y="228"/>
                    </a:cubicBezTo>
                    <a:cubicBezTo>
                      <a:pt x="189" y="240"/>
                      <a:pt x="189" y="240"/>
                      <a:pt x="189" y="240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91" y="237"/>
                      <a:pt x="191" y="237"/>
                      <a:pt x="191" y="237"/>
                    </a:cubicBezTo>
                    <a:cubicBezTo>
                      <a:pt x="194" y="239"/>
                      <a:pt x="197" y="242"/>
                      <a:pt x="200" y="245"/>
                    </a:cubicBezTo>
                    <a:cubicBezTo>
                      <a:pt x="203" y="249"/>
                      <a:pt x="214" y="247"/>
                      <a:pt x="217" y="247"/>
                    </a:cubicBezTo>
                    <a:cubicBezTo>
                      <a:pt x="221" y="246"/>
                      <a:pt x="222" y="246"/>
                      <a:pt x="222" y="244"/>
                    </a:cubicBezTo>
                    <a:cubicBezTo>
                      <a:pt x="223" y="241"/>
                      <a:pt x="227" y="239"/>
                      <a:pt x="227" y="237"/>
                    </a:cubicBezTo>
                    <a:cubicBezTo>
                      <a:pt x="227" y="235"/>
                      <a:pt x="229" y="231"/>
                      <a:pt x="229" y="229"/>
                    </a:cubicBezTo>
                    <a:cubicBezTo>
                      <a:pt x="230" y="227"/>
                      <a:pt x="230" y="224"/>
                      <a:pt x="228" y="222"/>
                    </a:cubicBezTo>
                    <a:cubicBezTo>
                      <a:pt x="226" y="220"/>
                      <a:pt x="219" y="220"/>
                      <a:pt x="219" y="220"/>
                    </a:cubicBezTo>
                    <a:cubicBezTo>
                      <a:pt x="219" y="220"/>
                      <a:pt x="219" y="220"/>
                      <a:pt x="218" y="217"/>
                    </a:cubicBezTo>
                    <a:cubicBezTo>
                      <a:pt x="218" y="214"/>
                      <a:pt x="214" y="216"/>
                      <a:pt x="208" y="216"/>
                    </a:cubicBezTo>
                    <a:cubicBezTo>
                      <a:pt x="203" y="217"/>
                      <a:pt x="199" y="219"/>
                      <a:pt x="198" y="219"/>
                    </a:cubicBezTo>
                    <a:cubicBezTo>
                      <a:pt x="199" y="216"/>
                      <a:pt x="199" y="216"/>
                      <a:pt x="199" y="216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0"/>
                      <a:pt x="141" y="186"/>
                      <a:pt x="141" y="183"/>
                    </a:cubicBezTo>
                    <a:cubicBezTo>
                      <a:pt x="140" y="168"/>
                      <a:pt x="131" y="143"/>
                      <a:pt x="126" y="135"/>
                    </a:cubicBezTo>
                    <a:cubicBezTo>
                      <a:pt x="121" y="127"/>
                      <a:pt x="116" y="114"/>
                      <a:pt x="116" y="114"/>
                    </a:cubicBezTo>
                    <a:cubicBezTo>
                      <a:pt x="116" y="114"/>
                      <a:pt x="118" y="103"/>
                      <a:pt x="117" y="97"/>
                    </a:cubicBezTo>
                    <a:cubicBezTo>
                      <a:pt x="116" y="91"/>
                      <a:pt x="107" y="88"/>
                      <a:pt x="107" y="88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11" y="79"/>
                      <a:pt x="112" y="80"/>
                      <a:pt x="114" y="80"/>
                    </a:cubicBezTo>
                    <a:cubicBezTo>
                      <a:pt x="117" y="80"/>
                      <a:pt x="117" y="80"/>
                      <a:pt x="119" y="79"/>
                    </a:cubicBezTo>
                    <a:cubicBezTo>
                      <a:pt x="120" y="78"/>
                      <a:pt x="122" y="78"/>
                      <a:pt x="121" y="76"/>
                    </a:cubicBezTo>
                    <a:cubicBezTo>
                      <a:pt x="121" y="73"/>
                      <a:pt x="122" y="72"/>
                      <a:pt x="121" y="70"/>
                    </a:cubicBezTo>
                    <a:cubicBezTo>
                      <a:pt x="121" y="69"/>
                      <a:pt x="122" y="67"/>
                      <a:pt x="123" y="65"/>
                    </a:cubicBezTo>
                    <a:cubicBezTo>
                      <a:pt x="123" y="62"/>
                      <a:pt x="123" y="60"/>
                      <a:pt x="123" y="60"/>
                    </a:cubicBezTo>
                    <a:cubicBezTo>
                      <a:pt x="123" y="60"/>
                      <a:pt x="123" y="58"/>
                      <a:pt x="122" y="57"/>
                    </a:cubicBezTo>
                    <a:cubicBezTo>
                      <a:pt x="122" y="56"/>
                      <a:pt x="121" y="51"/>
                      <a:pt x="121" y="51"/>
                    </a:cubicBezTo>
                    <a:cubicBezTo>
                      <a:pt x="121" y="51"/>
                      <a:pt x="123" y="50"/>
                      <a:pt x="125" y="47"/>
                    </a:cubicBezTo>
                    <a:cubicBezTo>
                      <a:pt x="127" y="45"/>
                      <a:pt x="125" y="43"/>
                      <a:pt x="125" y="43"/>
                    </a:cubicBezTo>
                    <a:cubicBezTo>
                      <a:pt x="123" y="43"/>
                      <a:pt x="120" y="39"/>
                      <a:pt x="120" y="39"/>
                    </a:cubicBezTo>
                    <a:cubicBezTo>
                      <a:pt x="120" y="39"/>
                      <a:pt x="122" y="34"/>
                      <a:pt x="122" y="32"/>
                    </a:cubicBezTo>
                    <a:cubicBezTo>
                      <a:pt x="122" y="30"/>
                      <a:pt x="120" y="29"/>
                      <a:pt x="119" y="29"/>
                    </a:cubicBezTo>
                    <a:cubicBezTo>
                      <a:pt x="119" y="28"/>
                      <a:pt x="117" y="25"/>
                      <a:pt x="116" y="21"/>
                    </a:cubicBezTo>
                    <a:cubicBezTo>
                      <a:pt x="115" y="17"/>
                      <a:pt x="108" y="13"/>
                      <a:pt x="108" y="13"/>
                    </a:cubicBezTo>
                    <a:cubicBezTo>
                      <a:pt x="111" y="6"/>
                      <a:pt x="107" y="0"/>
                      <a:pt x="81" y="6"/>
                    </a:cubicBezTo>
                    <a:cubicBezTo>
                      <a:pt x="55" y="13"/>
                      <a:pt x="54" y="31"/>
                      <a:pt x="57" y="43"/>
                    </a:cubicBezTo>
                    <a:cubicBezTo>
                      <a:pt x="59" y="55"/>
                      <a:pt x="66" y="66"/>
                      <a:pt x="67" y="68"/>
                    </a:cubicBezTo>
                    <a:cubicBezTo>
                      <a:pt x="68" y="70"/>
                      <a:pt x="68" y="75"/>
                      <a:pt x="68" y="75"/>
                    </a:cubicBezTo>
                    <a:cubicBezTo>
                      <a:pt x="68" y="75"/>
                      <a:pt x="69" y="71"/>
                      <a:pt x="70" y="72"/>
                    </a:cubicBezTo>
                    <a:cubicBezTo>
                      <a:pt x="70" y="73"/>
                      <a:pt x="70" y="75"/>
                      <a:pt x="70" y="78"/>
                    </a:cubicBezTo>
                    <a:cubicBezTo>
                      <a:pt x="70" y="79"/>
                      <a:pt x="70" y="80"/>
                      <a:pt x="70" y="82"/>
                    </a:cubicBezTo>
                    <a:cubicBezTo>
                      <a:pt x="65" y="92"/>
                      <a:pt x="54" y="108"/>
                      <a:pt x="49" y="119"/>
                    </a:cubicBezTo>
                    <a:cubicBezTo>
                      <a:pt x="48" y="120"/>
                      <a:pt x="44" y="131"/>
                      <a:pt x="41" y="139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41" y="266"/>
                      <a:pt x="41" y="266"/>
                      <a:pt x="41" y="266"/>
                    </a:cubicBezTo>
                    <a:cubicBezTo>
                      <a:pt x="39" y="276"/>
                      <a:pt x="38" y="285"/>
                      <a:pt x="38" y="285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7" y="316"/>
                      <a:pt x="56" y="319"/>
                      <a:pt x="56" y="324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8" y="426"/>
                      <a:pt x="8" y="426"/>
                      <a:pt x="8" y="426"/>
                    </a:cubicBezTo>
                    <a:cubicBezTo>
                      <a:pt x="8" y="430"/>
                      <a:pt x="8" y="430"/>
                      <a:pt x="8" y="430"/>
                    </a:cubicBezTo>
                    <a:cubicBezTo>
                      <a:pt x="25" y="430"/>
                      <a:pt x="25" y="430"/>
                      <a:pt x="25" y="430"/>
                    </a:cubicBezTo>
                    <a:cubicBezTo>
                      <a:pt x="25" y="426"/>
                      <a:pt x="25" y="426"/>
                      <a:pt x="25" y="426"/>
                    </a:cubicBezTo>
                    <a:cubicBezTo>
                      <a:pt x="41" y="427"/>
                      <a:pt x="41" y="427"/>
                      <a:pt x="41" y="427"/>
                    </a:cubicBezTo>
                    <a:cubicBezTo>
                      <a:pt x="14" y="494"/>
                      <a:pt x="14" y="494"/>
                      <a:pt x="14" y="494"/>
                    </a:cubicBezTo>
                    <a:cubicBezTo>
                      <a:pt x="14" y="498"/>
                      <a:pt x="14" y="498"/>
                      <a:pt x="14" y="498"/>
                    </a:cubicBezTo>
                    <a:cubicBezTo>
                      <a:pt x="16" y="499"/>
                      <a:pt x="6" y="511"/>
                      <a:pt x="8" y="513"/>
                    </a:cubicBezTo>
                    <a:cubicBezTo>
                      <a:pt x="10" y="516"/>
                      <a:pt x="14" y="519"/>
                      <a:pt x="19" y="522"/>
                    </a:cubicBezTo>
                    <a:cubicBezTo>
                      <a:pt x="20" y="523"/>
                      <a:pt x="23" y="521"/>
                      <a:pt x="24" y="521"/>
                    </a:cubicBezTo>
                    <a:cubicBezTo>
                      <a:pt x="26" y="522"/>
                      <a:pt x="25" y="526"/>
                      <a:pt x="26" y="526"/>
                    </a:cubicBezTo>
                    <a:cubicBezTo>
                      <a:pt x="35" y="531"/>
                      <a:pt x="44" y="536"/>
                      <a:pt x="49" y="537"/>
                    </a:cubicBezTo>
                    <a:cubicBezTo>
                      <a:pt x="59" y="539"/>
                      <a:pt x="77" y="540"/>
                      <a:pt x="84" y="538"/>
                    </a:cubicBezTo>
                    <a:cubicBezTo>
                      <a:pt x="92" y="535"/>
                      <a:pt x="73" y="526"/>
                      <a:pt x="66" y="522"/>
                    </a:cubicBezTo>
                    <a:cubicBezTo>
                      <a:pt x="58" y="519"/>
                      <a:pt x="48" y="505"/>
                      <a:pt x="48" y="505"/>
                    </a:cubicBezTo>
                    <a:cubicBezTo>
                      <a:pt x="48" y="505"/>
                      <a:pt x="71" y="457"/>
                      <a:pt x="86" y="427"/>
                    </a:cubicBezTo>
                    <a:cubicBezTo>
                      <a:pt x="122" y="427"/>
                      <a:pt x="122" y="427"/>
                      <a:pt x="122" y="427"/>
                    </a:cubicBezTo>
                    <a:cubicBezTo>
                      <a:pt x="122" y="430"/>
                      <a:pt x="122" y="430"/>
                      <a:pt x="122" y="430"/>
                    </a:cubicBezTo>
                    <a:cubicBezTo>
                      <a:pt x="140" y="430"/>
                      <a:pt x="140" y="430"/>
                      <a:pt x="140" y="430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50" y="324"/>
                      <a:pt x="150" y="324"/>
                      <a:pt x="15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12" y="311"/>
                      <a:pt x="113" y="301"/>
                      <a:pt x="113" y="301"/>
                    </a:cubicBezTo>
                    <a:cubicBezTo>
                      <a:pt x="172" y="320"/>
                      <a:pt x="172" y="320"/>
                      <a:pt x="172" y="320"/>
                    </a:cubicBezTo>
                    <a:cubicBezTo>
                      <a:pt x="179" y="323"/>
                      <a:pt x="177" y="326"/>
                      <a:pt x="177" y="326"/>
                    </a:cubicBezTo>
                    <a:cubicBezTo>
                      <a:pt x="176" y="331"/>
                      <a:pt x="164" y="435"/>
                      <a:pt x="164" y="435"/>
                    </a:cubicBezTo>
                    <a:cubicBezTo>
                      <a:pt x="166" y="437"/>
                      <a:pt x="166" y="437"/>
                      <a:pt x="166" y="437"/>
                    </a:cubicBezTo>
                    <a:cubicBezTo>
                      <a:pt x="161" y="443"/>
                      <a:pt x="164" y="457"/>
                      <a:pt x="164" y="457"/>
                    </a:cubicBezTo>
                    <a:cubicBezTo>
                      <a:pt x="179" y="457"/>
                      <a:pt x="179" y="457"/>
                      <a:pt x="179" y="457"/>
                    </a:cubicBezTo>
                    <a:cubicBezTo>
                      <a:pt x="180" y="456"/>
                      <a:pt x="183" y="453"/>
                      <a:pt x="183" y="453"/>
                    </a:cubicBezTo>
                    <a:cubicBezTo>
                      <a:pt x="186" y="456"/>
                      <a:pt x="190" y="457"/>
                      <a:pt x="190" y="457"/>
                    </a:cubicBezTo>
                    <a:cubicBezTo>
                      <a:pt x="195" y="458"/>
                      <a:pt x="235" y="458"/>
                      <a:pt x="235" y="457"/>
                    </a:cubicBezTo>
                    <a:cubicBezTo>
                      <a:pt x="236" y="456"/>
                      <a:pt x="234" y="454"/>
                      <a:pt x="234" y="4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3975294" y="3297054"/>
                <a:ext cx="579500" cy="633828"/>
              </a:xfrm>
              <a:custGeom>
                <a:avLst/>
                <a:gdLst>
                  <a:gd name="T0" fmla="*/ 123 w 132"/>
                  <a:gd name="T1" fmla="*/ 20 h 145"/>
                  <a:gd name="T2" fmla="*/ 61 w 132"/>
                  <a:gd name="T3" fmla="*/ 74 h 145"/>
                  <a:gd name="T4" fmla="*/ 31 w 132"/>
                  <a:gd name="T5" fmla="*/ 138 h 145"/>
                  <a:gd name="T6" fmla="*/ 2 w 132"/>
                  <a:gd name="T7" fmla="*/ 145 h 145"/>
                  <a:gd name="T8" fmla="*/ 0 w 132"/>
                  <a:gd name="T9" fmla="*/ 130 h 145"/>
                  <a:gd name="T10" fmla="*/ 113 w 132"/>
                  <a:gd name="T11" fmla="*/ 18 h 145"/>
                  <a:gd name="T12" fmla="*/ 121 w 132"/>
                  <a:gd name="T13" fmla="*/ 0 h 145"/>
                  <a:gd name="T14" fmla="*/ 123 w 132"/>
                  <a:gd name="T15" fmla="*/ 2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45">
                    <a:moveTo>
                      <a:pt x="123" y="20"/>
                    </a:moveTo>
                    <a:cubicBezTo>
                      <a:pt x="123" y="20"/>
                      <a:pt x="85" y="47"/>
                      <a:pt x="61" y="74"/>
                    </a:cubicBezTo>
                    <a:cubicBezTo>
                      <a:pt x="38" y="102"/>
                      <a:pt x="32" y="125"/>
                      <a:pt x="31" y="138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0"/>
                      <a:pt x="39" y="47"/>
                      <a:pt x="113" y="18"/>
                    </a:cubicBezTo>
                    <a:cubicBezTo>
                      <a:pt x="113" y="18"/>
                      <a:pt x="126" y="11"/>
                      <a:pt x="121" y="0"/>
                    </a:cubicBezTo>
                    <a:cubicBezTo>
                      <a:pt x="121" y="0"/>
                      <a:pt x="132" y="5"/>
                      <a:pt x="12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5172260" y="3774168"/>
              <a:ext cx="803772" cy="803982"/>
              <a:chOff x="3322712" y="1834847"/>
              <a:chExt cx="1294820" cy="1294821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5" name="任意多边形 94"/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97" name="Freeform 315"/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Freeform 316"/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" name="Freeform 319"/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Freeform 321"/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Freeform 322"/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324"/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Freeform 325"/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Freeform 327"/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329"/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330"/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Freeform 332"/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Freeform 333"/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Freeform 335"/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Freeform 336"/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" name="Freeform 338"/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Freeform 339"/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" name="Freeform 341"/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4" name="Freeform 344"/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5" name="Freeform 346"/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6" name="Freeform 349"/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Freeform 351"/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Freeform 354"/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9" name="Freeform 356"/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0" name="Freeform 358"/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3514793" y="2033015"/>
                <a:ext cx="904383" cy="904383"/>
              </a:xfrm>
              <a:prstGeom prst="ellipse">
                <a:avLst/>
              </a:prstGeom>
              <a:solidFill>
                <a:srgbClr val="FFB850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2325321" y="3871468"/>
              <a:ext cx="4079237" cy="2488228"/>
              <a:chOff x="2579926" y="3569843"/>
              <a:chExt cx="4080300" cy="2488228"/>
            </a:xfrm>
          </p:grpSpPr>
          <p:sp>
            <p:nvSpPr>
              <p:cNvPr id="122" name="Freeform 394"/>
              <p:cNvSpPr>
                <a:spLocks/>
              </p:cNvSpPr>
              <p:nvPr/>
            </p:nvSpPr>
            <p:spPr bwMode="auto">
              <a:xfrm>
                <a:off x="2579926" y="5339963"/>
                <a:ext cx="3873594" cy="546903"/>
              </a:xfrm>
              <a:custGeom>
                <a:avLst/>
                <a:gdLst>
                  <a:gd name="T0" fmla="*/ 669 w 903"/>
                  <a:gd name="T1" fmla="*/ 0 h 125"/>
                  <a:gd name="T2" fmla="*/ 0 w 903"/>
                  <a:gd name="T3" fmla="*/ 65 h 125"/>
                  <a:gd name="T4" fmla="*/ 213 w 903"/>
                  <a:gd name="T5" fmla="*/ 125 h 125"/>
                  <a:gd name="T6" fmla="*/ 887 w 903"/>
                  <a:gd name="T7" fmla="*/ 91 h 125"/>
                  <a:gd name="T8" fmla="*/ 695 w 903"/>
                  <a:gd name="T9" fmla="*/ 0 h 125"/>
                  <a:gd name="T10" fmla="*/ 669 w 903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125">
                    <a:moveTo>
                      <a:pt x="669" y="0"/>
                    </a:moveTo>
                    <a:cubicBezTo>
                      <a:pt x="486" y="0"/>
                      <a:pt x="0" y="65"/>
                      <a:pt x="0" y="65"/>
                    </a:cubicBezTo>
                    <a:cubicBezTo>
                      <a:pt x="213" y="125"/>
                      <a:pt x="213" y="125"/>
                      <a:pt x="213" y="125"/>
                    </a:cubicBezTo>
                    <a:cubicBezTo>
                      <a:pt x="267" y="125"/>
                      <a:pt x="872" y="117"/>
                      <a:pt x="887" y="91"/>
                    </a:cubicBezTo>
                    <a:cubicBezTo>
                      <a:pt x="903" y="65"/>
                      <a:pt x="851" y="8"/>
                      <a:pt x="695" y="0"/>
                    </a:cubicBezTo>
                    <a:cubicBezTo>
                      <a:pt x="687" y="0"/>
                      <a:pt x="678" y="0"/>
                      <a:pt x="669" y="0"/>
                    </a:cubicBezTo>
                  </a:path>
                </a:pathLst>
              </a:custGeom>
              <a:gradFill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rgbClr val="F1F1F1">
                      <a:alpha val="60000"/>
                    </a:srgbClr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3538171" y="3569843"/>
                <a:ext cx="3122055" cy="2488228"/>
                <a:chOff x="3538171" y="3569843"/>
                <a:chExt cx="3122055" cy="2488228"/>
              </a:xfrm>
            </p:grpSpPr>
            <p:sp>
              <p:nvSpPr>
                <p:cNvPr id="124" name="Freeform 369"/>
                <p:cNvSpPr>
                  <a:spLocks/>
                </p:cNvSpPr>
                <p:nvPr/>
              </p:nvSpPr>
              <p:spPr bwMode="auto">
                <a:xfrm>
                  <a:off x="3538171" y="3569843"/>
                  <a:ext cx="3122055" cy="2488228"/>
                </a:xfrm>
                <a:custGeom>
                  <a:avLst/>
                  <a:gdLst>
                    <a:gd name="T0" fmla="*/ 589 w 727"/>
                    <a:gd name="T1" fmla="*/ 117 h 579"/>
                    <a:gd name="T2" fmla="*/ 589 w 727"/>
                    <a:gd name="T3" fmla="*/ 26 h 579"/>
                    <a:gd name="T4" fmla="*/ 725 w 727"/>
                    <a:gd name="T5" fmla="*/ 0 h 579"/>
                    <a:gd name="T6" fmla="*/ 727 w 727"/>
                    <a:gd name="T7" fmla="*/ 514 h 579"/>
                    <a:gd name="T8" fmla="*/ 0 w 727"/>
                    <a:gd name="T9" fmla="*/ 539 h 579"/>
                    <a:gd name="T10" fmla="*/ 0 w 727"/>
                    <a:gd name="T11" fmla="*/ 451 h 579"/>
                    <a:gd name="T12" fmla="*/ 117 w 727"/>
                    <a:gd name="T13" fmla="*/ 464 h 579"/>
                    <a:gd name="T14" fmla="*/ 117 w 727"/>
                    <a:gd name="T15" fmla="*/ 376 h 579"/>
                    <a:gd name="T16" fmla="*/ 235 w 727"/>
                    <a:gd name="T17" fmla="*/ 384 h 579"/>
                    <a:gd name="T18" fmla="*/ 235 w 727"/>
                    <a:gd name="T19" fmla="*/ 296 h 579"/>
                    <a:gd name="T20" fmla="*/ 353 w 727"/>
                    <a:gd name="T21" fmla="*/ 299 h 579"/>
                    <a:gd name="T22" fmla="*/ 353 w 727"/>
                    <a:gd name="T23" fmla="*/ 211 h 579"/>
                    <a:gd name="T24" fmla="*/ 471 w 727"/>
                    <a:gd name="T25" fmla="*/ 209 h 579"/>
                    <a:gd name="T26" fmla="*/ 471 w 727"/>
                    <a:gd name="T27" fmla="*/ 127 h 579"/>
                    <a:gd name="T28" fmla="*/ 589 w 727"/>
                    <a:gd name="T29" fmla="*/ 117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7" h="579">
                      <a:moveTo>
                        <a:pt x="589" y="117"/>
                      </a:moveTo>
                      <a:cubicBezTo>
                        <a:pt x="589" y="88"/>
                        <a:pt x="589" y="55"/>
                        <a:pt x="589" y="26"/>
                      </a:cubicBezTo>
                      <a:cubicBezTo>
                        <a:pt x="589" y="26"/>
                        <a:pt x="694" y="28"/>
                        <a:pt x="725" y="0"/>
                      </a:cubicBezTo>
                      <a:cubicBezTo>
                        <a:pt x="727" y="514"/>
                        <a:pt x="727" y="514"/>
                        <a:pt x="727" y="514"/>
                      </a:cubicBezTo>
                      <a:cubicBezTo>
                        <a:pt x="674" y="579"/>
                        <a:pt x="240" y="571"/>
                        <a:pt x="0" y="539"/>
                      </a:cubicBezTo>
                      <a:cubicBezTo>
                        <a:pt x="0" y="510"/>
                        <a:pt x="0" y="481"/>
                        <a:pt x="0" y="451"/>
                      </a:cubicBezTo>
                      <a:cubicBezTo>
                        <a:pt x="39" y="456"/>
                        <a:pt x="78" y="461"/>
                        <a:pt x="117" y="464"/>
                      </a:cubicBezTo>
                      <a:cubicBezTo>
                        <a:pt x="117" y="435"/>
                        <a:pt x="117" y="405"/>
                        <a:pt x="117" y="376"/>
                      </a:cubicBezTo>
                      <a:cubicBezTo>
                        <a:pt x="156" y="380"/>
                        <a:pt x="196" y="382"/>
                        <a:pt x="235" y="384"/>
                      </a:cubicBezTo>
                      <a:cubicBezTo>
                        <a:pt x="235" y="355"/>
                        <a:pt x="235" y="325"/>
                        <a:pt x="235" y="296"/>
                      </a:cubicBezTo>
                      <a:cubicBezTo>
                        <a:pt x="274" y="298"/>
                        <a:pt x="314" y="299"/>
                        <a:pt x="353" y="299"/>
                      </a:cubicBezTo>
                      <a:cubicBezTo>
                        <a:pt x="353" y="270"/>
                        <a:pt x="353" y="240"/>
                        <a:pt x="353" y="211"/>
                      </a:cubicBezTo>
                      <a:cubicBezTo>
                        <a:pt x="392" y="211"/>
                        <a:pt x="432" y="210"/>
                        <a:pt x="471" y="209"/>
                      </a:cubicBezTo>
                      <a:cubicBezTo>
                        <a:pt x="471" y="179"/>
                        <a:pt x="471" y="156"/>
                        <a:pt x="471" y="127"/>
                      </a:cubicBezTo>
                      <a:cubicBezTo>
                        <a:pt x="471" y="127"/>
                        <a:pt x="565" y="123"/>
                        <a:pt x="589" y="117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019BAB"/>
                    </a:gs>
                    <a:gs pos="100000">
                      <a:srgbClr val="01D3E9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82"/>
                <p:cNvSpPr>
                  <a:spLocks/>
                </p:cNvSpPr>
                <p:nvPr/>
              </p:nvSpPr>
              <p:spPr bwMode="auto">
                <a:xfrm>
                  <a:off x="3545171" y="3664036"/>
                  <a:ext cx="2531689" cy="1906917"/>
                </a:xfrm>
                <a:custGeom>
                  <a:avLst/>
                  <a:gdLst>
                    <a:gd name="T0" fmla="*/ 589 w 589"/>
                    <a:gd name="T1" fmla="*/ 96 h 443"/>
                    <a:gd name="T2" fmla="*/ 589 w 589"/>
                    <a:gd name="T3" fmla="*/ 4 h 443"/>
                    <a:gd name="T4" fmla="*/ 583 w 589"/>
                    <a:gd name="T5" fmla="*/ 0 h 443"/>
                    <a:gd name="T6" fmla="*/ 584 w 589"/>
                    <a:gd name="T7" fmla="*/ 92 h 443"/>
                    <a:gd name="T8" fmla="*/ 466 w 589"/>
                    <a:gd name="T9" fmla="*/ 101 h 443"/>
                    <a:gd name="T10" fmla="*/ 466 w 589"/>
                    <a:gd name="T11" fmla="*/ 183 h 443"/>
                    <a:gd name="T12" fmla="*/ 348 w 589"/>
                    <a:gd name="T13" fmla="*/ 185 h 443"/>
                    <a:gd name="T14" fmla="*/ 348 w 589"/>
                    <a:gd name="T15" fmla="*/ 273 h 443"/>
                    <a:gd name="T16" fmla="*/ 232 w 589"/>
                    <a:gd name="T17" fmla="*/ 271 h 443"/>
                    <a:gd name="T18" fmla="*/ 232 w 589"/>
                    <a:gd name="T19" fmla="*/ 359 h 443"/>
                    <a:gd name="T20" fmla="*/ 120 w 589"/>
                    <a:gd name="T21" fmla="*/ 351 h 443"/>
                    <a:gd name="T22" fmla="*/ 117 w 589"/>
                    <a:gd name="T23" fmla="*/ 355 h 443"/>
                    <a:gd name="T24" fmla="*/ 117 w 589"/>
                    <a:gd name="T25" fmla="*/ 439 h 443"/>
                    <a:gd name="T26" fmla="*/ 3 w 589"/>
                    <a:gd name="T27" fmla="*/ 427 h 443"/>
                    <a:gd name="T28" fmla="*/ 0 w 589"/>
                    <a:gd name="T29" fmla="*/ 430 h 443"/>
                    <a:gd name="T30" fmla="*/ 118 w 589"/>
                    <a:gd name="T31" fmla="*/ 443 h 443"/>
                    <a:gd name="T32" fmla="*/ 118 w 589"/>
                    <a:gd name="T33" fmla="*/ 355 h 443"/>
                    <a:gd name="T34" fmla="*/ 235 w 589"/>
                    <a:gd name="T35" fmla="*/ 363 h 443"/>
                    <a:gd name="T36" fmla="*/ 235 w 589"/>
                    <a:gd name="T37" fmla="*/ 275 h 443"/>
                    <a:gd name="T38" fmla="*/ 353 w 589"/>
                    <a:gd name="T39" fmla="*/ 278 h 443"/>
                    <a:gd name="T40" fmla="*/ 353 w 589"/>
                    <a:gd name="T41" fmla="*/ 190 h 443"/>
                    <a:gd name="T42" fmla="*/ 471 w 589"/>
                    <a:gd name="T43" fmla="*/ 188 h 443"/>
                    <a:gd name="T44" fmla="*/ 471 w 589"/>
                    <a:gd name="T45" fmla="*/ 105 h 443"/>
                    <a:gd name="T46" fmla="*/ 589 w 589"/>
                    <a:gd name="T47" fmla="*/ 9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9" h="443">
                      <a:moveTo>
                        <a:pt x="589" y="96"/>
                      </a:moveTo>
                      <a:cubicBezTo>
                        <a:pt x="589" y="67"/>
                        <a:pt x="589" y="34"/>
                        <a:pt x="589" y="4"/>
                      </a:cubicBezTo>
                      <a:cubicBezTo>
                        <a:pt x="583" y="0"/>
                        <a:pt x="583" y="0"/>
                        <a:pt x="583" y="0"/>
                      </a:cubicBezTo>
                      <a:cubicBezTo>
                        <a:pt x="584" y="92"/>
                        <a:pt x="584" y="92"/>
                        <a:pt x="584" y="92"/>
                      </a:cubicBezTo>
                      <a:cubicBezTo>
                        <a:pt x="560" y="97"/>
                        <a:pt x="466" y="101"/>
                        <a:pt x="466" y="101"/>
                      </a:cubicBezTo>
                      <a:cubicBezTo>
                        <a:pt x="466" y="131"/>
                        <a:pt x="466" y="154"/>
                        <a:pt x="466" y="183"/>
                      </a:cubicBezTo>
                      <a:cubicBezTo>
                        <a:pt x="427" y="185"/>
                        <a:pt x="387" y="186"/>
                        <a:pt x="348" y="185"/>
                      </a:cubicBezTo>
                      <a:cubicBezTo>
                        <a:pt x="348" y="215"/>
                        <a:pt x="348" y="244"/>
                        <a:pt x="348" y="273"/>
                      </a:cubicBezTo>
                      <a:cubicBezTo>
                        <a:pt x="309" y="273"/>
                        <a:pt x="272" y="272"/>
                        <a:pt x="232" y="271"/>
                      </a:cubicBezTo>
                      <a:cubicBezTo>
                        <a:pt x="232" y="300"/>
                        <a:pt x="232" y="329"/>
                        <a:pt x="232" y="359"/>
                      </a:cubicBezTo>
                      <a:cubicBezTo>
                        <a:pt x="193" y="357"/>
                        <a:pt x="120" y="351"/>
                        <a:pt x="120" y="351"/>
                      </a:cubicBezTo>
                      <a:cubicBezTo>
                        <a:pt x="117" y="355"/>
                        <a:pt x="117" y="355"/>
                        <a:pt x="117" y="355"/>
                      </a:cubicBezTo>
                      <a:cubicBezTo>
                        <a:pt x="117" y="355"/>
                        <a:pt x="117" y="411"/>
                        <a:pt x="117" y="439"/>
                      </a:cubicBezTo>
                      <a:cubicBezTo>
                        <a:pt x="78" y="436"/>
                        <a:pt x="42" y="432"/>
                        <a:pt x="3" y="427"/>
                      </a:cubicBezTo>
                      <a:cubicBezTo>
                        <a:pt x="0" y="430"/>
                        <a:pt x="0" y="430"/>
                        <a:pt x="0" y="430"/>
                      </a:cubicBezTo>
                      <a:cubicBezTo>
                        <a:pt x="39" y="435"/>
                        <a:pt x="78" y="439"/>
                        <a:pt x="118" y="443"/>
                      </a:cubicBezTo>
                      <a:cubicBezTo>
                        <a:pt x="118" y="414"/>
                        <a:pt x="118" y="384"/>
                        <a:pt x="118" y="355"/>
                      </a:cubicBezTo>
                      <a:cubicBezTo>
                        <a:pt x="157" y="358"/>
                        <a:pt x="196" y="361"/>
                        <a:pt x="235" y="363"/>
                      </a:cubicBezTo>
                      <a:cubicBezTo>
                        <a:pt x="235" y="333"/>
                        <a:pt x="235" y="304"/>
                        <a:pt x="235" y="275"/>
                      </a:cubicBezTo>
                      <a:cubicBezTo>
                        <a:pt x="275" y="277"/>
                        <a:pt x="314" y="278"/>
                        <a:pt x="353" y="278"/>
                      </a:cubicBezTo>
                      <a:cubicBezTo>
                        <a:pt x="353" y="248"/>
                        <a:pt x="353" y="219"/>
                        <a:pt x="353" y="190"/>
                      </a:cubicBezTo>
                      <a:cubicBezTo>
                        <a:pt x="393" y="190"/>
                        <a:pt x="432" y="189"/>
                        <a:pt x="471" y="188"/>
                      </a:cubicBezTo>
                      <a:cubicBezTo>
                        <a:pt x="471" y="158"/>
                        <a:pt x="471" y="135"/>
                        <a:pt x="471" y="105"/>
                      </a:cubicBezTo>
                      <a:cubicBezTo>
                        <a:pt x="471" y="105"/>
                        <a:pt x="566" y="101"/>
                        <a:pt x="589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38100" dist="12700" dir="2700000" algn="tl" rotWithShape="0">
                    <a:srgbClr val="0192A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26" name="组合 125"/>
            <p:cNvGrpSpPr/>
            <p:nvPr/>
          </p:nvGrpSpPr>
          <p:grpSpPr>
            <a:xfrm>
              <a:off x="2569832" y="2277407"/>
              <a:ext cx="1069820" cy="1070100"/>
              <a:chOff x="3322712" y="1834847"/>
              <a:chExt cx="1294820" cy="1294821"/>
            </a:xfrm>
          </p:grpSpPr>
          <p:grpSp>
            <p:nvGrpSpPr>
              <p:cNvPr id="127" name="组合 126"/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9" name="任意多边形 128"/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30" name="组合 129"/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131" name="Freeform 315"/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Freeform 316"/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" name="Freeform 319"/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" name="Freeform 321"/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Freeform 322"/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Freeform 324"/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" name="Freeform 325"/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" name="Freeform 327"/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9" name="Freeform 329"/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Freeform 330"/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Freeform 332"/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Freeform 333"/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Freeform 335"/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4" name="Freeform 336"/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5" name="Freeform 338"/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Freeform 339"/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" name="Freeform 341"/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8" name="Freeform 344"/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9" name="Freeform 346"/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Freeform 349"/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1" name="Freeform 351"/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2" name="Freeform 354"/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3" name="Freeform 356"/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4" name="Freeform 358"/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28" name="椭圆 127"/>
              <p:cNvSpPr/>
              <p:nvPr/>
            </p:nvSpPr>
            <p:spPr>
              <a:xfrm>
                <a:off x="3514793" y="2033015"/>
                <a:ext cx="904383" cy="904383"/>
              </a:xfrm>
              <a:prstGeom prst="ellipse">
                <a:avLst/>
              </a:prstGeom>
              <a:solidFill>
                <a:srgbClr val="FFB850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2737143" y="2585259"/>
              <a:ext cx="603168" cy="500353"/>
              <a:chOff x="2991856" y="2283633"/>
              <a:chExt cx="603325" cy="500353"/>
            </a:xfrm>
          </p:grpSpPr>
          <p:grpSp>
            <p:nvGrpSpPr>
              <p:cNvPr id="156" name="Group 401"/>
              <p:cNvGrpSpPr>
                <a:grpSpLocks noChangeAspect="1"/>
              </p:cNvGrpSpPr>
              <p:nvPr/>
            </p:nvGrpSpPr>
            <p:grpSpPr bwMode="auto">
              <a:xfrm>
                <a:off x="3288176" y="2283633"/>
                <a:ext cx="307005" cy="348987"/>
                <a:chOff x="3723" y="2027"/>
                <a:chExt cx="234" cy="266"/>
              </a:xfrm>
              <a:solidFill>
                <a:schemeClr val="bg1"/>
              </a:solidFill>
            </p:grpSpPr>
            <p:sp>
              <p:nvSpPr>
                <p:cNvPr id="158" name="Freeform 402"/>
                <p:cNvSpPr>
                  <a:spLocks/>
                </p:cNvSpPr>
                <p:nvPr/>
              </p:nvSpPr>
              <p:spPr bwMode="auto">
                <a:xfrm>
                  <a:off x="3723" y="2027"/>
                  <a:ext cx="188" cy="266"/>
                </a:xfrm>
                <a:custGeom>
                  <a:avLst/>
                  <a:gdLst>
                    <a:gd name="T0" fmla="*/ 77 w 77"/>
                    <a:gd name="T1" fmla="*/ 105 h 110"/>
                    <a:gd name="T2" fmla="*/ 45 w 77"/>
                    <a:gd name="T3" fmla="*/ 105 h 110"/>
                    <a:gd name="T4" fmla="*/ 45 w 77"/>
                    <a:gd name="T5" fmla="*/ 85 h 110"/>
                    <a:gd name="T6" fmla="*/ 42 w 77"/>
                    <a:gd name="T7" fmla="*/ 82 h 110"/>
                    <a:gd name="T8" fmla="*/ 11 w 77"/>
                    <a:gd name="T9" fmla="*/ 82 h 110"/>
                    <a:gd name="T10" fmla="*/ 11 w 77"/>
                    <a:gd name="T11" fmla="*/ 14 h 110"/>
                    <a:gd name="T12" fmla="*/ 17 w 77"/>
                    <a:gd name="T13" fmla="*/ 14 h 110"/>
                    <a:gd name="T14" fmla="*/ 9 w 77"/>
                    <a:gd name="T15" fmla="*/ 0 h 110"/>
                    <a:gd name="T16" fmla="*/ 8 w 77"/>
                    <a:gd name="T17" fmla="*/ 0 h 110"/>
                    <a:gd name="T18" fmla="*/ 8 w 77"/>
                    <a:gd name="T19" fmla="*/ 0 h 110"/>
                    <a:gd name="T20" fmla="*/ 0 w 77"/>
                    <a:gd name="T21" fmla="*/ 14 h 110"/>
                    <a:gd name="T22" fmla="*/ 6 w 77"/>
                    <a:gd name="T23" fmla="*/ 14 h 110"/>
                    <a:gd name="T24" fmla="*/ 6 w 77"/>
                    <a:gd name="T25" fmla="*/ 85 h 110"/>
                    <a:gd name="T26" fmla="*/ 8 w 77"/>
                    <a:gd name="T27" fmla="*/ 87 h 110"/>
                    <a:gd name="T28" fmla="*/ 40 w 77"/>
                    <a:gd name="T29" fmla="*/ 87 h 110"/>
                    <a:gd name="T30" fmla="*/ 40 w 77"/>
                    <a:gd name="T31" fmla="*/ 107 h 110"/>
                    <a:gd name="T32" fmla="*/ 42 w 77"/>
                    <a:gd name="T33" fmla="*/ 110 h 110"/>
                    <a:gd name="T34" fmla="*/ 74 w 77"/>
                    <a:gd name="T35" fmla="*/ 110 h 110"/>
                    <a:gd name="T36" fmla="*/ 77 w 77"/>
                    <a:gd name="T37" fmla="*/ 10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" h="110">
                      <a:moveTo>
                        <a:pt x="77" y="105"/>
                      </a:moveTo>
                      <a:cubicBezTo>
                        <a:pt x="45" y="105"/>
                        <a:pt x="45" y="105"/>
                        <a:pt x="45" y="10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5" y="83"/>
                        <a:pt x="44" y="82"/>
                        <a:pt x="42" y="82"/>
                      </a:cubicBezTo>
                      <a:cubicBezTo>
                        <a:pt x="11" y="82"/>
                        <a:pt x="11" y="82"/>
                        <a:pt x="11" y="82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85"/>
                        <a:pt x="6" y="85"/>
                        <a:pt x="6" y="85"/>
                      </a:cubicBezTo>
                      <a:cubicBezTo>
                        <a:pt x="6" y="86"/>
                        <a:pt x="7" y="87"/>
                        <a:pt x="8" y="87"/>
                      </a:cubicBezTo>
                      <a:cubicBezTo>
                        <a:pt x="40" y="87"/>
                        <a:pt x="40" y="87"/>
                        <a:pt x="40" y="87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40" y="109"/>
                        <a:pt x="41" y="110"/>
                        <a:pt x="42" y="110"/>
                      </a:cubicBezTo>
                      <a:cubicBezTo>
                        <a:pt x="74" y="110"/>
                        <a:pt x="74" y="110"/>
                        <a:pt x="74" y="110"/>
                      </a:cubicBezTo>
                      <a:lnTo>
                        <a:pt x="77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403"/>
                <p:cNvSpPr>
                  <a:spLocks/>
                </p:cNvSpPr>
                <p:nvPr/>
              </p:nvSpPr>
              <p:spPr bwMode="auto">
                <a:xfrm>
                  <a:off x="3825" y="2027"/>
                  <a:ext cx="39" cy="38"/>
                </a:xfrm>
                <a:custGeom>
                  <a:avLst/>
                  <a:gdLst>
                    <a:gd name="T0" fmla="*/ 8 w 16"/>
                    <a:gd name="T1" fmla="*/ 15 h 16"/>
                    <a:gd name="T2" fmla="*/ 16 w 16"/>
                    <a:gd name="T3" fmla="*/ 7 h 16"/>
                    <a:gd name="T4" fmla="*/ 7 w 16"/>
                    <a:gd name="T5" fmla="*/ 0 h 16"/>
                    <a:gd name="T6" fmla="*/ 0 w 16"/>
                    <a:gd name="T7" fmla="*/ 8 h 16"/>
                    <a:gd name="T8" fmla="*/ 8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8" y="15"/>
                      </a:moveTo>
                      <a:cubicBezTo>
                        <a:pt x="12" y="15"/>
                        <a:pt x="16" y="12"/>
                        <a:pt x="16" y="7"/>
                      </a:cubicBezTo>
                      <a:cubicBezTo>
                        <a:pt x="15" y="3"/>
                        <a:pt x="12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04"/>
                <p:cNvSpPr>
                  <a:spLocks noEditPoints="1"/>
                </p:cNvSpPr>
                <p:nvPr/>
              </p:nvSpPr>
              <p:spPr bwMode="auto">
                <a:xfrm>
                  <a:off x="3796" y="2058"/>
                  <a:ext cx="161" cy="204"/>
                </a:xfrm>
                <a:custGeom>
                  <a:avLst/>
                  <a:gdLst>
                    <a:gd name="T0" fmla="*/ 58 w 66"/>
                    <a:gd name="T1" fmla="*/ 26 h 84"/>
                    <a:gd name="T2" fmla="*/ 51 w 66"/>
                    <a:gd name="T3" fmla="*/ 29 h 84"/>
                    <a:gd name="T4" fmla="*/ 49 w 66"/>
                    <a:gd name="T5" fmla="*/ 27 h 84"/>
                    <a:gd name="T6" fmla="*/ 46 w 66"/>
                    <a:gd name="T7" fmla="*/ 25 h 84"/>
                    <a:gd name="T8" fmla="*/ 24 w 66"/>
                    <a:gd name="T9" fmla="*/ 3 h 84"/>
                    <a:gd name="T10" fmla="*/ 17 w 66"/>
                    <a:gd name="T11" fmla="*/ 4 h 84"/>
                    <a:gd name="T12" fmla="*/ 14 w 66"/>
                    <a:gd name="T13" fmla="*/ 5 h 84"/>
                    <a:gd name="T14" fmla="*/ 7 w 66"/>
                    <a:gd name="T15" fmla="*/ 3 h 84"/>
                    <a:gd name="T16" fmla="*/ 0 w 66"/>
                    <a:gd name="T17" fmla="*/ 4 h 84"/>
                    <a:gd name="T18" fmla="*/ 1 w 66"/>
                    <a:gd name="T19" fmla="*/ 21 h 84"/>
                    <a:gd name="T20" fmla="*/ 7 w 66"/>
                    <a:gd name="T21" fmla="*/ 23 h 84"/>
                    <a:gd name="T22" fmla="*/ 13 w 66"/>
                    <a:gd name="T23" fmla="*/ 33 h 84"/>
                    <a:gd name="T24" fmla="*/ 3 w 66"/>
                    <a:gd name="T25" fmla="*/ 42 h 84"/>
                    <a:gd name="T26" fmla="*/ 8 w 66"/>
                    <a:gd name="T27" fmla="*/ 60 h 84"/>
                    <a:gd name="T28" fmla="*/ 11 w 66"/>
                    <a:gd name="T29" fmla="*/ 44 h 84"/>
                    <a:gd name="T30" fmla="*/ 19 w 66"/>
                    <a:gd name="T31" fmla="*/ 40 h 84"/>
                    <a:gd name="T32" fmla="*/ 25 w 66"/>
                    <a:gd name="T33" fmla="*/ 80 h 84"/>
                    <a:gd name="T34" fmla="*/ 33 w 66"/>
                    <a:gd name="T35" fmla="*/ 79 h 84"/>
                    <a:gd name="T36" fmla="*/ 31 w 66"/>
                    <a:gd name="T37" fmla="*/ 36 h 84"/>
                    <a:gd name="T38" fmla="*/ 40 w 66"/>
                    <a:gd name="T39" fmla="*/ 29 h 84"/>
                    <a:gd name="T40" fmla="*/ 39 w 66"/>
                    <a:gd name="T41" fmla="*/ 32 h 84"/>
                    <a:gd name="T42" fmla="*/ 39 w 66"/>
                    <a:gd name="T43" fmla="*/ 35 h 84"/>
                    <a:gd name="T44" fmla="*/ 33 w 66"/>
                    <a:gd name="T45" fmla="*/ 39 h 84"/>
                    <a:gd name="T46" fmla="*/ 43 w 66"/>
                    <a:gd name="T47" fmla="*/ 54 h 84"/>
                    <a:gd name="T48" fmla="*/ 45 w 66"/>
                    <a:gd name="T49" fmla="*/ 53 h 84"/>
                    <a:gd name="T50" fmla="*/ 46 w 66"/>
                    <a:gd name="T51" fmla="*/ 52 h 84"/>
                    <a:gd name="T52" fmla="*/ 62 w 66"/>
                    <a:gd name="T53" fmla="*/ 44 h 84"/>
                    <a:gd name="T54" fmla="*/ 64 w 66"/>
                    <a:gd name="T55" fmla="*/ 43 h 84"/>
                    <a:gd name="T56" fmla="*/ 66 w 66"/>
                    <a:gd name="T57" fmla="*/ 40 h 84"/>
                    <a:gd name="T58" fmla="*/ 43 w 66"/>
                    <a:gd name="T59" fmla="*/ 33 h 84"/>
                    <a:gd name="T60" fmla="*/ 41 w 66"/>
                    <a:gd name="T61" fmla="*/ 31 h 84"/>
                    <a:gd name="T62" fmla="*/ 42 w 66"/>
                    <a:gd name="T63" fmla="*/ 31 h 84"/>
                    <a:gd name="T64" fmla="*/ 47 w 66"/>
                    <a:gd name="T65" fmla="*/ 28 h 84"/>
                    <a:gd name="T66" fmla="*/ 47 w 66"/>
                    <a:gd name="T67" fmla="*/ 28 h 84"/>
                    <a:gd name="T68" fmla="*/ 48 w 66"/>
                    <a:gd name="T69" fmla="*/ 3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" h="84">
                      <a:moveTo>
                        <a:pt x="66" y="40"/>
                      </a:move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7" y="25"/>
                        <a:pt x="57" y="26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1" y="28"/>
                        <a:pt x="51" y="28"/>
                        <a:pt x="50" y="28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6"/>
                        <a:pt x="48" y="25"/>
                        <a:pt x="46" y="26"/>
                      </a:cubicBezTo>
                      <a:cubicBezTo>
                        <a:pt x="46" y="26"/>
                        <a:pt x="46" y="25"/>
                        <a:pt x="46" y="2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3"/>
                        <a:pt x="24" y="3"/>
                      </a:cubicBezTo>
                      <a:cubicBezTo>
                        <a:pt x="24" y="3"/>
                        <a:pt x="24" y="3"/>
                        <a:pt x="23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5" y="4"/>
                        <a:pt x="15" y="4"/>
                        <a:pt x="14" y="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1"/>
                        <a:pt x="5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1"/>
                      </a:cubicBezTo>
                      <a:cubicBezTo>
                        <a:pt x="1" y="22"/>
                        <a:pt x="1" y="22"/>
                        <a:pt x="2" y="23"/>
                      </a:cubicBezTo>
                      <a:cubicBezTo>
                        <a:pt x="3" y="24"/>
                        <a:pt x="6" y="24"/>
                        <a:pt x="7" y="23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4" y="39"/>
                        <a:pt x="3" y="40"/>
                        <a:pt x="3" y="42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4" y="59"/>
                        <a:pt x="5" y="61"/>
                        <a:pt x="8" y="60"/>
                      </a:cubicBezTo>
                      <a:cubicBezTo>
                        <a:pt x="10" y="60"/>
                        <a:pt x="12" y="58"/>
                        <a:pt x="12" y="56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8" y="40"/>
                        <a:pt x="18" y="40"/>
                        <a:pt x="19" y="40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5" y="80"/>
                        <a:pt x="25" y="80"/>
                        <a:pt x="25" y="80"/>
                      </a:cubicBezTo>
                      <a:cubicBezTo>
                        <a:pt x="25" y="82"/>
                        <a:pt x="27" y="84"/>
                        <a:pt x="30" y="84"/>
                      </a:cubicBezTo>
                      <a:cubicBezTo>
                        <a:pt x="32" y="84"/>
                        <a:pt x="34" y="82"/>
                        <a:pt x="33" y="79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9" y="30"/>
                        <a:pt x="38" y="31"/>
                        <a:pt x="39" y="32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4"/>
                        <a:pt x="39" y="34"/>
                        <a:pt x="39" y="35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3" y="38"/>
                        <a:pt x="33" y="39"/>
                        <a:pt x="33" y="39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41" y="54"/>
                        <a:pt x="42" y="54"/>
                        <a:pt x="43" y="54"/>
                      </a:cubicBezTo>
                      <a:cubicBezTo>
                        <a:pt x="44" y="53"/>
                        <a:pt x="44" y="53"/>
                        <a:pt x="44" y="53"/>
                      </a:cubicBezTo>
                      <a:cubicBezTo>
                        <a:pt x="44" y="53"/>
                        <a:pt x="44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3"/>
                        <a:pt x="46" y="52"/>
                        <a:pt x="46" y="52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4" y="44"/>
                        <a:pt x="64" y="43"/>
                        <a:pt x="64" y="43"/>
                      </a:cubicBezTo>
                      <a:cubicBezTo>
                        <a:pt x="65" y="42"/>
                        <a:pt x="65" y="42"/>
                        <a:pt x="65" y="42"/>
                      </a:cubicBezTo>
                      <a:cubicBezTo>
                        <a:pt x="66" y="42"/>
                        <a:pt x="66" y="41"/>
                        <a:pt x="66" y="40"/>
                      </a:cubicBezTo>
                      <a:close/>
                      <a:moveTo>
                        <a:pt x="48" y="30"/>
                      </a:move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3" y="31"/>
                        <a:pt x="45" y="31"/>
                        <a:pt x="46" y="30"/>
                      </a:cubicBezTo>
                      <a:cubicBezTo>
                        <a:pt x="46" y="30"/>
                        <a:pt x="47" y="29"/>
                        <a:pt x="47" y="28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30"/>
                        <a:pt x="4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7" name="文本框 399"/>
              <p:cNvSpPr txBox="1"/>
              <p:nvPr/>
            </p:nvSpPr>
            <p:spPr>
              <a:xfrm>
                <a:off x="2991856" y="2506987"/>
                <a:ext cx="511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STEP</a:t>
                </a:r>
                <a:endParaRPr lang="zh-CN" altLang="en-US" sz="1200" dirty="0">
                  <a:solidFill>
                    <a:prstClr val="white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4101648" y="1402691"/>
              <a:ext cx="2515953" cy="783630"/>
              <a:chOff x="3724627" y="2004244"/>
              <a:chExt cx="2516608" cy="783630"/>
            </a:xfrm>
          </p:grpSpPr>
          <p:sp>
            <p:nvSpPr>
              <p:cNvPr id="162" name="文本框 434"/>
              <p:cNvSpPr txBox="1"/>
              <p:nvPr/>
            </p:nvSpPr>
            <p:spPr>
              <a:xfrm>
                <a:off x="3724627" y="2004244"/>
                <a:ext cx="17918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663A77"/>
                    </a:solidFill>
                    <a:latin typeface="微软雅黑" pitchFamily="34" charset="-122"/>
                    <a:ea typeface="微软雅黑" pitchFamily="34" charset="-122"/>
                  </a:rPr>
                  <a:t>目标达成</a:t>
                </a:r>
                <a:endParaRPr lang="zh-CN" altLang="en-US" sz="2000" dirty="0">
                  <a:solidFill>
                    <a:srgbClr val="663A7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3" name="文本框 435"/>
              <p:cNvSpPr txBox="1"/>
              <p:nvPr/>
            </p:nvSpPr>
            <p:spPr>
              <a:xfrm>
                <a:off x="3776604" y="2326209"/>
                <a:ext cx="246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宏观布局，发现并监控潜在对手</a:t>
                </a:r>
                <a:endParaRPr lang="en-US" altLang="zh-CN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辅助决策，提高销售额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>
              <a:off x="3457683" y="1625053"/>
              <a:ext cx="643965" cy="534444"/>
              <a:chOff x="3712583" y="1323428"/>
              <a:chExt cx="644133" cy="534444"/>
            </a:xfrm>
          </p:grpSpPr>
          <p:sp>
            <p:nvSpPr>
              <p:cNvPr id="165" name="文本框 400"/>
              <p:cNvSpPr txBox="1"/>
              <p:nvPr/>
            </p:nvSpPr>
            <p:spPr>
              <a:xfrm>
                <a:off x="3738586" y="1488540"/>
                <a:ext cx="44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n w="12700">
                      <a:solidFill>
                        <a:srgbClr val="663A77"/>
                      </a:solidFill>
                    </a:ln>
                    <a:noFill/>
                    <a:latin typeface="Impact" panose="020B0806030902050204" pitchFamily="34" charset="0"/>
                  </a:rPr>
                  <a:t>03</a:t>
                </a:r>
                <a:endParaRPr lang="zh-CN" altLang="en-US" dirty="0">
                  <a:ln w="12700">
                    <a:solidFill>
                      <a:srgbClr val="663A77"/>
                    </a:solidFill>
                  </a:ln>
                  <a:noFill/>
                  <a:latin typeface="Impact" panose="020B0806030902050204" pitchFamily="34" charset="0"/>
                </a:endParaRPr>
              </a:p>
            </p:txBody>
          </p:sp>
          <p:sp>
            <p:nvSpPr>
              <p:cNvPr id="166" name="文本框 437"/>
              <p:cNvSpPr txBox="1"/>
              <p:nvPr/>
            </p:nvSpPr>
            <p:spPr>
              <a:xfrm>
                <a:off x="3712583" y="1323428"/>
                <a:ext cx="511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663A77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STEP</a:t>
                </a:r>
                <a:endParaRPr lang="zh-CN" altLang="en-US" sz="1200" dirty="0">
                  <a:solidFill>
                    <a:srgbClr val="663A77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  <p:grpSp>
            <p:nvGrpSpPr>
              <p:cNvPr id="167" name="Group 407"/>
              <p:cNvGrpSpPr>
                <a:grpSpLocks noChangeAspect="1"/>
              </p:cNvGrpSpPr>
              <p:nvPr/>
            </p:nvGrpSpPr>
            <p:grpSpPr bwMode="auto">
              <a:xfrm>
                <a:off x="4147166" y="1442979"/>
                <a:ext cx="209550" cy="327025"/>
                <a:chOff x="2887" y="720"/>
                <a:chExt cx="132" cy="206"/>
              </a:xfrm>
              <a:solidFill>
                <a:srgbClr val="663A77"/>
              </a:solidFill>
            </p:grpSpPr>
            <p:sp>
              <p:nvSpPr>
                <p:cNvPr id="168" name="Freeform 408"/>
                <p:cNvSpPr>
                  <a:spLocks noEditPoints="1"/>
                </p:cNvSpPr>
                <p:nvPr/>
              </p:nvSpPr>
              <p:spPr bwMode="auto">
                <a:xfrm>
                  <a:off x="2895" y="720"/>
                  <a:ext cx="40" cy="37"/>
                </a:xfrm>
                <a:custGeom>
                  <a:avLst/>
                  <a:gdLst>
                    <a:gd name="T0" fmla="*/ 8 w 16"/>
                    <a:gd name="T1" fmla="*/ 15 h 15"/>
                    <a:gd name="T2" fmla="*/ 16 w 16"/>
                    <a:gd name="T3" fmla="*/ 7 h 15"/>
                    <a:gd name="T4" fmla="*/ 8 w 16"/>
                    <a:gd name="T5" fmla="*/ 0 h 15"/>
                    <a:gd name="T6" fmla="*/ 0 w 16"/>
                    <a:gd name="T7" fmla="*/ 7 h 15"/>
                    <a:gd name="T8" fmla="*/ 8 w 16"/>
                    <a:gd name="T9" fmla="*/ 15 h 15"/>
                    <a:gd name="T10" fmla="*/ 8 w 16"/>
                    <a:gd name="T11" fmla="*/ 2 h 15"/>
                    <a:gd name="T12" fmla="*/ 14 w 16"/>
                    <a:gd name="T13" fmla="*/ 7 h 15"/>
                    <a:gd name="T14" fmla="*/ 8 w 16"/>
                    <a:gd name="T15" fmla="*/ 13 h 15"/>
                    <a:gd name="T16" fmla="*/ 3 w 16"/>
                    <a:gd name="T17" fmla="*/ 7 h 15"/>
                    <a:gd name="T18" fmla="*/ 8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15"/>
                      </a:moveTo>
                      <a:cubicBezTo>
                        <a:pt x="13" y="15"/>
                        <a:pt x="16" y="12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2"/>
                        <a:pt x="4" y="15"/>
                        <a:pt x="8" y="15"/>
                      </a:cubicBezTo>
                      <a:close/>
                      <a:moveTo>
                        <a:pt x="8" y="2"/>
                      </a:moveTo>
                      <a:cubicBezTo>
                        <a:pt x="11" y="2"/>
                        <a:pt x="14" y="4"/>
                        <a:pt x="14" y="7"/>
                      </a:cubicBezTo>
                      <a:cubicBezTo>
                        <a:pt x="14" y="11"/>
                        <a:pt x="11" y="13"/>
                        <a:pt x="8" y="13"/>
                      </a:cubicBezTo>
                      <a:cubicBezTo>
                        <a:pt x="5" y="13"/>
                        <a:pt x="3" y="11"/>
                        <a:pt x="3" y="7"/>
                      </a:cubicBezTo>
                      <a:cubicBezTo>
                        <a:pt x="3" y="4"/>
                        <a:pt x="5" y="2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409"/>
                <p:cNvSpPr>
                  <a:spLocks noEditPoints="1"/>
                </p:cNvSpPr>
                <p:nvPr/>
              </p:nvSpPr>
              <p:spPr bwMode="auto">
                <a:xfrm>
                  <a:off x="2972" y="720"/>
                  <a:ext cx="40" cy="37"/>
                </a:xfrm>
                <a:custGeom>
                  <a:avLst/>
                  <a:gdLst>
                    <a:gd name="T0" fmla="*/ 8 w 16"/>
                    <a:gd name="T1" fmla="*/ 15 h 15"/>
                    <a:gd name="T2" fmla="*/ 16 w 16"/>
                    <a:gd name="T3" fmla="*/ 7 h 15"/>
                    <a:gd name="T4" fmla="*/ 8 w 16"/>
                    <a:gd name="T5" fmla="*/ 0 h 15"/>
                    <a:gd name="T6" fmla="*/ 0 w 16"/>
                    <a:gd name="T7" fmla="*/ 7 h 15"/>
                    <a:gd name="T8" fmla="*/ 8 w 16"/>
                    <a:gd name="T9" fmla="*/ 15 h 15"/>
                    <a:gd name="T10" fmla="*/ 8 w 16"/>
                    <a:gd name="T11" fmla="*/ 2 h 15"/>
                    <a:gd name="T12" fmla="*/ 14 w 16"/>
                    <a:gd name="T13" fmla="*/ 7 h 15"/>
                    <a:gd name="T14" fmla="*/ 8 w 16"/>
                    <a:gd name="T15" fmla="*/ 13 h 15"/>
                    <a:gd name="T16" fmla="*/ 2 w 16"/>
                    <a:gd name="T17" fmla="*/ 7 h 15"/>
                    <a:gd name="T18" fmla="*/ 8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15"/>
                      </a:moveTo>
                      <a:cubicBezTo>
                        <a:pt x="12" y="15"/>
                        <a:pt x="16" y="12"/>
                        <a:pt x="16" y="7"/>
                      </a:cubicBez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2"/>
                        <a:pt x="4" y="15"/>
                        <a:pt x="8" y="15"/>
                      </a:cubicBezTo>
                      <a:close/>
                      <a:moveTo>
                        <a:pt x="8" y="2"/>
                      </a:moveTo>
                      <a:cubicBezTo>
                        <a:pt x="11" y="2"/>
                        <a:pt x="14" y="4"/>
                        <a:pt x="14" y="7"/>
                      </a:cubicBezTo>
                      <a:cubicBezTo>
                        <a:pt x="14" y="11"/>
                        <a:pt x="11" y="13"/>
                        <a:pt x="8" y="13"/>
                      </a:cubicBezTo>
                      <a:cubicBezTo>
                        <a:pt x="5" y="13"/>
                        <a:pt x="2" y="11"/>
                        <a:pt x="2" y="7"/>
                      </a:cubicBezTo>
                      <a:cubicBezTo>
                        <a:pt x="2" y="4"/>
                        <a:pt x="5" y="2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410"/>
                <p:cNvSpPr>
                  <a:spLocks noEditPoints="1"/>
                </p:cNvSpPr>
                <p:nvPr/>
              </p:nvSpPr>
              <p:spPr bwMode="auto">
                <a:xfrm>
                  <a:off x="2887" y="760"/>
                  <a:ext cx="132" cy="166"/>
                </a:xfrm>
                <a:custGeom>
                  <a:avLst/>
                  <a:gdLst>
                    <a:gd name="T0" fmla="*/ 45 w 53"/>
                    <a:gd name="T1" fmla="*/ 0 h 68"/>
                    <a:gd name="T2" fmla="*/ 27 w 53"/>
                    <a:gd name="T3" fmla="*/ 13 h 68"/>
                    <a:gd name="T4" fmla="*/ 8 w 53"/>
                    <a:gd name="T5" fmla="*/ 0 h 68"/>
                    <a:gd name="T6" fmla="*/ 0 w 53"/>
                    <a:gd name="T7" fmla="*/ 14 h 68"/>
                    <a:gd name="T8" fmla="*/ 0 w 53"/>
                    <a:gd name="T9" fmla="*/ 33 h 68"/>
                    <a:gd name="T10" fmla="*/ 1 w 53"/>
                    <a:gd name="T11" fmla="*/ 34 h 68"/>
                    <a:gd name="T12" fmla="*/ 4 w 53"/>
                    <a:gd name="T13" fmla="*/ 63 h 68"/>
                    <a:gd name="T14" fmla="*/ 14 w 53"/>
                    <a:gd name="T15" fmla="*/ 65 h 68"/>
                    <a:gd name="T16" fmla="*/ 19 w 53"/>
                    <a:gd name="T17" fmla="*/ 34 h 68"/>
                    <a:gd name="T18" fmla="*/ 21 w 53"/>
                    <a:gd name="T19" fmla="*/ 33 h 68"/>
                    <a:gd name="T20" fmla="*/ 23 w 53"/>
                    <a:gd name="T21" fmla="*/ 22 h 68"/>
                    <a:gd name="T22" fmla="*/ 27 w 53"/>
                    <a:gd name="T23" fmla="*/ 23 h 68"/>
                    <a:gd name="T24" fmla="*/ 30 w 53"/>
                    <a:gd name="T25" fmla="*/ 22 h 68"/>
                    <a:gd name="T26" fmla="*/ 32 w 53"/>
                    <a:gd name="T27" fmla="*/ 33 h 68"/>
                    <a:gd name="T28" fmla="*/ 34 w 53"/>
                    <a:gd name="T29" fmla="*/ 34 h 68"/>
                    <a:gd name="T30" fmla="*/ 39 w 53"/>
                    <a:gd name="T31" fmla="*/ 65 h 68"/>
                    <a:gd name="T32" fmla="*/ 49 w 53"/>
                    <a:gd name="T33" fmla="*/ 63 h 68"/>
                    <a:gd name="T34" fmla="*/ 52 w 53"/>
                    <a:gd name="T35" fmla="*/ 34 h 68"/>
                    <a:gd name="T36" fmla="*/ 53 w 53"/>
                    <a:gd name="T37" fmla="*/ 33 h 68"/>
                    <a:gd name="T38" fmla="*/ 53 w 53"/>
                    <a:gd name="T39" fmla="*/ 14 h 68"/>
                    <a:gd name="T40" fmla="*/ 28 w 53"/>
                    <a:gd name="T41" fmla="*/ 19 h 68"/>
                    <a:gd name="T42" fmla="*/ 24 w 53"/>
                    <a:gd name="T43" fmla="*/ 20 h 68"/>
                    <a:gd name="T44" fmla="*/ 7 w 53"/>
                    <a:gd name="T45" fmla="*/ 8 h 68"/>
                    <a:gd name="T46" fmla="*/ 5 w 53"/>
                    <a:gd name="T47" fmla="*/ 10 h 68"/>
                    <a:gd name="T48" fmla="*/ 10 w 53"/>
                    <a:gd name="T49" fmla="*/ 15 h 68"/>
                    <a:gd name="T50" fmla="*/ 19 w 53"/>
                    <a:gd name="T51" fmla="*/ 32 h 68"/>
                    <a:gd name="T52" fmla="*/ 16 w 53"/>
                    <a:gd name="T53" fmla="*/ 34 h 68"/>
                    <a:gd name="T54" fmla="*/ 17 w 53"/>
                    <a:gd name="T55" fmla="*/ 60 h 68"/>
                    <a:gd name="T56" fmla="*/ 13 w 53"/>
                    <a:gd name="T57" fmla="*/ 63 h 68"/>
                    <a:gd name="T58" fmla="*/ 12 w 53"/>
                    <a:gd name="T59" fmla="*/ 64 h 68"/>
                    <a:gd name="T60" fmla="*/ 6 w 53"/>
                    <a:gd name="T61" fmla="*/ 63 h 68"/>
                    <a:gd name="T62" fmla="*/ 6 w 53"/>
                    <a:gd name="T63" fmla="*/ 37 h 68"/>
                    <a:gd name="T64" fmla="*/ 4 w 53"/>
                    <a:gd name="T65" fmla="*/ 34 h 68"/>
                    <a:gd name="T66" fmla="*/ 2 w 53"/>
                    <a:gd name="T67" fmla="*/ 32 h 68"/>
                    <a:gd name="T68" fmla="*/ 2 w 53"/>
                    <a:gd name="T69" fmla="*/ 14 h 68"/>
                    <a:gd name="T70" fmla="*/ 8 w 53"/>
                    <a:gd name="T71" fmla="*/ 2 h 68"/>
                    <a:gd name="T72" fmla="*/ 19 w 53"/>
                    <a:gd name="T73" fmla="*/ 11 h 68"/>
                    <a:gd name="T74" fmla="*/ 28 w 53"/>
                    <a:gd name="T75" fmla="*/ 17 h 68"/>
                    <a:gd name="T76" fmla="*/ 51 w 53"/>
                    <a:gd name="T77" fmla="*/ 14 h 68"/>
                    <a:gd name="T78" fmla="*/ 51 w 53"/>
                    <a:gd name="T79" fmla="*/ 32 h 68"/>
                    <a:gd name="T80" fmla="*/ 49 w 53"/>
                    <a:gd name="T81" fmla="*/ 34 h 68"/>
                    <a:gd name="T82" fmla="*/ 48 w 53"/>
                    <a:gd name="T83" fmla="*/ 37 h 68"/>
                    <a:gd name="T84" fmla="*/ 47 w 53"/>
                    <a:gd name="T85" fmla="*/ 63 h 68"/>
                    <a:gd name="T86" fmla="*/ 41 w 53"/>
                    <a:gd name="T87" fmla="*/ 64 h 68"/>
                    <a:gd name="T88" fmla="*/ 40 w 53"/>
                    <a:gd name="T89" fmla="*/ 63 h 68"/>
                    <a:gd name="T90" fmla="*/ 37 w 53"/>
                    <a:gd name="T91" fmla="*/ 60 h 68"/>
                    <a:gd name="T92" fmla="*/ 37 w 53"/>
                    <a:gd name="T93" fmla="*/ 34 h 68"/>
                    <a:gd name="T94" fmla="*/ 35 w 53"/>
                    <a:gd name="T95" fmla="*/ 32 h 68"/>
                    <a:gd name="T96" fmla="*/ 43 w 53"/>
                    <a:gd name="T97" fmla="*/ 15 h 68"/>
                    <a:gd name="T98" fmla="*/ 48 w 53"/>
                    <a:gd name="T99" fmla="*/ 10 h 68"/>
                    <a:gd name="T100" fmla="*/ 46 w 53"/>
                    <a:gd name="T101" fmla="*/ 8 h 68"/>
                    <a:gd name="T102" fmla="*/ 30 w 53"/>
                    <a:gd name="T103" fmla="*/ 20 h 68"/>
                    <a:gd name="T104" fmla="*/ 29 w 53"/>
                    <a:gd name="T105" fmla="*/ 14 h 68"/>
                    <a:gd name="T106" fmla="*/ 35 w 53"/>
                    <a:gd name="T107" fmla="*/ 10 h 68"/>
                    <a:gd name="T108" fmla="*/ 49 w 53"/>
                    <a:gd name="T109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3" h="68">
                      <a:moveTo>
                        <a:pt x="51" y="2"/>
                      </a:move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39" y="0"/>
                        <a:pt x="35" y="5"/>
                        <a:pt x="33" y="9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5"/>
                        <a:pt x="14" y="0"/>
                        <a:pt x="8" y="0"/>
                      </a:cubicBez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5"/>
                        <a:pt x="3" y="37"/>
                        <a:pt x="4" y="38"/>
                      </a:cubicBezTo>
                      <a:cubicBezTo>
                        <a:pt x="4" y="63"/>
                        <a:pt x="4" y="63"/>
                        <a:pt x="4" y="63"/>
                      </a:cubicBezTo>
                      <a:cubicBezTo>
                        <a:pt x="4" y="66"/>
                        <a:pt x="6" y="68"/>
                        <a:pt x="9" y="68"/>
                      </a:cubicBezTo>
                      <a:cubicBezTo>
                        <a:pt x="11" y="68"/>
                        <a:pt x="13" y="67"/>
                        <a:pt x="14" y="65"/>
                      </a:cubicBezTo>
                      <a:cubicBezTo>
                        <a:pt x="17" y="65"/>
                        <a:pt x="19" y="63"/>
                        <a:pt x="19" y="60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1" y="33"/>
                        <a:pt x="21" y="33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4" y="22"/>
                        <a:pt x="25" y="23"/>
                        <a:pt x="25" y="23"/>
                      </a:cubicBezTo>
                      <a:cubicBezTo>
                        <a:pt x="26" y="23"/>
                        <a:pt x="26" y="23"/>
                        <a:pt x="27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2"/>
                        <a:pt x="30" y="22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3"/>
                        <a:pt x="36" y="65"/>
                        <a:pt x="39" y="65"/>
                      </a:cubicBezTo>
                      <a:cubicBezTo>
                        <a:pt x="40" y="67"/>
                        <a:pt x="42" y="68"/>
                        <a:pt x="44" y="68"/>
                      </a:cubicBezTo>
                      <a:cubicBezTo>
                        <a:pt x="47" y="68"/>
                        <a:pt x="49" y="66"/>
                        <a:pt x="49" y="63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1" y="37"/>
                        <a:pt x="51" y="35"/>
                        <a:pt x="52" y="34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3" y="34"/>
                        <a:pt x="53" y="33"/>
                        <a:pt x="53" y="33"/>
                      </a:cubicBezTo>
                      <a:cubicBezTo>
                        <a:pt x="53" y="16"/>
                        <a:pt x="53" y="16"/>
                        <a:pt x="53" y="16"/>
                      </a:cubicBezTo>
                      <a:cubicBezTo>
                        <a:pt x="53" y="15"/>
                        <a:pt x="53" y="14"/>
                        <a:pt x="53" y="14"/>
                      </a:cubicBezTo>
                      <a:cubicBezTo>
                        <a:pt x="53" y="9"/>
                        <a:pt x="53" y="5"/>
                        <a:pt x="51" y="2"/>
                      </a:cubicBezTo>
                      <a:close/>
                      <a:moveTo>
                        <a:pt x="28" y="19"/>
                      </a:move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5" y="20"/>
                        <a:pt x="25" y="20"/>
                        <a:pt x="24" y="20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1"/>
                        <a:pt x="15" y="63"/>
                        <a:pt x="14" y="63"/>
                      </a:cubicBezTo>
                      <a:cubicBezTo>
                        <a:pt x="13" y="63"/>
                        <a:pt x="13" y="63"/>
                        <a:pt x="13" y="63"/>
                      </a:cubicBezTo>
                      <a:cubicBezTo>
                        <a:pt x="13" y="63"/>
                        <a:pt x="13" y="63"/>
                        <a:pt x="13" y="63"/>
                      </a:cubicBezTo>
                      <a:cubicBezTo>
                        <a:pt x="13" y="63"/>
                        <a:pt x="13" y="63"/>
                        <a:pt x="12" y="64"/>
                      </a:cubicBezTo>
                      <a:cubicBezTo>
                        <a:pt x="12" y="65"/>
                        <a:pt x="11" y="66"/>
                        <a:pt x="9" y="66"/>
                      </a:cubicBezTo>
                      <a:cubicBezTo>
                        <a:pt x="7" y="66"/>
                        <a:pt x="6" y="64"/>
                        <a:pt x="6" y="6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5" y="36"/>
                        <a:pt x="4" y="35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4"/>
                        <a:pt x="3" y="33"/>
                        <a:pt x="3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9"/>
                        <a:pt x="2" y="6"/>
                        <a:pt x="4" y="4"/>
                      </a:cubicBezTo>
                      <a:cubicBezTo>
                        <a:pt x="5" y="3"/>
                        <a:pt x="6" y="2"/>
                        <a:pt x="8" y="2"/>
                      </a:cubicBezTo>
                      <a:cubicBezTo>
                        <a:pt x="13" y="2"/>
                        <a:pt x="17" y="7"/>
                        <a:pt x="18" y="10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6"/>
                        <a:pt x="28" y="16"/>
                        <a:pt x="28" y="17"/>
                      </a:cubicBezTo>
                      <a:cubicBezTo>
                        <a:pt x="28" y="18"/>
                        <a:pt x="28" y="18"/>
                        <a:pt x="28" y="19"/>
                      </a:cubicBezTo>
                      <a:close/>
                      <a:moveTo>
                        <a:pt x="51" y="14"/>
                      </a:moveTo>
                      <a:cubicBezTo>
                        <a:pt x="51" y="14"/>
                        <a:pt x="51" y="15"/>
                        <a:pt x="51" y="16"/>
                      </a:cubicBezTo>
                      <a:cubicBezTo>
                        <a:pt x="51" y="32"/>
                        <a:pt x="51" y="32"/>
                        <a:pt x="51" y="32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3"/>
                        <a:pt x="49" y="34"/>
                        <a:pt x="49" y="34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9" y="35"/>
                        <a:pt x="48" y="36"/>
                        <a:pt x="48" y="37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7" y="64"/>
                        <a:pt x="46" y="66"/>
                        <a:pt x="44" y="66"/>
                      </a:cubicBezTo>
                      <a:cubicBezTo>
                        <a:pt x="42" y="66"/>
                        <a:pt x="41" y="65"/>
                        <a:pt x="41" y="64"/>
                      </a:cubicBezTo>
                      <a:cubicBezTo>
                        <a:pt x="41" y="63"/>
                        <a:pt x="40" y="63"/>
                        <a:pt x="40" y="63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38" y="63"/>
                        <a:pt x="37" y="61"/>
                        <a:pt x="37" y="60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5"/>
                        <a:pt x="43" y="15"/>
                        <a:pt x="44" y="1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9"/>
                        <a:pt x="48" y="9"/>
                        <a:pt x="48" y="8"/>
                      </a:cubicBezTo>
                      <a:cubicBezTo>
                        <a:pt x="47" y="8"/>
                        <a:pt x="47" y="8"/>
                        <a:pt x="46" y="8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18"/>
                        <a:pt x="31" y="17"/>
                        <a:pt x="30" y="16"/>
                      </a:cubicBezTo>
                      <a:cubicBezTo>
                        <a:pt x="30" y="15"/>
                        <a:pt x="29" y="15"/>
                        <a:pt x="29" y="14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5" y="11"/>
                        <a:pt x="35" y="11"/>
                        <a:pt x="35" y="10"/>
                      </a:cubicBezTo>
                      <a:cubicBezTo>
                        <a:pt x="36" y="7"/>
                        <a:pt x="40" y="2"/>
                        <a:pt x="45" y="2"/>
                      </a:cubicBezTo>
                      <a:cubicBezTo>
                        <a:pt x="47" y="2"/>
                        <a:pt x="48" y="3"/>
                        <a:pt x="49" y="4"/>
                      </a:cubicBezTo>
                      <a:cubicBezTo>
                        <a:pt x="51" y="6"/>
                        <a:pt x="51" y="9"/>
                        <a:pt x="5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1" name="组合 170"/>
            <p:cNvGrpSpPr/>
            <p:nvPr/>
          </p:nvGrpSpPr>
          <p:grpSpPr>
            <a:xfrm>
              <a:off x="5211784" y="2145583"/>
              <a:ext cx="2805717" cy="783630"/>
              <a:chOff x="3776606" y="2004244"/>
              <a:chExt cx="2806448" cy="783630"/>
            </a:xfrm>
          </p:grpSpPr>
          <p:sp>
            <p:nvSpPr>
              <p:cNvPr id="172" name="文本框 445"/>
              <p:cNvSpPr txBox="1"/>
              <p:nvPr/>
            </p:nvSpPr>
            <p:spPr>
              <a:xfrm>
                <a:off x="3776606" y="2004244"/>
                <a:ext cx="1739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EA7F7F"/>
                    </a:solidFill>
                    <a:latin typeface="微软雅黑" pitchFamily="34" charset="-122"/>
                    <a:ea typeface="微软雅黑" pitchFamily="34" charset="-122"/>
                  </a:rPr>
                  <a:t>运营改善</a:t>
                </a:r>
                <a:endParaRPr lang="zh-CN" altLang="en-US" sz="2000" dirty="0">
                  <a:solidFill>
                    <a:srgbClr val="EA7F7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3" name="文本框 446"/>
              <p:cNvSpPr txBox="1"/>
              <p:nvPr/>
            </p:nvSpPr>
            <p:spPr>
              <a:xfrm>
                <a:off x="3782526" y="2326209"/>
                <a:ext cx="2800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契合区域市场，了解区域用户消费喜好</a:t>
                </a:r>
                <a:endParaRPr lang="en-US" altLang="zh-CN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提升店铺运营实力</a:t>
                </a:r>
                <a:endParaRPr lang="en-US" altLang="zh-CN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6284005" y="2933128"/>
              <a:ext cx="2118555" cy="783630"/>
              <a:chOff x="3782526" y="2004244"/>
              <a:chExt cx="2119107" cy="783630"/>
            </a:xfrm>
          </p:grpSpPr>
          <p:sp>
            <p:nvSpPr>
              <p:cNvPr id="175" name="文本框 450"/>
              <p:cNvSpPr txBox="1"/>
              <p:nvPr/>
            </p:nvSpPr>
            <p:spPr>
              <a:xfrm>
                <a:off x="3782526" y="2004244"/>
                <a:ext cx="17339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AF92"/>
                    </a:solidFill>
                    <a:latin typeface="微软雅黑" pitchFamily="34" charset="-122"/>
                    <a:ea typeface="微软雅黑" pitchFamily="34" charset="-122"/>
                  </a:rPr>
                  <a:t>数据支撑</a:t>
                </a:r>
                <a:endParaRPr lang="zh-CN" altLang="en-US" sz="2000" dirty="0">
                  <a:solidFill>
                    <a:srgbClr val="00AF9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6" name="文本框 451"/>
              <p:cNvSpPr txBox="1"/>
              <p:nvPr/>
            </p:nvSpPr>
            <p:spPr>
              <a:xfrm>
                <a:off x="3782526" y="2326209"/>
                <a:ext cx="211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市场数据，品牌占有率</a:t>
                </a:r>
                <a:endParaRPr lang="en-US" altLang="zh-CN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竞</a:t>
                </a:r>
                <a:r>
                  <a:rPr lang="zh-CN" altLang="en-US" sz="12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品数据，线上全渠道数据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5582156" y="3155490"/>
              <a:ext cx="649375" cy="534444"/>
              <a:chOff x="5837610" y="2853865"/>
              <a:chExt cx="649544" cy="534444"/>
            </a:xfrm>
          </p:grpSpPr>
          <p:sp>
            <p:nvSpPr>
              <p:cNvPr id="178" name="文本框 452"/>
              <p:cNvSpPr txBox="1"/>
              <p:nvPr/>
            </p:nvSpPr>
            <p:spPr>
              <a:xfrm>
                <a:off x="5863613" y="3018977"/>
                <a:ext cx="44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n w="12700">
                      <a:solidFill>
                        <a:srgbClr val="00AF92"/>
                      </a:solidFill>
                    </a:ln>
                    <a:noFill/>
                    <a:latin typeface="Impact" panose="020B0806030902050204" pitchFamily="34" charset="0"/>
                  </a:rPr>
                  <a:t>01</a:t>
                </a:r>
                <a:endParaRPr lang="zh-CN" altLang="en-US" dirty="0">
                  <a:ln w="12700">
                    <a:solidFill>
                      <a:srgbClr val="00AF92"/>
                    </a:solidFill>
                  </a:ln>
                  <a:noFill/>
                  <a:latin typeface="Impact" panose="020B0806030902050204" pitchFamily="34" charset="0"/>
                </a:endParaRPr>
              </a:p>
            </p:txBody>
          </p:sp>
          <p:sp>
            <p:nvSpPr>
              <p:cNvPr id="179" name="文本框 453"/>
              <p:cNvSpPr txBox="1"/>
              <p:nvPr/>
            </p:nvSpPr>
            <p:spPr>
              <a:xfrm>
                <a:off x="5837610" y="2853865"/>
                <a:ext cx="511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AF92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STEP</a:t>
                </a:r>
                <a:endParaRPr lang="zh-CN" altLang="en-US" sz="1200" dirty="0">
                  <a:solidFill>
                    <a:srgbClr val="00AF92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  <p:sp>
            <p:nvSpPr>
              <p:cNvPr id="180" name="Freeform 414"/>
              <p:cNvSpPr>
                <a:spLocks noEditPoints="1"/>
              </p:cNvSpPr>
              <p:nvPr/>
            </p:nvSpPr>
            <p:spPr bwMode="auto">
              <a:xfrm>
                <a:off x="6223628" y="3055942"/>
                <a:ext cx="263526" cy="263526"/>
              </a:xfrm>
              <a:custGeom>
                <a:avLst/>
                <a:gdLst>
                  <a:gd name="T0" fmla="*/ 28 w 67"/>
                  <a:gd name="T1" fmla="*/ 66 h 67"/>
                  <a:gd name="T2" fmla="*/ 22 w 67"/>
                  <a:gd name="T3" fmla="*/ 57 h 67"/>
                  <a:gd name="T4" fmla="*/ 9 w 67"/>
                  <a:gd name="T5" fmla="*/ 57 h 67"/>
                  <a:gd name="T6" fmla="*/ 9 w 67"/>
                  <a:gd name="T7" fmla="*/ 42 h 67"/>
                  <a:gd name="T8" fmla="*/ 0 w 67"/>
                  <a:gd name="T9" fmla="*/ 33 h 67"/>
                  <a:gd name="T10" fmla="*/ 7 w 67"/>
                  <a:gd name="T11" fmla="*/ 22 h 67"/>
                  <a:gd name="T12" fmla="*/ 9 w 67"/>
                  <a:gd name="T13" fmla="*/ 19 h 67"/>
                  <a:gd name="T14" fmla="*/ 14 w 67"/>
                  <a:gd name="T15" fmla="*/ 6 h 67"/>
                  <a:gd name="T16" fmla="*/ 26 w 67"/>
                  <a:gd name="T17" fmla="*/ 9 h 67"/>
                  <a:gd name="T18" fmla="*/ 33 w 67"/>
                  <a:gd name="T19" fmla="*/ 0 h 67"/>
                  <a:gd name="T20" fmla="*/ 44 w 67"/>
                  <a:gd name="T21" fmla="*/ 10 h 67"/>
                  <a:gd name="T22" fmla="*/ 57 w 67"/>
                  <a:gd name="T23" fmla="*/ 10 h 67"/>
                  <a:gd name="T24" fmla="*/ 59 w 67"/>
                  <a:gd name="T25" fmla="*/ 23 h 67"/>
                  <a:gd name="T26" fmla="*/ 61 w 67"/>
                  <a:gd name="T27" fmla="*/ 27 h 67"/>
                  <a:gd name="T28" fmla="*/ 60 w 67"/>
                  <a:gd name="T29" fmla="*/ 44 h 67"/>
                  <a:gd name="T30" fmla="*/ 56 w 67"/>
                  <a:gd name="T31" fmla="*/ 44 h 67"/>
                  <a:gd name="T32" fmla="*/ 56 w 67"/>
                  <a:gd name="T33" fmla="*/ 57 h 67"/>
                  <a:gd name="T34" fmla="*/ 42 w 67"/>
                  <a:gd name="T35" fmla="*/ 58 h 67"/>
                  <a:gd name="T36" fmla="*/ 33 w 67"/>
                  <a:gd name="T37" fmla="*/ 67 h 67"/>
                  <a:gd name="T38" fmla="*/ 25 w 67"/>
                  <a:gd name="T39" fmla="*/ 54 h 67"/>
                  <a:gd name="T40" fmla="*/ 27 w 67"/>
                  <a:gd name="T41" fmla="*/ 61 h 67"/>
                  <a:gd name="T42" fmla="*/ 33 w 67"/>
                  <a:gd name="T43" fmla="*/ 65 h 67"/>
                  <a:gd name="T44" fmla="*/ 36 w 67"/>
                  <a:gd name="T45" fmla="*/ 55 h 67"/>
                  <a:gd name="T46" fmla="*/ 43 w 67"/>
                  <a:gd name="T47" fmla="*/ 53 h 67"/>
                  <a:gd name="T48" fmla="*/ 54 w 67"/>
                  <a:gd name="T49" fmla="*/ 54 h 67"/>
                  <a:gd name="T50" fmla="*/ 51 w 67"/>
                  <a:gd name="T51" fmla="*/ 45 h 67"/>
                  <a:gd name="T52" fmla="*/ 59 w 67"/>
                  <a:gd name="T53" fmla="*/ 40 h 67"/>
                  <a:gd name="T54" fmla="*/ 62 w 67"/>
                  <a:gd name="T55" fmla="*/ 33 h 67"/>
                  <a:gd name="T56" fmla="*/ 54 w 67"/>
                  <a:gd name="T57" fmla="*/ 29 h 67"/>
                  <a:gd name="T58" fmla="*/ 57 w 67"/>
                  <a:gd name="T59" fmla="*/ 20 h 67"/>
                  <a:gd name="T60" fmla="*/ 54 w 67"/>
                  <a:gd name="T61" fmla="*/ 13 h 67"/>
                  <a:gd name="T62" fmla="*/ 45 w 67"/>
                  <a:gd name="T63" fmla="*/ 15 h 67"/>
                  <a:gd name="T64" fmla="*/ 40 w 67"/>
                  <a:gd name="T65" fmla="*/ 7 h 67"/>
                  <a:gd name="T66" fmla="*/ 33 w 67"/>
                  <a:gd name="T67" fmla="*/ 4 h 67"/>
                  <a:gd name="T68" fmla="*/ 29 w 67"/>
                  <a:gd name="T69" fmla="*/ 12 h 67"/>
                  <a:gd name="T70" fmla="*/ 19 w 67"/>
                  <a:gd name="T71" fmla="*/ 10 h 67"/>
                  <a:gd name="T72" fmla="*/ 12 w 67"/>
                  <a:gd name="T73" fmla="*/ 14 h 67"/>
                  <a:gd name="T74" fmla="*/ 15 w 67"/>
                  <a:gd name="T75" fmla="*/ 21 h 67"/>
                  <a:gd name="T76" fmla="*/ 7 w 67"/>
                  <a:gd name="T77" fmla="*/ 26 h 67"/>
                  <a:gd name="T78" fmla="*/ 6 w 67"/>
                  <a:gd name="T79" fmla="*/ 36 h 67"/>
                  <a:gd name="T80" fmla="*/ 13 w 67"/>
                  <a:gd name="T81" fmla="*/ 42 h 67"/>
                  <a:gd name="T82" fmla="*/ 9 w 67"/>
                  <a:gd name="T83" fmla="*/ 50 h 67"/>
                  <a:gd name="T84" fmla="*/ 20 w 67"/>
                  <a:gd name="T85" fmla="*/ 51 h 67"/>
                  <a:gd name="T86" fmla="*/ 19 w 67"/>
                  <a:gd name="T87" fmla="*/ 32 h 67"/>
                  <a:gd name="T88" fmla="*/ 43 w 67"/>
                  <a:gd name="T89" fmla="*/ 25 h 67"/>
                  <a:gd name="T90" fmla="*/ 33 w 67"/>
                  <a:gd name="T91" fmla="*/ 24 h 67"/>
                  <a:gd name="T92" fmla="*/ 25 w 67"/>
                  <a:gd name="T93" fmla="*/ 40 h 67"/>
                  <a:gd name="T94" fmla="*/ 33 w 67"/>
                  <a:gd name="T95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7" h="67">
                    <a:moveTo>
                      <a:pt x="33" y="67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6" y="66"/>
                      <a:pt x="25" y="65"/>
                      <a:pt x="24" y="64"/>
                    </a:cubicBezTo>
                    <a:cubicBezTo>
                      <a:pt x="23" y="63"/>
                      <a:pt x="22" y="61"/>
                      <a:pt x="22" y="59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1" y="56"/>
                      <a:pt x="20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6" y="60"/>
                      <a:pt x="12" y="59"/>
                      <a:pt x="9" y="57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4" y="50"/>
                      <a:pt x="4" y="46"/>
                      <a:pt x="7" y="44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5"/>
                      <a:pt x="3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7"/>
                      <a:pt x="7" y="16"/>
                      <a:pt x="8" y="14"/>
                    </a:cubicBezTo>
                    <a:cubicBezTo>
                      <a:pt x="8" y="12"/>
                      <a:pt x="9" y="11"/>
                      <a:pt x="10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20" y="5"/>
                      <a:pt x="23" y="7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9"/>
                      <a:pt x="26" y="9"/>
                      <a:pt x="26" y="9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3"/>
                      <a:pt x="30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2" y="1"/>
                      <a:pt x="44" y="4"/>
                      <a:pt x="44" y="7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50" y="7"/>
                      <a:pt x="55" y="7"/>
                      <a:pt x="57" y="10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1" y="15"/>
                      <a:pt x="62" y="17"/>
                      <a:pt x="62" y="18"/>
                    </a:cubicBezTo>
                    <a:cubicBezTo>
                      <a:pt x="61" y="20"/>
                      <a:pt x="61" y="22"/>
                      <a:pt x="59" y="2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6"/>
                      <a:pt x="57" y="26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4" y="27"/>
                      <a:pt x="67" y="30"/>
                      <a:pt x="66" y="34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42"/>
                      <a:pt x="63" y="44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5"/>
                      <a:pt x="56" y="45"/>
                      <a:pt x="55" y="46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9" y="51"/>
                      <a:pt x="59" y="55"/>
                      <a:pt x="56" y="57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0" y="62"/>
                      <a:pt x="46" y="62"/>
                      <a:pt x="44" y="59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1" y="58"/>
                      <a:pt x="41" y="58"/>
                      <a:pt x="40" y="58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39" y="64"/>
                      <a:pt x="37" y="67"/>
                      <a:pt x="33" y="67"/>
                    </a:cubicBezTo>
                    <a:close/>
                    <a:moveTo>
                      <a:pt x="20" y="51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3"/>
                      <a:pt x="24" y="53"/>
                      <a:pt x="25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6" y="61"/>
                      <a:pt x="27" y="61"/>
                    </a:cubicBezTo>
                    <a:cubicBezTo>
                      <a:pt x="27" y="62"/>
                      <a:pt x="28" y="62"/>
                      <a:pt x="28" y="62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5" y="63"/>
                      <a:pt x="36" y="62"/>
                      <a:pt x="36" y="60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4"/>
                      <a:pt x="40" y="54"/>
                      <a:pt x="42" y="5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8"/>
                      <a:pt x="49" y="58"/>
                      <a:pt x="50" y="57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5" y="53"/>
                      <a:pt x="55" y="52"/>
                      <a:pt x="54" y="51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4"/>
                      <a:pt x="53" y="42"/>
                      <a:pt x="53" y="41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1" y="40"/>
                      <a:pt x="62" y="39"/>
                      <a:pt x="62" y="38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2"/>
                      <a:pt x="62" y="31"/>
                      <a:pt x="60" y="31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8"/>
                      <a:pt x="53" y="26"/>
                      <a:pt x="53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7" y="19"/>
                      <a:pt x="58" y="18"/>
                    </a:cubicBezTo>
                    <a:cubicBezTo>
                      <a:pt x="58" y="17"/>
                      <a:pt x="57" y="17"/>
                      <a:pt x="57" y="16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3" y="12"/>
                      <a:pt x="52" y="11"/>
                      <a:pt x="50" y="12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3" y="15"/>
                      <a:pt x="42" y="14"/>
                      <a:pt x="41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6"/>
                      <a:pt x="39" y="5"/>
                      <a:pt x="38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1" y="5"/>
                      <a:pt x="31" y="6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3"/>
                      <a:pt x="26" y="13"/>
                      <a:pt x="2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6" y="9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3"/>
                      <a:pt x="13" y="24"/>
                      <a:pt x="13" y="25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6"/>
                      <a:pt x="4" y="27"/>
                      <a:pt x="4" y="28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5" y="36"/>
                      <a:pt x="6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9"/>
                      <a:pt x="12" y="41"/>
                      <a:pt x="13" y="4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9" y="48"/>
                      <a:pt x="8" y="49"/>
                      <a:pt x="9" y="50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3" y="55"/>
                      <a:pt x="15" y="55"/>
                      <a:pt x="16" y="54"/>
                    </a:cubicBezTo>
                    <a:lnTo>
                      <a:pt x="20" y="51"/>
                    </a:lnTo>
                    <a:close/>
                    <a:moveTo>
                      <a:pt x="33" y="47"/>
                    </a:moveTo>
                    <a:cubicBezTo>
                      <a:pt x="29" y="47"/>
                      <a:pt x="25" y="46"/>
                      <a:pt x="22" y="43"/>
                    </a:cubicBezTo>
                    <a:cubicBezTo>
                      <a:pt x="20" y="40"/>
                      <a:pt x="19" y="36"/>
                      <a:pt x="19" y="32"/>
                    </a:cubicBezTo>
                    <a:cubicBezTo>
                      <a:pt x="19" y="29"/>
                      <a:pt x="21" y="25"/>
                      <a:pt x="24" y="23"/>
                    </a:cubicBezTo>
                    <a:cubicBezTo>
                      <a:pt x="26" y="21"/>
                      <a:pt x="29" y="20"/>
                      <a:pt x="33" y="20"/>
                    </a:cubicBezTo>
                    <a:cubicBezTo>
                      <a:pt x="37" y="20"/>
                      <a:pt x="41" y="22"/>
                      <a:pt x="43" y="25"/>
                    </a:cubicBezTo>
                    <a:cubicBezTo>
                      <a:pt x="48" y="31"/>
                      <a:pt x="47" y="39"/>
                      <a:pt x="42" y="44"/>
                    </a:cubicBezTo>
                    <a:cubicBezTo>
                      <a:pt x="39" y="46"/>
                      <a:pt x="36" y="47"/>
                      <a:pt x="33" y="47"/>
                    </a:cubicBezTo>
                    <a:close/>
                    <a:moveTo>
                      <a:pt x="33" y="24"/>
                    </a:moveTo>
                    <a:cubicBezTo>
                      <a:pt x="30" y="24"/>
                      <a:pt x="28" y="25"/>
                      <a:pt x="26" y="26"/>
                    </a:cubicBezTo>
                    <a:cubicBezTo>
                      <a:pt x="24" y="28"/>
                      <a:pt x="23" y="30"/>
                      <a:pt x="23" y="33"/>
                    </a:cubicBezTo>
                    <a:cubicBezTo>
                      <a:pt x="23" y="35"/>
                      <a:pt x="24" y="38"/>
                      <a:pt x="25" y="40"/>
                    </a:cubicBezTo>
                    <a:cubicBezTo>
                      <a:pt x="29" y="44"/>
                      <a:pt x="35" y="44"/>
                      <a:pt x="39" y="41"/>
                    </a:cubicBezTo>
                    <a:cubicBezTo>
                      <a:pt x="43" y="38"/>
                      <a:pt x="44" y="31"/>
                      <a:pt x="40" y="27"/>
                    </a:cubicBezTo>
                    <a:cubicBezTo>
                      <a:pt x="38" y="25"/>
                      <a:pt x="36" y="24"/>
                      <a:pt x="33" y="24"/>
                    </a:cubicBezTo>
                    <a:close/>
                  </a:path>
                </a:pathLst>
              </a:custGeom>
              <a:solidFill>
                <a:srgbClr val="00AF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4515854" y="2367945"/>
              <a:ext cx="614394" cy="534444"/>
              <a:chOff x="4771030" y="2066320"/>
              <a:chExt cx="614554" cy="534444"/>
            </a:xfrm>
          </p:grpSpPr>
          <p:sp>
            <p:nvSpPr>
              <p:cNvPr id="182" name="文本框 447"/>
              <p:cNvSpPr txBox="1"/>
              <p:nvPr/>
            </p:nvSpPr>
            <p:spPr>
              <a:xfrm>
                <a:off x="4797033" y="2231432"/>
                <a:ext cx="44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n w="12700">
                      <a:solidFill>
                        <a:srgbClr val="EA7F7F"/>
                      </a:solidFill>
                    </a:ln>
                    <a:noFill/>
                    <a:latin typeface="Impact" panose="020B0806030902050204" pitchFamily="34" charset="0"/>
                  </a:rPr>
                  <a:t>02</a:t>
                </a:r>
                <a:endParaRPr lang="zh-CN" altLang="en-US" dirty="0">
                  <a:ln w="12700">
                    <a:solidFill>
                      <a:srgbClr val="EA7F7F"/>
                    </a:solidFill>
                  </a:ln>
                  <a:noFill/>
                  <a:latin typeface="Impact" panose="020B0806030902050204" pitchFamily="34" charset="0"/>
                </a:endParaRPr>
              </a:p>
            </p:txBody>
          </p:sp>
          <p:sp>
            <p:nvSpPr>
              <p:cNvPr id="183" name="文本框 448"/>
              <p:cNvSpPr txBox="1"/>
              <p:nvPr/>
            </p:nvSpPr>
            <p:spPr>
              <a:xfrm>
                <a:off x="4771030" y="2066320"/>
                <a:ext cx="511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A7F7F"/>
                    </a:solidFill>
                    <a:latin typeface="Impact" panose="020B0806030902050204" pitchFamily="34" charset="0"/>
                    <a:ea typeface="LiHei Pro" panose="020B0500000000000000" pitchFamily="34" charset="-122"/>
                  </a:rPr>
                  <a:t>STEP</a:t>
                </a:r>
                <a:endParaRPr lang="zh-CN" altLang="en-US" sz="1200" dirty="0">
                  <a:solidFill>
                    <a:srgbClr val="EA7F7F"/>
                  </a:solidFill>
                  <a:latin typeface="Impact" panose="020B0806030902050204" pitchFamily="34" charset="0"/>
                  <a:ea typeface="LiHei Pro" panose="020B0500000000000000" pitchFamily="34" charset="-122"/>
                </a:endParaRPr>
              </a:p>
            </p:txBody>
          </p:sp>
          <p:sp>
            <p:nvSpPr>
              <p:cNvPr id="184" name="Freeform 418"/>
              <p:cNvSpPr>
                <a:spLocks/>
              </p:cNvSpPr>
              <p:nvPr/>
            </p:nvSpPr>
            <p:spPr bwMode="auto">
              <a:xfrm>
                <a:off x="5195084" y="2218209"/>
                <a:ext cx="190500" cy="288925"/>
              </a:xfrm>
              <a:custGeom>
                <a:avLst/>
                <a:gdLst>
                  <a:gd name="T0" fmla="*/ 35 w 48"/>
                  <a:gd name="T1" fmla="*/ 5 h 74"/>
                  <a:gd name="T2" fmla="*/ 33 w 48"/>
                  <a:gd name="T3" fmla="*/ 11 h 74"/>
                  <a:gd name="T4" fmla="*/ 30 w 48"/>
                  <a:gd name="T5" fmla="*/ 14 h 74"/>
                  <a:gd name="T6" fmla="*/ 45 w 48"/>
                  <a:gd name="T7" fmla="*/ 29 h 74"/>
                  <a:gd name="T8" fmla="*/ 45 w 48"/>
                  <a:gd name="T9" fmla="*/ 31 h 74"/>
                  <a:gd name="T10" fmla="*/ 43 w 48"/>
                  <a:gd name="T11" fmla="*/ 31 h 74"/>
                  <a:gd name="T12" fmla="*/ 27 w 48"/>
                  <a:gd name="T13" fmla="*/ 15 h 74"/>
                  <a:gd name="T14" fmla="*/ 27 w 48"/>
                  <a:gd name="T15" fmla="*/ 13 h 74"/>
                  <a:gd name="T16" fmla="*/ 31 w 48"/>
                  <a:gd name="T17" fmla="*/ 9 h 74"/>
                  <a:gd name="T18" fmla="*/ 32 w 48"/>
                  <a:gd name="T19" fmla="*/ 6 h 74"/>
                  <a:gd name="T20" fmla="*/ 29 w 48"/>
                  <a:gd name="T21" fmla="*/ 4 h 74"/>
                  <a:gd name="T22" fmla="*/ 10 w 48"/>
                  <a:gd name="T23" fmla="*/ 3 h 74"/>
                  <a:gd name="T24" fmla="*/ 5 w 48"/>
                  <a:gd name="T25" fmla="*/ 4 h 74"/>
                  <a:gd name="T26" fmla="*/ 3 w 48"/>
                  <a:gd name="T27" fmla="*/ 9 h 74"/>
                  <a:gd name="T28" fmla="*/ 5 w 48"/>
                  <a:gd name="T29" fmla="*/ 29 h 74"/>
                  <a:gd name="T30" fmla="*/ 7 w 48"/>
                  <a:gd name="T31" fmla="*/ 32 h 74"/>
                  <a:gd name="T32" fmla="*/ 10 w 48"/>
                  <a:gd name="T33" fmla="*/ 30 h 74"/>
                  <a:gd name="T34" fmla="*/ 14 w 48"/>
                  <a:gd name="T35" fmla="*/ 27 h 74"/>
                  <a:gd name="T36" fmla="*/ 16 w 48"/>
                  <a:gd name="T37" fmla="*/ 27 h 74"/>
                  <a:gd name="T38" fmla="*/ 31 w 48"/>
                  <a:gd name="T39" fmla="*/ 42 h 74"/>
                  <a:gd name="T40" fmla="*/ 31 w 48"/>
                  <a:gd name="T41" fmla="*/ 42 h 74"/>
                  <a:gd name="T42" fmla="*/ 33 w 48"/>
                  <a:gd name="T43" fmla="*/ 44 h 74"/>
                  <a:gd name="T44" fmla="*/ 36 w 48"/>
                  <a:gd name="T45" fmla="*/ 41 h 74"/>
                  <a:gd name="T46" fmla="*/ 42 w 48"/>
                  <a:gd name="T47" fmla="*/ 39 h 74"/>
                  <a:gd name="T48" fmla="*/ 46 w 48"/>
                  <a:gd name="T49" fmla="*/ 45 h 74"/>
                  <a:gd name="T50" fmla="*/ 47 w 48"/>
                  <a:gd name="T51" fmla="*/ 64 h 74"/>
                  <a:gd name="T52" fmla="*/ 45 w 48"/>
                  <a:gd name="T53" fmla="*/ 71 h 74"/>
                  <a:gd name="T54" fmla="*/ 45 w 48"/>
                  <a:gd name="T55" fmla="*/ 71 h 74"/>
                  <a:gd name="T56" fmla="*/ 38 w 48"/>
                  <a:gd name="T57" fmla="*/ 74 h 74"/>
                  <a:gd name="T58" fmla="*/ 19 w 48"/>
                  <a:gd name="T59" fmla="*/ 72 h 74"/>
                  <a:gd name="T60" fmla="*/ 13 w 48"/>
                  <a:gd name="T61" fmla="*/ 68 h 74"/>
                  <a:gd name="T62" fmla="*/ 15 w 48"/>
                  <a:gd name="T63" fmla="*/ 62 h 74"/>
                  <a:gd name="T64" fmla="*/ 18 w 48"/>
                  <a:gd name="T65" fmla="*/ 60 h 74"/>
                  <a:gd name="T66" fmla="*/ 3 w 48"/>
                  <a:gd name="T67" fmla="*/ 45 h 74"/>
                  <a:gd name="T68" fmla="*/ 3 w 48"/>
                  <a:gd name="T69" fmla="*/ 43 h 74"/>
                  <a:gd name="T70" fmla="*/ 5 w 48"/>
                  <a:gd name="T71" fmla="*/ 43 h 74"/>
                  <a:gd name="T72" fmla="*/ 21 w 48"/>
                  <a:gd name="T73" fmla="*/ 59 h 74"/>
                  <a:gd name="T74" fmla="*/ 21 w 48"/>
                  <a:gd name="T75" fmla="*/ 61 h 74"/>
                  <a:gd name="T76" fmla="*/ 17 w 48"/>
                  <a:gd name="T77" fmla="*/ 64 h 74"/>
                  <a:gd name="T78" fmla="*/ 16 w 48"/>
                  <a:gd name="T79" fmla="*/ 68 h 74"/>
                  <a:gd name="T80" fmla="*/ 19 w 48"/>
                  <a:gd name="T81" fmla="*/ 69 h 74"/>
                  <a:gd name="T82" fmla="*/ 38 w 48"/>
                  <a:gd name="T83" fmla="*/ 71 h 74"/>
                  <a:gd name="T84" fmla="*/ 43 w 48"/>
                  <a:gd name="T85" fmla="*/ 69 h 74"/>
                  <a:gd name="T86" fmla="*/ 45 w 48"/>
                  <a:gd name="T87" fmla="*/ 65 h 74"/>
                  <a:gd name="T88" fmla="*/ 43 w 48"/>
                  <a:gd name="T89" fmla="*/ 45 h 74"/>
                  <a:gd name="T90" fmla="*/ 41 w 48"/>
                  <a:gd name="T91" fmla="*/ 42 h 74"/>
                  <a:gd name="T92" fmla="*/ 38 w 48"/>
                  <a:gd name="T93" fmla="*/ 43 h 74"/>
                  <a:gd name="T94" fmla="*/ 34 w 48"/>
                  <a:gd name="T95" fmla="*/ 47 h 74"/>
                  <a:gd name="T96" fmla="*/ 32 w 48"/>
                  <a:gd name="T97" fmla="*/ 47 h 74"/>
                  <a:gd name="T98" fmla="*/ 17 w 48"/>
                  <a:gd name="T99" fmla="*/ 31 h 74"/>
                  <a:gd name="T100" fmla="*/ 16 w 48"/>
                  <a:gd name="T101" fmla="*/ 31 h 74"/>
                  <a:gd name="T102" fmla="*/ 15 w 48"/>
                  <a:gd name="T103" fmla="*/ 29 h 74"/>
                  <a:gd name="T104" fmla="*/ 12 w 48"/>
                  <a:gd name="T105" fmla="*/ 32 h 74"/>
                  <a:gd name="T106" fmla="*/ 6 w 48"/>
                  <a:gd name="T107" fmla="*/ 34 h 74"/>
                  <a:gd name="T108" fmla="*/ 2 w 48"/>
                  <a:gd name="T109" fmla="*/ 29 h 74"/>
                  <a:gd name="T110" fmla="*/ 0 w 48"/>
                  <a:gd name="T111" fmla="*/ 9 h 74"/>
                  <a:gd name="T112" fmla="*/ 3 w 48"/>
                  <a:gd name="T113" fmla="*/ 2 h 74"/>
                  <a:gd name="T114" fmla="*/ 3 w 48"/>
                  <a:gd name="T115" fmla="*/ 2 h 74"/>
                  <a:gd name="T116" fmla="*/ 10 w 48"/>
                  <a:gd name="T117" fmla="*/ 0 h 74"/>
                  <a:gd name="T118" fmla="*/ 29 w 48"/>
                  <a:gd name="T119" fmla="*/ 2 h 74"/>
                  <a:gd name="T120" fmla="*/ 35 w 48"/>
                  <a:gd name="T12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" h="74">
                    <a:moveTo>
                      <a:pt x="35" y="5"/>
                    </a:moveTo>
                    <a:cubicBezTo>
                      <a:pt x="35" y="6"/>
                      <a:pt x="36" y="8"/>
                      <a:pt x="33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5" y="30"/>
                      <a:pt x="45" y="31"/>
                    </a:cubicBezTo>
                    <a:cubicBezTo>
                      <a:pt x="44" y="31"/>
                      <a:pt x="44" y="31"/>
                      <a:pt x="43" y="31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4"/>
                      <a:pt x="27" y="1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8"/>
                      <a:pt x="33" y="7"/>
                      <a:pt x="32" y="6"/>
                    </a:cubicBezTo>
                    <a:cubicBezTo>
                      <a:pt x="32" y="5"/>
                      <a:pt x="31" y="5"/>
                      <a:pt x="2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5"/>
                      <a:pt x="3" y="7"/>
                      <a:pt x="3" y="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6" y="32"/>
                      <a:pt x="7" y="32"/>
                    </a:cubicBezTo>
                    <a:cubicBezTo>
                      <a:pt x="7" y="32"/>
                      <a:pt x="9" y="32"/>
                      <a:pt x="10" y="3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5" y="26"/>
                      <a:pt x="16" y="27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9" y="39"/>
                      <a:pt x="41" y="39"/>
                      <a:pt x="42" y="39"/>
                    </a:cubicBezTo>
                    <a:cubicBezTo>
                      <a:pt x="43" y="40"/>
                      <a:pt x="45" y="41"/>
                      <a:pt x="46" y="45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8" y="67"/>
                      <a:pt x="47" y="70"/>
                      <a:pt x="45" y="71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3" y="73"/>
                      <a:pt x="41" y="74"/>
                      <a:pt x="38" y="74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5" y="71"/>
                      <a:pt x="13" y="70"/>
                      <a:pt x="13" y="68"/>
                    </a:cubicBezTo>
                    <a:cubicBezTo>
                      <a:pt x="13" y="67"/>
                      <a:pt x="12" y="65"/>
                      <a:pt x="15" y="62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4" y="42"/>
                      <a:pt x="4" y="42"/>
                      <a:pt x="5" y="4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1" y="60"/>
                      <a:pt x="21" y="61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6" y="66"/>
                      <a:pt x="15" y="67"/>
                      <a:pt x="16" y="68"/>
                    </a:cubicBezTo>
                    <a:cubicBezTo>
                      <a:pt x="16" y="68"/>
                      <a:pt x="17" y="69"/>
                      <a:pt x="19" y="69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40" y="71"/>
                      <a:pt x="42" y="71"/>
                      <a:pt x="43" y="69"/>
                    </a:cubicBezTo>
                    <a:cubicBezTo>
                      <a:pt x="44" y="68"/>
                      <a:pt x="45" y="66"/>
                      <a:pt x="45" y="6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3"/>
                      <a:pt x="42" y="42"/>
                      <a:pt x="41" y="42"/>
                    </a:cubicBezTo>
                    <a:cubicBezTo>
                      <a:pt x="40" y="41"/>
                      <a:pt x="39" y="42"/>
                      <a:pt x="38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3" y="48"/>
                      <a:pt x="32" y="47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9" y="35"/>
                      <a:pt x="7" y="35"/>
                      <a:pt x="6" y="34"/>
                    </a:cubicBezTo>
                    <a:cubicBezTo>
                      <a:pt x="5" y="34"/>
                      <a:pt x="3" y="33"/>
                      <a:pt x="2" y="2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3" y="2"/>
                      <a:pt x="35" y="4"/>
                      <a:pt x="35" y="5"/>
                    </a:cubicBez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5" name="文本框 492"/>
            <p:cNvSpPr txBox="1"/>
            <p:nvPr/>
          </p:nvSpPr>
          <p:spPr>
            <a:xfrm>
              <a:off x="7264037" y="4286130"/>
              <a:ext cx="269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实现价值</a:t>
              </a:r>
              <a:endParaRPr lang="zh-CN" alt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86" name="直接连接符 185"/>
            <p:cNvCxnSpPr/>
            <p:nvPr/>
          </p:nvCxnSpPr>
          <p:spPr>
            <a:xfrm>
              <a:off x="7376092" y="4785734"/>
              <a:ext cx="212192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文本框 494"/>
            <p:cNvSpPr txBox="1"/>
            <p:nvPr/>
          </p:nvSpPr>
          <p:spPr>
            <a:xfrm>
              <a:off x="7269769" y="4787102"/>
              <a:ext cx="269396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让</a:t>
              </a:r>
              <a:r>
                <a:rPr lang="zh-CN" alt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更多的区域用户关注并下单</a:t>
              </a:r>
              <a:endParaRPr lang="en-US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掌握市场动态、提升店铺竞争力</a:t>
              </a:r>
              <a:endParaRPr lang="en-US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辅助决策，提高销售额</a:t>
              </a:r>
              <a:endPara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657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0" y="736253"/>
            <a:ext cx="12192000" cy="3019881"/>
          </a:xfrm>
          <a:prstGeom prst="rect">
            <a:avLst/>
          </a:prstGeom>
          <a:blipFill dpi="0" rotWithShape="1">
            <a:blip r:embed="rId4"/>
            <a:srcRect/>
            <a:stretch>
              <a:fillRect t="-22917" b="-361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583935" y="4553585"/>
            <a:ext cx="8712968" cy="22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以市场为导向，以客户为中心，以人才为资本，以品质为前提，我们一路走来，历鉴一路风景。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敦行致远，超越梦想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站在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年的起点上，</a:t>
            </a:r>
            <a:r>
              <a:rPr lang="en-US" altLang="en-US" sz="1600" dirty="0" err="1">
                <a:latin typeface="微软雅黑" pitchFamily="34" charset="-122"/>
                <a:ea typeface="微软雅黑" pitchFamily="34" charset="-122"/>
              </a:rPr>
              <a:t>比一比公司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愿与贵司结成事业共同体，真切关怀彼此流注，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把理想与抱负的版图拓展至更广的疆域，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为完成更伟大的使命而再上征程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54"/>
          <p:cNvGrpSpPr/>
          <p:nvPr/>
        </p:nvGrpSpPr>
        <p:grpSpPr>
          <a:xfrm>
            <a:off x="4134757" y="3162300"/>
            <a:ext cx="3746500" cy="1219200"/>
            <a:chOff x="0" y="1850567"/>
            <a:chExt cx="3746500" cy="1219200"/>
          </a:xfrm>
          <a:solidFill>
            <a:srgbClr val="0070C0"/>
          </a:solidFill>
        </p:grpSpPr>
        <p:sp>
          <p:nvSpPr>
            <p:cNvPr id="6" name="MH_SubTitle_1"/>
            <p:cNvSpPr/>
            <p:nvPr>
              <p:custDataLst>
                <p:tags r:id="rId2"/>
              </p:custDataLst>
            </p:nvPr>
          </p:nvSpPr>
          <p:spPr>
            <a:xfrm>
              <a:off x="0" y="1850567"/>
              <a:ext cx="3746500" cy="121920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文本框 25"/>
            <p:cNvSpPr txBox="1"/>
            <p:nvPr/>
          </p:nvSpPr>
          <p:spPr>
            <a:xfrm>
              <a:off x="805662" y="2118061"/>
              <a:ext cx="223490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7F7F7"/>
                  </a:solidFill>
                  <a:latin typeface="微软雅黑" pitchFamily="34" charset="-122"/>
                  <a:ea typeface="微软雅黑" pitchFamily="34" charset="-122"/>
                </a:rPr>
                <a:t>后记</a:t>
              </a:r>
              <a:r>
                <a:rPr lang="en-US" altLang="zh-CN" sz="3600" b="1" dirty="0">
                  <a:solidFill>
                    <a:srgbClr val="F7F7F7"/>
                  </a:solidFill>
                  <a:latin typeface="微软雅黑" pitchFamily="34" charset="-122"/>
                  <a:ea typeface="微软雅黑" pitchFamily="34" charset="-122"/>
                </a:rPr>
                <a:t>·</a:t>
              </a:r>
              <a:r>
                <a:rPr lang="zh-CN" altLang="en-US" sz="3600" b="1" dirty="0">
                  <a:solidFill>
                    <a:srgbClr val="F7F7F7"/>
                  </a:solidFill>
                  <a:latin typeface="微软雅黑" pitchFamily="34" charset="-122"/>
                  <a:ea typeface="微软雅黑" pitchFamily="34" charset="-122"/>
                </a:rPr>
                <a:t>展望</a:t>
              </a:r>
            </a:p>
          </p:txBody>
        </p:sp>
      </p:grp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609441" y="1218116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展望未来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631" y="3861842"/>
            <a:ext cx="4389865" cy="30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0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20918"/>
  <p:tag name="MH_LIBRARY" val="GRAPHIC"/>
  <p:tag name="MH_TYPE" val="Pictur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2091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504</Words>
  <Application>Microsoft Office PowerPoint</Application>
  <PresentationFormat>自定义</PresentationFormat>
  <Paragraphs>71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Office 主题</vt:lpstr>
      <vt:lpstr>4_Office 主题​​</vt:lpstr>
      <vt:lpstr>3_Office 主题​​</vt:lpstr>
      <vt:lpstr>2_Office 主题​​</vt:lpstr>
      <vt:lpstr>1_Office 主题​​</vt:lpstr>
      <vt:lpstr>Office Theme</vt:lpstr>
      <vt:lpstr>1_Office Theme</vt:lpstr>
      <vt:lpstr>百果园新数据方案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landray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公司方案-产品案例介绍</dc:title>
  <dc:creator>li yuan</dc:creator>
  <cp:lastModifiedBy>Qinxinhai</cp:lastModifiedBy>
  <cp:revision>419</cp:revision>
  <dcterms:created xsi:type="dcterms:W3CDTF">2017-03-15T07:31:01Z</dcterms:created>
  <dcterms:modified xsi:type="dcterms:W3CDTF">2017-08-30T03:21:45Z</dcterms:modified>
</cp:coreProperties>
</file>