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70" r:id="rId3"/>
    <p:sldMasterId id="2147483665" r:id="rId4"/>
    <p:sldMasterId id="2147483660" r:id="rId5"/>
    <p:sldMasterId id="2147483682" r:id="rId6"/>
    <p:sldMasterId id="2147483685" r:id="rId7"/>
    <p:sldMasterId id="2147483786" r:id="rId8"/>
  </p:sldMasterIdLst>
  <p:notesMasterIdLst>
    <p:notesMasterId r:id="rId18"/>
  </p:notesMasterIdLst>
  <p:handoutMasterIdLst>
    <p:handoutMasterId r:id="rId19"/>
  </p:handoutMasterIdLst>
  <p:sldIdLst>
    <p:sldId id="487" r:id="rId9"/>
    <p:sldId id="486" r:id="rId10"/>
    <p:sldId id="490" r:id="rId11"/>
    <p:sldId id="491" r:id="rId12"/>
    <p:sldId id="493" r:id="rId13"/>
    <p:sldId id="492" r:id="rId14"/>
    <p:sldId id="488" r:id="rId15"/>
    <p:sldId id="489" r:id="rId16"/>
    <p:sldId id="303" r:id="rId17"/>
  </p:sldIdLst>
  <p:sldSz cx="12188825" cy="6858000"/>
  <p:notesSz cx="6858000" cy="9144000"/>
  <p:custDataLst>
    <p:tags r:id="rId20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7B"/>
    <a:srgbClr val="FFB850"/>
    <a:srgbClr val="F17475"/>
    <a:srgbClr val="E87071"/>
    <a:srgbClr val="FFCC66"/>
    <a:srgbClr val="CACFCF"/>
    <a:srgbClr val="BBC2C1"/>
    <a:srgbClr val="BB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1" autoAdjust="0"/>
    <p:restoredTop sz="93157" autoAdjust="0"/>
  </p:normalViewPr>
  <p:slideViewPr>
    <p:cSldViewPr snapToGrid="0" snapToObjects="1">
      <p:cViewPr varScale="1">
        <p:scale>
          <a:sx n="84" d="100"/>
          <a:sy n="84" d="100"/>
        </p:scale>
        <p:origin x="744" y="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4704B05-5548-4496-A1CA-07EB8981ED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50F20F-D305-4481-B2A7-5A5154721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DE2C-7654-4114-A8A0-CE1C92861A1C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6F90641-0532-4477-A77E-AA9E820559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08CB0EA-6030-4DBB-9C40-A4830BA938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F8FC-237B-48E9-A542-CAD3F81EF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22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3C4DD-A46A-6142-9D15-9C353CC650E0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9AFA1-755D-914C-A680-8B794824779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30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301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115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291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696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43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9AFA1-755D-914C-A680-8B794824779D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633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35325" y="5837584"/>
            <a:ext cx="2844059" cy="365125"/>
          </a:xfrm>
        </p:spPr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12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@2018 </a:t>
            </a:r>
            <a:r>
              <a:rPr kumimoji="1" lang="zh-CN" altLang="en-US" sz="900" dirty="0"/>
              <a:t>版权所有</a:t>
            </a:r>
          </a:p>
        </p:txBody>
      </p:sp>
    </p:spTree>
    <p:extLst>
      <p:ext uri="{BB962C8B-B14F-4D97-AF65-F5344CB8AC3E}">
        <p14:creationId xmlns:p14="http://schemas.microsoft.com/office/powerpoint/2010/main" val="50418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8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78663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8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02304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5167"/>
            <a:ext cx="10969943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6183"/>
          </a:xfrm>
        </p:spPr>
        <p:txBody>
          <a:bodyPr/>
          <a:lstStyle>
            <a:lvl1pPr>
              <a:defRPr/>
            </a:lvl1pPr>
          </a:lstStyle>
          <a:p>
            <a:fld id="{973A3760-1F5D-4820-87B5-09EB7FB19B1C}" type="datetime1">
              <a:rPr lang="zh-CN" altLang="en-US"/>
              <a:pPr/>
              <a:t>2019/10/26</a:t>
            </a:fld>
            <a:endParaRPr lang="en-US" sz="2400">
              <a:solidFill>
                <a:srgbClr val="9FCEE6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6183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6183"/>
          </a:xfrm>
        </p:spPr>
        <p:txBody>
          <a:bodyPr/>
          <a:lstStyle>
            <a:lvl1pPr>
              <a:defRPr/>
            </a:lvl1pPr>
          </a:lstStyle>
          <a:p>
            <a:fld id="{EAFDB293-32B0-440E-B0CC-8620CA4D7A3E}" type="slidenum">
              <a:rPr lang="zh-CN" altLang="en-US"/>
              <a:pPr/>
              <a:t>‹#›</a:t>
            </a:fld>
            <a:endParaRPr lang="en-US" sz="2400">
              <a:solidFill>
                <a:srgbClr val="9FCEE6"/>
              </a:solidFill>
            </a:endParaRPr>
          </a:p>
        </p:txBody>
      </p:sp>
      <p:cxnSp>
        <p:nvCxnSpPr>
          <p:cNvPr id="7" name="直线连接符 6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0626017D-3808-41A5-B82E-D3E4B3CB6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2086" y="170436"/>
            <a:ext cx="1978090" cy="4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2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2" y="2"/>
            <a:ext cx="1223113" cy="900124"/>
            <a:chOff x="1" y="1"/>
            <a:chExt cx="1069974" cy="769938"/>
          </a:xfrm>
        </p:grpSpPr>
        <p:grpSp>
          <p:nvGrpSpPr>
            <p:cNvPr id="20" name="Group 10"/>
            <p:cNvGrpSpPr/>
            <p:nvPr userDrawn="1"/>
          </p:nvGrpSpPr>
          <p:grpSpPr bwMode="auto">
            <a:xfrm>
              <a:off x="1" y="1"/>
              <a:ext cx="1069974" cy="769938"/>
              <a:chOff x="0" y="0"/>
              <a:chExt cx="1676400" cy="1276350"/>
            </a:xfrm>
          </p:grpSpPr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762000" y="57150"/>
                <a:ext cx="914400" cy="914400"/>
              </a:xfrm>
              <a:prstGeom prst="ellipse">
                <a:avLst/>
              </a:prstGeom>
              <a:solidFill>
                <a:srgbClr val="9FCEE6">
                  <a:alpha val="71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685800" y="742950"/>
                <a:ext cx="533400" cy="533400"/>
              </a:xfrm>
              <a:prstGeom prst="ellipse">
                <a:avLst/>
              </a:prstGeom>
              <a:solidFill>
                <a:srgbClr val="3AA3D0">
                  <a:alpha val="84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Oval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5400" cy="1276350"/>
              </a:xfrm>
              <a:custGeom>
                <a:avLst/>
                <a:gdLst>
                  <a:gd name="T0" fmla="*/ 0 w 1295400"/>
                  <a:gd name="T1" fmla="*/ 0 h 1276350"/>
                  <a:gd name="T2" fmla="*/ 0 60000 65536"/>
                  <a:gd name="T3" fmla="*/ 0 w 1295400"/>
                  <a:gd name="T4" fmla="*/ 0 h 1276350"/>
                  <a:gd name="T5" fmla="*/ 1295400 w 1295400"/>
                  <a:gd name="T6" fmla="*/ 1276350 h 127635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1295400" h="1276350">
                    <a:moveTo>
                      <a:pt x="0" y="0"/>
                    </a:moveTo>
                    <a:lnTo>
                      <a:pt x="1134906" y="0"/>
                    </a:lnTo>
                    <a:cubicBezTo>
                      <a:pt x="1236529" y="131725"/>
                      <a:pt x="1295400" y="297113"/>
                      <a:pt x="1295400" y="476250"/>
                    </a:cubicBezTo>
                    <a:cubicBezTo>
                      <a:pt x="1295400" y="918133"/>
                      <a:pt x="937183" y="1276350"/>
                      <a:pt x="495300" y="1276350"/>
                    </a:cubicBezTo>
                    <a:cubicBezTo>
                      <a:pt x="307264" y="1276350"/>
                      <a:pt x="134378" y="1211484"/>
                      <a:pt x="0" y="1100138"/>
                    </a:cubicBezTo>
                    <a:close/>
                  </a:path>
                </a:pathLst>
              </a:custGeom>
              <a:solidFill>
                <a:srgbClr val="4BACC6">
                  <a:alpha val="68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AutoShape 14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2" name="AutoShape 16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4" name="AutoShape 18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5" name="AutoShape 20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</p:grpSp>
      <p:sp>
        <p:nvSpPr>
          <p:cNvPr id="44" name="Straight Connector 50"/>
          <p:cNvSpPr>
            <a:spLocks noChangeShapeType="1"/>
          </p:cNvSpPr>
          <p:nvPr userDrawn="1"/>
        </p:nvSpPr>
        <p:spPr bwMode="auto">
          <a:xfrm>
            <a:off x="1426263" y="867834"/>
            <a:ext cx="9326621" cy="2117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</a:ln>
        </p:spPr>
        <p:txBody>
          <a:bodyPr/>
          <a:lstStyle/>
          <a:p>
            <a:endParaRPr lang="zh-CN" altLang="en-US" sz="2399">
              <a:solidFill>
                <a:srgbClr val="000000"/>
              </a:solidFill>
            </a:endParaRPr>
          </a:p>
        </p:txBody>
      </p:sp>
      <p:grpSp>
        <p:nvGrpSpPr>
          <p:cNvPr id="45" name="组合 44"/>
          <p:cNvGrpSpPr/>
          <p:nvPr userDrawn="1"/>
        </p:nvGrpSpPr>
        <p:grpSpPr>
          <a:xfrm>
            <a:off x="0" y="6115505"/>
            <a:ext cx="889538" cy="742495"/>
            <a:chOff x="0" y="4175125"/>
            <a:chExt cx="912815" cy="968375"/>
          </a:xfrm>
        </p:grpSpPr>
        <p:sp>
          <p:nvSpPr>
            <p:cNvPr id="46" name="Oval 8"/>
            <p:cNvSpPr>
              <a:spLocks noChangeArrowheads="1"/>
            </p:cNvSpPr>
            <p:nvPr userDrawn="1"/>
          </p:nvSpPr>
          <p:spPr bwMode="auto">
            <a:xfrm>
              <a:off x="0" y="4175125"/>
              <a:ext cx="152456" cy="373575"/>
            </a:xfrm>
            <a:custGeom>
              <a:avLst/>
              <a:gdLst>
                <a:gd name="T0" fmla="*/ 0 w 152400"/>
                <a:gd name="T1" fmla="*/ 0 h 373318"/>
                <a:gd name="T2" fmla="*/ 0 60000 65536"/>
                <a:gd name="T3" fmla="*/ 0 w 152400"/>
                <a:gd name="T4" fmla="*/ 0 h 373318"/>
                <a:gd name="T5" fmla="*/ 152400 w 152400"/>
                <a:gd name="T6" fmla="*/ 373318 h 37331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rgbClr val="9FCEE6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Oval 6"/>
            <p:cNvSpPr>
              <a:spLocks noChangeArrowheads="1"/>
            </p:cNvSpPr>
            <p:nvPr userDrawn="1"/>
          </p:nvSpPr>
          <p:spPr bwMode="auto">
            <a:xfrm>
              <a:off x="0" y="4628796"/>
              <a:ext cx="912815" cy="514704"/>
            </a:xfrm>
            <a:custGeom>
              <a:avLst/>
              <a:gdLst>
                <a:gd name="T0" fmla="*/ 0 w 912480"/>
                <a:gd name="T1" fmla="*/ 0 h 514350"/>
                <a:gd name="T2" fmla="*/ 0 60000 65536"/>
                <a:gd name="T3" fmla="*/ 0 w 912480"/>
                <a:gd name="T4" fmla="*/ 0 h 514350"/>
                <a:gd name="T5" fmla="*/ 912480 w 912480"/>
                <a:gd name="T6" fmla="*/ 514350 h 51435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rgbClr val="3F3151">
                <a:alpha val="40999"/>
              </a:srgb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7"/>
            <p:cNvSpPr>
              <a:spLocks noChangeArrowheads="1"/>
            </p:cNvSpPr>
            <p:nvPr userDrawn="1"/>
          </p:nvSpPr>
          <p:spPr bwMode="auto">
            <a:xfrm>
              <a:off x="0" y="4361912"/>
              <a:ext cx="381140" cy="571893"/>
            </a:xfrm>
            <a:custGeom>
              <a:avLst/>
              <a:gdLst>
                <a:gd name="T0" fmla="*/ 0 w 381000"/>
                <a:gd name="T1" fmla="*/ 0 h 571500"/>
                <a:gd name="T2" fmla="*/ 0 60000 65536"/>
                <a:gd name="T3" fmla="*/ 0 w 381000"/>
                <a:gd name="T4" fmla="*/ 0 h 571500"/>
                <a:gd name="T5" fmla="*/ 381000 w 381000"/>
                <a:gd name="T6" fmla="*/ 571500 h 5715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4999"/>
              </a:srgb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2" name="Oval 21"/>
          <p:cNvSpPr>
            <a:spLocks noChangeArrowheads="1"/>
          </p:cNvSpPr>
          <p:nvPr userDrawn="1"/>
        </p:nvSpPr>
        <p:spPr bwMode="auto">
          <a:xfrm>
            <a:off x="10396586" y="-1021"/>
            <a:ext cx="1794285" cy="900124"/>
          </a:xfrm>
          <a:custGeom>
            <a:avLst/>
            <a:gdLst>
              <a:gd name="T0" fmla="*/ 0 w 2202975"/>
              <a:gd name="T1" fmla="*/ 0 h 1162051"/>
              <a:gd name="T2" fmla="*/ 0 60000 65536"/>
              <a:gd name="T3" fmla="*/ 0 w 2202975"/>
              <a:gd name="T4" fmla="*/ 0 h 1162051"/>
              <a:gd name="T5" fmla="*/ 2202975 w 2202975"/>
              <a:gd name="T6" fmla="*/ 1162051 h 1162051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rgbClr val="9FCEE6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399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88" y="-41214"/>
            <a:ext cx="1792237" cy="9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9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90" y="908050"/>
            <a:ext cx="10594450" cy="635000"/>
          </a:xfrm>
          <a:prstGeom prst="rect">
            <a:avLst/>
          </a:prstGeom>
        </p:spPr>
        <p:txBody>
          <a:bodyPr lIns="76744" tIns="38372" rIns="76744" bIns="38372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0" y="1600206"/>
            <a:ext cx="10594450" cy="4525963"/>
          </a:xfrm>
          <a:prstGeom prst="rect">
            <a:avLst/>
          </a:prstGeom>
        </p:spPr>
        <p:txBody>
          <a:bodyPr lIns="76744" tIns="38372" rIns="76744" bIns="38372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9"/>
            <a:ext cx="2844059" cy="365125"/>
          </a:xfrm>
        </p:spPr>
        <p:txBody>
          <a:bodyPr lIns="76744" tIns="38372" rIns="76744" bIns="38372"/>
          <a:lstStyle/>
          <a:p>
            <a:fld id="{530820CF-B880-4189-942D-D702A7CBA730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9"/>
            <a:ext cx="3859795" cy="365125"/>
          </a:xfrm>
        </p:spPr>
        <p:txBody>
          <a:bodyPr vert="horz" lIns="64304" tIns="32152" rIns="64304" bIns="32152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40" tIns="42867" rIns="85740" bIns="42867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86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90" y="908050"/>
            <a:ext cx="10594450" cy="635000"/>
          </a:xfrm>
          <a:prstGeom prst="rect">
            <a:avLst/>
          </a:prstGeom>
        </p:spPr>
        <p:txBody>
          <a:bodyPr lIns="76758" tIns="38379" rIns="76758" bIns="38379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0" y="1600205"/>
            <a:ext cx="10594450" cy="4525963"/>
          </a:xfrm>
          <a:prstGeom prst="rect">
            <a:avLst/>
          </a:prstGeom>
        </p:spPr>
        <p:txBody>
          <a:bodyPr lIns="76758" tIns="38379" rIns="76758" bIns="38379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8"/>
            <a:ext cx="2844059" cy="365125"/>
          </a:xfrm>
        </p:spPr>
        <p:txBody>
          <a:bodyPr lIns="76758" tIns="38379" rIns="76758" bIns="38379"/>
          <a:lstStyle/>
          <a:p>
            <a:fld id="{530820CF-B880-4189-942D-D702A7CBA730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8"/>
            <a:ext cx="3859795" cy="365125"/>
          </a:xfrm>
        </p:spPr>
        <p:txBody>
          <a:bodyPr vert="horz" lIns="64315" tIns="32158" rIns="64315" bIns="32158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55" tIns="42875" rIns="85755" bIns="42875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90" y="908050"/>
            <a:ext cx="10594450" cy="635000"/>
          </a:xfrm>
          <a:prstGeom prst="rect">
            <a:avLst/>
          </a:prstGeom>
        </p:spPr>
        <p:txBody>
          <a:bodyPr lIns="76772" tIns="38386" rIns="76772" bIns="38386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90" y="1600204"/>
            <a:ext cx="10594450" cy="4525963"/>
          </a:xfrm>
          <a:prstGeom prst="rect">
            <a:avLst/>
          </a:prstGeom>
        </p:spPr>
        <p:txBody>
          <a:bodyPr lIns="76772" tIns="38386" rIns="76772" bIns="38386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7"/>
            <a:ext cx="2844059" cy="365125"/>
          </a:xfrm>
        </p:spPr>
        <p:txBody>
          <a:bodyPr lIns="76772" tIns="38386" rIns="76772" bIns="38386"/>
          <a:lstStyle/>
          <a:p>
            <a:fld id="{530820CF-B880-4189-942D-D702A7CBA730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7"/>
            <a:ext cx="3859795" cy="365125"/>
          </a:xfrm>
        </p:spPr>
        <p:txBody>
          <a:bodyPr vert="horz" lIns="64327" tIns="32164" rIns="64327" bIns="32164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71" tIns="42883" rIns="85771" bIns="42883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80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088" y="908050"/>
            <a:ext cx="10594450" cy="635000"/>
          </a:xfrm>
          <a:prstGeom prst="rect">
            <a:avLst/>
          </a:prstGeom>
        </p:spPr>
        <p:txBody>
          <a:bodyPr lIns="76786" tIns="38393" rIns="76786" bIns="38393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088" y="1600203"/>
            <a:ext cx="10594450" cy="4525963"/>
          </a:xfrm>
          <a:prstGeom prst="rect">
            <a:avLst/>
          </a:prstGeom>
        </p:spPr>
        <p:txBody>
          <a:bodyPr lIns="76786" tIns="38393" rIns="76786" bIns="38393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6880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63346"/>
            <a:ext cx="2844059" cy="365125"/>
          </a:xfrm>
        </p:spPr>
        <p:txBody>
          <a:bodyPr lIns="76786" tIns="38393" rIns="76786" bIns="38393"/>
          <a:lstStyle/>
          <a:p>
            <a:fld id="{530820CF-B880-4189-942D-D702A7CBA730}" type="datetimeFigureOut">
              <a:rPr lang="zh-CN" altLang="en-US" smtClean="0"/>
              <a:pPr/>
              <a:t>2019/10/26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4515" y="6363346"/>
            <a:ext cx="3859795" cy="365125"/>
          </a:xfrm>
        </p:spPr>
        <p:txBody>
          <a:bodyPr vert="horz" lIns="64339" tIns="32170" rIns="64339" bIns="32170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62351" y="6351790"/>
            <a:ext cx="1850246" cy="376667"/>
          </a:xfrm>
        </p:spPr>
        <p:txBody>
          <a:bodyPr vert="horz" lIns="85786" tIns="42891" rIns="85786" bIns="42891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cxnSp>
        <p:nvCxnSpPr>
          <p:cNvPr id="9" name="直线连接符 8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  <p:pic>
        <p:nvPicPr>
          <p:cNvPr id="11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0623" y="333450"/>
            <a:ext cx="2807581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srgbClr val="4BACC6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时尚微立体图表合集</a:t>
              </a: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6967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3746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9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690623" y="333450"/>
            <a:ext cx="2807581" cy="576064"/>
            <a:chOff x="406574" y="333450"/>
            <a:chExt cx="2808312" cy="576064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406574" y="333450"/>
              <a:ext cx="2808312" cy="576064"/>
            </a:xfrm>
            <a:prstGeom prst="roundRect">
              <a:avLst>
                <a:gd name="adj" fmla="val 12985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397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563500" y="442761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dirty="0">
                  <a:solidFill>
                    <a:srgbClr val="4BACC6"/>
                  </a:solidFill>
                  <a:latin typeface="方正准圆简体" panose="02010601030101010101" pitchFamily="2" charset="-122"/>
                  <a:ea typeface="方正准圆简体" panose="02010601030101010101" pitchFamily="2" charset="-122"/>
                </a:rPr>
                <a:t>时尚微立体图表合集</a:t>
              </a: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 flipH="1">
            <a:off x="-126967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7503746" y="621482"/>
            <a:ext cx="477395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5396FAB9-A878-4465-82BD-9C5DA705F1A2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073845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线连接符 8">
            <a:extLst>
              <a:ext uri="{FF2B5EF4-FFF2-40B4-BE49-F238E27FC236}">
                <a16:creationId xmlns:a16="http://schemas.microsoft.com/office/drawing/2014/main" id="{5D81CE17-EC4A-46F3-991B-7B7922D096A3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18EF457-FC96-4F7C-938F-A4D0DC4D3E35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EA67618-5062-4F0D-AD4E-3CCB53E4F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2086" y="170436"/>
            <a:ext cx="1978090" cy="4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38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线连接符 8">
            <a:extLst>
              <a:ext uri="{FF2B5EF4-FFF2-40B4-BE49-F238E27FC236}">
                <a16:creationId xmlns:a16="http://schemas.microsoft.com/office/drawing/2014/main" id="{CF21FB4A-0334-46F4-A962-1C83441A634C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7E5F8E37-C07F-4791-8642-51382C1182E0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20A4CA-AF3D-45F5-9440-FE7B00681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2086" y="170436"/>
            <a:ext cx="1978090" cy="4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6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7" y="1828801"/>
            <a:ext cx="5180251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1"/>
            <a:ext cx="5180251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38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1"/>
            <a:ext cx="5154857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1"/>
            <a:ext cx="5180252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pic>
        <p:nvPicPr>
          <p:cNvPr id="11" name="图片 11" descr="图标">
            <a:extLst>
              <a:ext uri="{FF2B5EF4-FFF2-40B4-BE49-F238E27FC236}">
                <a16:creationId xmlns:a16="http://schemas.microsoft.com/office/drawing/2014/main" id="{233DE632-A50C-4DB0-AD91-FB7949764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9" y="71561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B8F23422-26F6-4D5C-A436-000CBCBBE9AA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9F385732-BD79-4F20-B966-24CC44E9A71F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3432186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11" descr="图标">
            <a:extLst>
              <a:ext uri="{FF2B5EF4-FFF2-40B4-BE49-F238E27FC236}">
                <a16:creationId xmlns:a16="http://schemas.microsoft.com/office/drawing/2014/main" id="{73D554F0-9BC2-4CD7-8360-2AFEC88FC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9" y="71561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DC4BD486-436B-47A7-A8C1-84679A86EEAC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02E2FF7F-F59D-4335-8844-2BDC9605F024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73780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9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线连接符 9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4"/>
          <p:cNvSpPr txBox="1">
            <a:spLocks/>
          </p:cNvSpPr>
          <p:nvPr userDrawn="1"/>
        </p:nvSpPr>
        <p:spPr>
          <a:xfrm>
            <a:off x="3743072" y="6626540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566879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直线连接符 6">
            <a:extLst>
              <a:ext uri="{FF2B5EF4-FFF2-40B4-BE49-F238E27FC236}">
                <a16:creationId xmlns:a16="http://schemas.microsoft.com/office/drawing/2014/main" id="{CFB87954-4704-484E-8DFC-E0A83CA5B761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CB78B69-0706-4943-8BD9-D14BA37E7FFE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01A57EDB-65BD-413B-B227-B844F5CC0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3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11" descr="图标">
            <a:extLst>
              <a:ext uri="{FF2B5EF4-FFF2-40B4-BE49-F238E27FC236}">
                <a16:creationId xmlns:a16="http://schemas.microsoft.com/office/drawing/2014/main" id="{E568AE39-E8D4-4995-9EAC-355DA5AE8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9" y="71561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9">
            <a:extLst>
              <a:ext uri="{FF2B5EF4-FFF2-40B4-BE49-F238E27FC236}">
                <a16:creationId xmlns:a16="http://schemas.microsoft.com/office/drawing/2014/main" id="{6D4A887D-CA22-470B-953F-CC176D3F9538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12">
            <a:extLst>
              <a:ext uri="{FF2B5EF4-FFF2-40B4-BE49-F238E27FC236}">
                <a16:creationId xmlns:a16="http://schemas.microsoft.com/office/drawing/2014/main" id="{14D3F68E-1E5A-4EB4-8BD2-AEA928642794}"/>
              </a:ext>
            </a:extLst>
          </p:cNvPr>
          <p:cNvCxnSpPr/>
          <p:nvPr userDrawn="1"/>
        </p:nvCxnSpPr>
        <p:spPr>
          <a:xfrm flipH="1">
            <a:off x="393883" y="907987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4">
            <a:extLst>
              <a:ext uri="{FF2B5EF4-FFF2-40B4-BE49-F238E27FC236}">
                <a16:creationId xmlns:a16="http://schemas.microsoft.com/office/drawing/2014/main" id="{3B969E06-D325-42A7-B017-9FBF5B607EDF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4142967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 descr="图标">
            <a:extLst>
              <a:ext uri="{FF2B5EF4-FFF2-40B4-BE49-F238E27FC236}">
                <a16:creationId xmlns:a16="http://schemas.microsoft.com/office/drawing/2014/main" id="{929C6F9A-0B05-4306-A768-75E71DFF5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9" y="71561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线连接符 9">
            <a:extLst>
              <a:ext uri="{FF2B5EF4-FFF2-40B4-BE49-F238E27FC236}">
                <a16:creationId xmlns:a16="http://schemas.microsoft.com/office/drawing/2014/main" id="{16BD1B7D-F6E7-498A-AC05-ADC3AE900769}"/>
              </a:ext>
            </a:extLst>
          </p:cNvPr>
          <p:cNvCxnSpPr/>
          <p:nvPr userDrawn="1"/>
        </p:nvCxnSpPr>
        <p:spPr>
          <a:xfrm flipH="1">
            <a:off x="190736" y="75559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页脚占位符 4">
            <a:extLst>
              <a:ext uri="{FF2B5EF4-FFF2-40B4-BE49-F238E27FC236}">
                <a16:creationId xmlns:a16="http://schemas.microsoft.com/office/drawing/2014/main" id="{CF8632B9-72B0-4824-8462-04975F647263}"/>
              </a:ext>
            </a:extLst>
          </p:cNvPr>
          <p:cNvSpPr txBox="1">
            <a:spLocks/>
          </p:cNvSpPr>
          <p:nvPr userDrawn="1"/>
        </p:nvSpPr>
        <p:spPr>
          <a:xfrm>
            <a:off x="3743072" y="6610473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深圳市比一比网络科技公司</a:t>
            </a:r>
            <a:r>
              <a:rPr kumimoji="1" lang="en-US" altLang="zh-CN" sz="900" dirty="0">
                <a:solidFill>
                  <a:prstClr val="black">
                    <a:tint val="75000"/>
                  </a:prstClr>
                </a:solidFill>
              </a:rPr>
              <a:t>@2017</a:t>
            </a:r>
            <a:r>
              <a:rPr kumimoji="1" lang="zh-CN" altLang="en-US" sz="900" dirty="0">
                <a:solidFill>
                  <a:prstClr val="black">
                    <a:tint val="75000"/>
                  </a:prstClr>
                </a:solidFill>
              </a:rPr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474928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6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0362"/>
            <a:ext cx="262821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3"/>
            <a:ext cx="7732286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2019/10/26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4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>
            <a:off x="2" y="2"/>
            <a:ext cx="1223113" cy="900124"/>
            <a:chOff x="1" y="1"/>
            <a:chExt cx="1069974" cy="769938"/>
          </a:xfrm>
        </p:grpSpPr>
        <p:grpSp>
          <p:nvGrpSpPr>
            <p:cNvPr id="20" name="Group 10"/>
            <p:cNvGrpSpPr/>
            <p:nvPr userDrawn="1"/>
          </p:nvGrpSpPr>
          <p:grpSpPr bwMode="auto">
            <a:xfrm>
              <a:off x="1" y="1"/>
              <a:ext cx="1069974" cy="769938"/>
              <a:chOff x="0" y="0"/>
              <a:chExt cx="1676400" cy="1276350"/>
            </a:xfrm>
          </p:grpSpPr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762000" y="57150"/>
                <a:ext cx="914400" cy="914400"/>
              </a:xfrm>
              <a:prstGeom prst="ellipse">
                <a:avLst/>
              </a:prstGeom>
              <a:solidFill>
                <a:srgbClr val="9FCEE6">
                  <a:alpha val="71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12"/>
              <p:cNvSpPr>
                <a:spLocks noChangeArrowheads="1"/>
              </p:cNvSpPr>
              <p:nvPr/>
            </p:nvSpPr>
            <p:spPr bwMode="auto">
              <a:xfrm>
                <a:off x="685800" y="742950"/>
                <a:ext cx="533400" cy="533400"/>
              </a:xfrm>
              <a:prstGeom prst="ellipse">
                <a:avLst/>
              </a:prstGeom>
              <a:solidFill>
                <a:srgbClr val="3AA3D0">
                  <a:alpha val="84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3" name="Oval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95400" cy="1276350"/>
              </a:xfrm>
              <a:custGeom>
                <a:avLst/>
                <a:gdLst>
                  <a:gd name="T0" fmla="*/ 0 w 1295400"/>
                  <a:gd name="T1" fmla="*/ 0 h 1276350"/>
                  <a:gd name="T2" fmla="*/ 0 60000 65536"/>
                  <a:gd name="T3" fmla="*/ 0 w 1295400"/>
                  <a:gd name="T4" fmla="*/ 0 h 1276350"/>
                  <a:gd name="T5" fmla="*/ 1295400 w 1295400"/>
                  <a:gd name="T6" fmla="*/ 1276350 h 1276350"/>
                </a:gdLst>
                <a:ahLst/>
                <a:cxnLst>
                  <a:cxn ang="T2">
                    <a:pos x="T0" y="T1"/>
                  </a:cxn>
                </a:cxnLst>
                <a:rect l="T3" t="T4" r="T5" b="T6"/>
                <a:pathLst>
                  <a:path w="1295400" h="1276350">
                    <a:moveTo>
                      <a:pt x="0" y="0"/>
                    </a:moveTo>
                    <a:lnTo>
                      <a:pt x="1134906" y="0"/>
                    </a:lnTo>
                    <a:cubicBezTo>
                      <a:pt x="1236529" y="131725"/>
                      <a:pt x="1295400" y="297113"/>
                      <a:pt x="1295400" y="476250"/>
                    </a:cubicBezTo>
                    <a:cubicBezTo>
                      <a:pt x="1295400" y="918133"/>
                      <a:pt x="937183" y="1276350"/>
                      <a:pt x="495300" y="1276350"/>
                    </a:cubicBezTo>
                    <a:cubicBezTo>
                      <a:pt x="307264" y="1276350"/>
                      <a:pt x="134378" y="1211484"/>
                      <a:pt x="0" y="1100138"/>
                    </a:cubicBezTo>
                    <a:close/>
                  </a:path>
                </a:pathLst>
              </a:custGeom>
              <a:solidFill>
                <a:srgbClr val="4BACC6">
                  <a:alpha val="68999"/>
                </a:srgbClr>
              </a:solidFill>
              <a:ln w="3175" cap="flat" cmpd="sng">
                <a:noFill/>
                <a:beve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 lang="zh-CN" altLang="zh-CN" sz="2399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AutoShape 14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2" name="AutoShape 16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4" name="AutoShape 18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  <p:sp>
          <p:nvSpPr>
            <p:cNvPr id="25" name="AutoShape 20" descr="data:image/jpeg;base64,/9j/4AAQSkZJRgABAQEAAQABAAD/2wBDAAMCAgMCAgMDAwMEAwMEBQgFBQQEBQoHBwYIDAoMDAsKCwsNDhIQDQ4RDgsLEBYQERMUFRUVDA8XGBYUGBIUFRT/2wBDAQMEBAUEBQkFBQkUDQsNFBQUFBQUFBQUFBQUFBQUFBQUFBQUFBQUFBQUFBQUFBQUFBQUFBQUFBQUFBQUFBQUFBT/wAARCADcAcADASIAAhEBAxEB/8QAHQAAAQUBAQEBAAAAAAAAAAAABwIDBAUGCAEACf/EAE4QAAIBAwMCBAQEBAQDBAgCCwECAwQFEQYSIQAxBxMiQRRRYXEIIzKBFUKRoRYkUrEzwfBi0eHxCRcYJUNygpI0siZERVNzhZSipdLy/8QAHAEAAQUBAQEAAAAAAAAAAAAAAgABAwQFBgcI/8QANxEAAgEDAwEFBwMEAgIDAAAAAQIAAwQREiExBRMiQVFhBhQycYGRoRUWQlKx0eEzwWLwIzRy/9oADAMBAAIRAxEAPwDDReJ1pjCb53fcckOQ23+nTtT4i2sxJ8PUM7gqQzbiT7457DnoSvhKhlpPiHQYZMpksv7dKpquSSCT/L1DMMgZzt449j04qWY5c/acnrrjgQwSeItDNPDHC8xDgNlozhfmM+3IHUql1xDOEfDiRRgjaeP7dCmC5bKVZDREx5OZHDYk49h37kdTKfUk7CFo6CJIpAxRcY7Bjls9uoGvLUcZMkBrEeELKaxWQBBTySAADcYzhuM8dKTVpWRJI6KaVic5KAEfbPQ7p9R1b021oYgkaFsptJGWXIJzk8nv7dS4707xqnxWyq3DaIgowu0EjB98sOqb9Utk5B+8fTV8xCFTammqyGWgqVLNtzgc/wB+p/8AHHULJ8BVxPjacIBjn6n5jrLWS/WSGmZ6xbpLWEncxqFQHBGCBtIBw2Pr1Mk1jp2YY8m5M6qCoetVfSDjnCex5P0z1mP1+gr6Qhx84gtTxM0kupInRIpqWrjXON7zryfmV3dRzf1jnKG2zuoORmYKf9j1Bl1Hpda13gtVxWn25ijrKxXYhVwx9KDPrBOf+fXtx1bZLkGmorUbKHldvIiqZpXCBVwo8zPA5Iyc89S/uK3THcMMo+PilvDe1qI2/wDdFc7ZwD5qBSfuU6sIayCELm11UZwRhyhGfvkf7dYGTUVHQzhXutUZAwYkquFTccYyOTj2HuR8+kQa4hqoH86apnSQHaoiQAN6cnHsoOBzz34x1IfaWlyKe31kYR/6oQHqzG4JoQyDsxlAJ/bpyCsSeojdqOKKNR3EgPPt1j5tQ0TSoUkbDMxLRSg/p4wRj7dum4NYQzOE/SFBDMBuyfYgY5+WeoG9qqafDS/vCAbxaFCa9SIgU08ChgrCSWbAX9vfqPLd6YTxh1pFzglhKWUjB5HH16HcGrJZHEqSp5ZQ4EYycA8jt3x7dTJNabJ41enVnJUNG8wyinnkY+QOfft1Cfaps7U4/wAzCRbtT2qghJeOOozwWibeB/Yn+nVu+rKSdPyIaiRO5BQ4B+X6ehNSa82uI6aqpaTaplyw9QG4hVAHAJx36sKHV9RURiT494DnLIpz5e1cnIGTnPUNT2pPPZx/rN3T1CXx5JY6KplGCSZgMZHt6sYHUtqSaGmWrTTtVJTKG/Op4WdFwcEnbxjkZPtnrBUGoHr4nihr96xghpDGfTztXJ+fP/WOpE+qVp4HdryyQ7miEaMV832OEHsNw5x/t1THtY2d0j4M2e9Lj6obdUOkaq0kiBiqKe2SD6ffH0Vvl15S0c9XUR0tLba6aWUcLAS3mAHGeAcd/f5n5dYSo1x8JSHZe6iIxg71JbaQF7duf1Dj2y3z6jT6spaT4WnSvrmlnqFiSOGI4jbYCQe3GMkn5/v0S+1LkfAY5PEKNx0pcbRmSrsNzpSAWPmRr6gvJYHb2Az1mqmptJkaLynWRWw6MAST8usNPq1BViFaqphZdwd3i3BgDyOG7HGfsOmje4qdk8ipJMuQM04BJC57/Ttz8upP3M45Qxj6GFKikoKKIJNaJg/DLuUqWBHt+2O3U+HVdJQRyRx0csQUkPEZWC+3tn6joMHVEM9ThqyZqiEn6AAgAf2x03PqZpyI/OlaIABSi4Yj1DJP7j+nUg9pn/pMHR6w0w6npJpG/wDd0Zfb5gR5wPMH03N9D36XWVVHaVSd7dRGST9McFSrOB6SfSucfrX+/PHQZ/xPG85VxLIqjaQVDAEAc/bt/fqA+rfgVJWr+FRsIwWPIwDyft049o3PEbSR4w9yXmpeOmiit0v5i7gI92MA88ke2R07BLcKmUxraQ4Ub3cCUhFzglioIx2/r0CH17XIjqlXIIfZiT6jjnA+WM9fUXi3faYPDSXCSHzBgxxS7UkA+ffgcH9j0Q9oah4WOAfOH2hpxeY2hqUgppCSqU0/xLmQnsFxGRkn2PS6SwfF3GWjMtOaSKUrJUGGokWBMEiTBTO08DPzboAR+LmoomeZbvOgC5ZxPluBgMD/AMupU3i9qCSQfE36sBOI/TIxyuQOcn5Af06f9ffxEI58TDhLaKyBJDvtcpGA0XxDK6nAyNhwffH3HVQ99kpWz+TTk+lCu8bjz246D8PiRO7Rz1l3rCkQCkx8sF5yRk8846iV2r6+siWH46WWMguqTuSN4HPY/Mf0HUy9dQ/HI8PnIMKtVepql3jeeHzSRhZJu+flnnt19DT10tUtLFEkpkOI4yy4ds4GMjv0HTqCanLBqiAlQRyxAGTx6v6dSKTWMlWaeP47D5G2OOR8nIzkA+39+pG61RxwZINY8YWWq7jRooQyUo5DLFUvt3fLAOM/UDqSupL5TTmGNpZMoX8xmLJx7dxg9Cp9W18R2pcajCLtKsef6npaa5qquNmWvneJuSWkI354wPrnPUJ9oaSDAUwSf/KE+XXuoKJPNkVJo8ZLOuAR9D3/AKHqtPiPWlXDlgjN381jj7c4HQ7bVLVQCVjvsTbCiyKTgeyqPb7dMT3OjQvDKW3bSWG0hRjPv+46L9x08YKmMKh8GhKXUs1TPCgqJ0OckllbI598fTp6fV1zpFcrXSCAH0uzlR2zjg89DuO8SW2GZ4KIQxqQjygjOfYYzz3PI7dKqa2oli8uSGBhjtIRgDPbn36iPtIinYRdqYQ6fxBu9NH5j3CZ1IGBIpf+nIwP3PTUnije1lGy4es8iNYQPb6k9YikqK6qAWLbFBt2kiUKMjt15V1t5WnhSpkp2SQqYfQuWPbvjPGOok9pkOcgx9eZuX8Zb9TRMwmVlXnJGDn+nSU8bb0GEjV/ln3SSEZPH3HQ/qbzWeRHTSPTvSiRSpjCKeRnuOe3TEGoqm1VIWnuVNDOYvMk8gqXxg+oHB49v26b9ys3AMLWPOFCLxnvR9QuiRMSM+YuVA+2f+Y6sF8cbnHOFW5RTR9sCBkJJ9/1nH9OgrNf7je5GD10UysRvcyBSx4wSAPqeoQL0rM6CJnXaRh97A/YZ46sp7Rg7NkRiw8J0PH44zqg8yskaQDlUDf05H/Ppz/18zSRM4eZCpGFklC5Hz7dc7rUSmRpvNhlBG9mV8qpwcgcf1+/SRWiplzlIiH2mMs3bPP26P8Acag8mLVkb4nRP/r7rGmRIBK5Y7QPM9/oQOnanx+qqdwjCYtwPU+Dz+3XOMlUomfyg8js29SkzJtHYHPyz04bi5qVilWGCVfzdkk+S6jvzgjgZ6JvaRR8GYgR5To1fxBVsUpUU8svGPTPtKt9tvI/fpxfxB3JkRopxs3AsJH7jOCBjt1zpFX3RG/y1JRwbVCmRGdy+TnB9j/KeMdunKupkpgqXWKKmCRGXIjkQbsn598j5dRp7SszhG2/MWQRsJ0mvj3cycLOhI5O5zwPtjp1fHe9NuEci57gtKRz/wDaeuSjqSxPINq/EOTgLvfcTj5E/Pohab07b6u101ZLW2RY51DLFPXSBgpzycA88dsddC3VKFNQ7OftIsv/AEzmSO5UdO4p6gOvG1WTIaQfU47556fppKeURrQRVC03mB5ERGyVOeT9eq2s1BQMJZYmpfPDqKeffypPcc9/v1AqtY0glFXlBUGNhLDHKzDnAxkHnsOuUWhUfgHM0ezZvCa6huQpJP8ALUtZJIExI8z4VskZIHtnHS0SmrVij/h60/5bShJCpQnJOMk5zkMf36H0/ijIkplgpohCwJ9UZZlxwBnPb9PSqvxdqJ5IngpILfPjbI8ShQw7Z+YI+fSNhXY7D8xC3qHiESnaioiyyQrHFJFhU3nuOSwA/wBul0VVFFLNUGlQzSLmOTYO+eGJyMHGehLBqe91cb1aVCrHGWjE0jekjGMc856rble7neHjpkkd1RQoWHcQ7fPt36L9NI+JhiGLfzaGGPUkLpGa6dTSlmVgoDO+CSAO4GSAMnq5odT0dbE1StugrJ0HqijCs59XbH279Ybw+8KYtSDbeprvbC3JRaT0HHbk9Emw+CVj0/USzUt2uXxcylFmaFSF/YHrIuRZ0crqJIlV2pU8gHeRay+iOOdVtc00ro5aZNuI2xyDyBjkdZW162v8takMGmqiuny7rDTxl1chj6hjOeru66FMF0n21fxdHEBxTkOWZ17uvccDvjgnqtttJerLO1ztsV0pKxPyaeIU7KYUYqG3NgdyCePn0qJtwmRg/OCrADeO1sPiXcqPzf8ABtVRIpZmkaHywfVnjJHOB2x7Hq7jpq610TG7yzrWnYrLEoKo5O7Ab54wCfv19NfbtZ6utqpr1XRzVcZindyD7ckBuwBJI4zhj8uqyPUd8vwqZoLhdquWmiDp8MjzrLv3Bgu0YJUHHy46EipVAAQY9I+lqm2MD0lsj3ArJFQhN0EsSzCI4CGTJCAn57sk/TqOK6uSqjnW4U8aIwwpDlyNwBUE8Nxg8d8e3W6s/wAHXWlLddqaG1VjKkkd4/L+JkdeVLRrkhguSd+0YU85PWRqPDyzvT1EH8WuN0nlGGEKJTknOR28wkY/0kH/AH6ktrOtWbLJiHTtnbkSKtVVVNRUUU15pRKzbIz5G3IyMkLnk5Oc5wMft1VW/wAML5qa7VVxhucqUSuagtHTmRYtmdu9w2xAe+WIx1s7Ppu36XlklpaWGmbaFWatPnTDGfUQ3mMCD8tuPfqab2l3uNPRi4z3GtUbYYBIqbfqCc9xn2B+XW0nTeyJOsD6CW0tNG5aWmmfw36amtTVN88RmpRcFWdlpUjkUEA+ncXwSNx7E9utFJ4K6XslEarTOsKq/VcAaQUlYkcSFuBwwbj/AOo46q7N4f3i8QQ1dLQRpBIxDbozJOgABBYS4HILc5Ckg8DaSc3qW03+0VVFHNYLjVq7tuRoGmIXJCnagwp4U92/Vg5xzz1xbW+sq1zk+W0henSXZmi9RUVRadyR0cvl08aNAIpPMaV/cADIIGB989RJLbX19OTVzqo2lXSJDF5IOC5bjIIx3HPIx0/ozXtdoS63CO4WuSpkrJP8nQxxLFLHJjgOSNw9PIA7dV2ovEq06ov1XdZ7FcZbhHAS0cVayIwU4zgDuDjn54+XWcaR7TSi5XHPrKJTJ7mcSv1RTzVtql+AuFSUkPlmJmZVQ7sEsDyRjsffqy0DpKuluXxFTfEhKKywQ1bFpHZhkbsHk47HrGalqX1NMKmhaop0GxRDVksYz7An9ifsMdWFJexWMkiQyKQRJJVh9++RQGZl/Zjge3GOrrUnFMKCMx8MBN1Q+Hd7S61Ur1lBWTb/AEwU0yu8G0AKWDEEnk5+XUNtO6k8uZZbDUQAb0R1AYL6k9WckncGf9Py6x/8UklmimhleNHDO+8EOgbB79zkf9dupE/iPdaCUUdNWzAo2xVFQd6pn2B5OCCD1VFtcFsDBjd7ymgtkdSWhk8+vpZjM1FGjUe3aeTv5H6cD3+X16tNOx2iiLrUaiq6ioUGHNdR+XGjksgbIbB9z+46z9F4mXi4RUkb3gCsemJT8sfmqBuUsOQSQDz78dRLtqyepB+PtlsuUySF18ylVnLsEJK4xk5zxg+/SNGqe620fWeMTXvDZjNTU41tb2ljl2TEU8mU9wz5xhc5GeeT8utHcPDe7WahmnpVp7hANk0DpKrPIpILd+GU5GMdvn0MbhUR3mOrpbnZKChqajFQ9TTzRgsWO0RuN2QC/AB5wc9gT1MjvFyhRIqO8ZpZwKCvoxsEUbKG5Vg3ZQoJK98ft1A9pVGCp+4/xHIPOJaVFrutPPTUtbbKlC42q7gLsRSCzA/PDY4+Y6rNQ1sFvSqkhpaqKmA81o2ctJHEPTsHsTnk/wDy9OizUUkFD5mppWeJPIaOXEjeY6AbRhjgsFH9RnB6hRaHudLbawUN9oq2tYsztLIFCIQdvc/MdWadMKcuePSOpwN4iLWFPW22miEUimCFZVgaNVYhv0lvYYyMnk9KnvhhwIWhmkkUyDEhfGSMA/L9uqy4aA1pBQ1fwSU5qGSMhmnTdJtADAA+wO3jscHqc1s1LX3SrFZavKkjXYJ44OzHGduP37cjqw1KnnKkYiILcCfNfqVPPqJmMsrIfyYSS7Ngj34wCecdZ0eItDSRTs0MszKoEapwe3z+ff8Ap1HakuNLSzT1dvroYlkBEMkLpyGATcccBy2BkjPVnZZbxpirakNqCVFYXl8uanJMaKDvKqVyACG/+369WloooIIzJNOBuJRz65NwrIYKG0TSCRiuCGILHIBIx9M561iGQRRxPIjzTMcwwZMjAjhVJ7Yxyfr1Y2zWOpqW3JAIErKuWVJIJjSMcq+Qi8DByf0j3APVRR3i6XKohrFoKGeJ6h4RsonHllceYmUBJ7jPyO3qKp3hgJgf3lZgzfxIj5vM6MqilBh2kmeMblyuRj5YGCCT8ulUtfc4/iFe3RvFKrhVmqUALD/SQeP1H+nV1f4bZ/htINNGohlhE1A9Hcd5YuzLKwQ7eWGM/bPPt0M7rbL2lLDNA7RbWB84ws+9WxggAc5J2j5njqO3pCrs23zgrR18jE2IvV4eg+KipkhMYeSRlmB8vC+lexLE/bjrO6dt+vq+q8pqmOmE7LAiT1SqZZGYbGC8ngnHYYz1V2ejurUVU/xFR5jSPAGjgf0so9fYYG0n78ZPHT8lDUtT+XVqRPTz+YZJXKypJgZBOQRj/wAurwpdkGAxn1GZOlIpkAQ4WT8LniU1DTGq1RZ7ZIrM0xmq5C7ck84Q57/v1LufhLqnRECU92u0V2p52SAT21ZJki4yWcFdy4Hv/foBMbxcop6gG5zR4IVvOk2Z3D3z1O/iV5oqx6f+PVNqAG4xxVBfIznaAW4Ofn1lPa3Dt3nGPQCA1IkYm8rdQVFKkdPDLUNA0rUqUrYjywJDNwOM4bk+2evJUuc1Z8TUv8IAN/LbtiBAoG5uACcEkc8dS9B62sNutSVWoKI1V6AYS/FhqnI7bsN24wBjnk/PqgbUFoLzL/GZ56SSYeVTvQjYvyU/McL29uoVpvkro4/Mrdk4kHVNVf6O5QRQVMKSJl1eOEEAAbd3f1AliBjsB1odJ2PVNXY6q5NQH81BTQpCyeYI/lj65/v1hp75c4rrTtk/BoWCKqgIqk9wv0PbnHV3bNYy2+UT0VxniTynhMjgqWViDkfUkYHyHV2pRqdkAijMkKOFwBLint1+tVDNLebZVUs5CmSIAnCMBwDghiMkfTPUZtSStTefA7QtsDDepUKuAQCcAA+oZx0m1eIV9tlQ1NT3aaGBCsgJYyKSF5I3fPGD1NuPjbVVirDUwUdZGwyYJ4AFKnAIyO3AIP2B6rmhWLboJHpqDkRyKWvMEkdLJbUadBUQmaRsRw8ev9P0x9wetJbbJcaq2StT3S01le8m2P4OqVURQCXYlgDnBHf5dZk+JFv3zEWKhkhdfKEYULLFC2W2ZQDscnt3J6o5tW6ciqIar4CtSV0Mfw8VZiAkptb07e/Gf/HqPsKr5XGPpDCt/TCFUaM1DV1k1FElMFaEzbYatJiASQWCg5PA6zV9pqy200IqKSup5vVGsjQkMrYxkEcHODx1kE1PZrDVUlfp9q6mNFL50iSzN5it6uc4GRg/px7fXqTefHzU3nS088lDJKkvnJKCriQFvUH5+WAB3wM9SJZXLOAoBH2hilVY7CP1VoqrnUyyNX1kCoQkndAA2ByMgHIPt09DSyLGouFzqKqenkzHHNIGYggALnkg8ED2GOh9f/GO8VNTVmGanoklClhAByVXAx7jP79Uyak1LVNTyCtWaes2TfDRKZpHVSSDxnGCvIHzz79bC2FUjvkLiXFt3I3IEN1NLTWGz1cwSearGQyVLFwECnkgjB4f+3Xy6rogS9c8VJGY/OFLHJlqjhgF7cbQc5PboJR6J8Tdf3TdDp69zmViNi08iRDPtlsDt9ejx4ffhEoLxYzNqyTU9orQu4xAQeWCQeFwST/t1TuhaWq6q9XPy3MBwqbs05Xa3S1Ij3YUMvpwMdhn/o9SHsJhikVi3nZAxvG0KVzz8+Ooct9d2DqgR024K/ygLg46lW+0Xu8zmSKlllDKwDHgHd/4Hr0JnVBlmA+s2zkDJOJbCl0elGGBuk0yqxkSWRFAwrAe3bdj59bDwytXh5f2obfcaCqN5qd3DzFIHZSRwRjGeO/vnqks/gXerlGstXVwUKfKQFj/AL9EvSvgbZLPJCaqoF0qTjC+WwLMewCgkk/Qdc9eXduKTKjnV6TPrV0AwGP0m2bw08N7HTPTvbqesnRlIMdSfLic8kjLHfj9OP39utlabPphYlk/jD07tgpCLUQCP/mVues/SaTtWmmG62UNqkAwVqkVJh94zlx+4HVlU3OgtnlI9QtQr8hLcFUY99ztkofoIz1x3u97c/8AGWPqTM89rV2QGT6yup4sozqULEKyxkFh7HGOoFPKstSUp1eWVTkrChLY+wB6hJd4y0klJaoJqdQQ1TMzMoPtvkcBPl3UZz27ZiVt2q6ykelrbirU7c/DR5aOMfJIlCxD/wDt+/WlQ9n6zDNRsSVOn1G7zHEvGp/KWSWWOhppE/4cVZPiSQ+wAUOwzj3GOOenYNZUVD+p6o1WPVEvoG73RWG8tj6qvHOR1moqSoqqYzQ0dXWU9PCZTJUy8LGCAWRAR6QSM7S3t1Y01jrpo42jkigidikkVN+RKFABGXKZIzgDJYfq9OOetYdIsrZdVZs/WXVs6VL4jKq+UNLe7pJcpbRHFLIoWX40hlIOQP8AiHbyMgMAD9+rKlvWnrW0dvne53KzQxxxw0NFJ8PDG+AXBkl80qxdmGEQYUK2WyQLyi0dQUFfFK4+PiCDdBIpkJcx7ZPWhUld2WVhgkBPcnpnUGmYG09HRV6XCnpY2SULB5k0jlVcLhVU4/U3AAHq+Z6c9WsbfFOgMnjjiTC6SlsgyYi/eNWl7/YI7Hp/R9q0/bURH3zVMtTIanOUlWUxh2H8hR9ydzgHBA/1XqC4W6jmjttLNcZ6eMSSJGwjgiQglf05yW2kdj/fqz0zovTd0mWnqhe6FUJkaruCw0sUxB7ENIWU+2GAz7Y6JlHpjQdqANPRWdpVAIaa4wbsD57pQegqdUuRg01z9pUe7r5yEP2gk0Rbrv4r2e71VnhhtHwzwKtsqkJlcFzuw7D2K5wSOGx1Ok8Dr7aJEeOsokqmlWQtIWZkYLgNx353cfUdGR73bnjZUuNlhVjkhbrRx5P1PnDPT1JdrdCMC8WfjnBvdBkH3xmf/frmbmv1OtULhdj4SgzXFQ6tMwmjLZ4i2jUVH8fe4ZqGWEtLO7MI43xxwfVzgcDjrMa68Utf6euVfW0tNXLPHOIVhpYW8qVCoZSAF+e4H/5+jQNR0qVcS09RaZBuP5j6gt428H1Y84/TrCa309er9qmmuVu1Fb4aWJkPwQvtLHyFAbG2bBHbqtZ2lzUr9pWpDEZQ4bLLMdo7xGslelNWa00rcLpd0lWoSeCgnB3BQAzeoKSM4xg9Z3VOm2kujVFksVXpvSzB4mjrCUZfTwzbiWOX5259uO3WkuuhPEC5Weut8tTRP5nqgnju9O3uPS2JPkF7e+eo+kdC+JVotUtDcbAL1TOpBR7pSzo2T7gufrg9xk9b62Fenmoi/TO0sHWeJjbPp673sUktstlVcbbI6wVTwqGwwzvJOcDAz3/1dS9SaQqGqhDFa6ukpt0nnmNXKlwcggjjbtyM/brXaj8Otf0lvpItK+H60DszS1MtPOk+48cAFsA/M47duotg0h+ISa601O1vrqOjOQ01XRCWGLAJBKxozHtgBR3I5HcXKfT7yoA6AD0MEBicwW6Moq9L09sjE9yhkVg0zAL5ecbUO48fp7/U9V2qfDXVNTc6e7z0c1HRSv5Zr5fVFHySS2zJ+uMc4PXaugfD6ugoSdR2yolqX5kmotEzySt7foVNigf6i7kjuqEYJIgorRaUxFYNQXGRQdr1mnK5xGSMELGsYRWPAJVd20kbiOOujsOkXVSprcqo+eTJO0ZGztOGvCjwdodUV9BBUXG+VV3rZo6akgt1O5SV33tGC0iKqrsQyNlhtVhwScdbrTuiNJWy+yU9wuV/ra2Spanlp4bbIQzeYE8sSbOPXKgyqjg8HjPXWNNXpSVEU0dNfIhGUdB/ALsHBRWVQTs7e3OM46rJrvDHKakQahgaR9xItN0hAO5W5G3tuQcfQfLrcp9DVTqaopPrImfWckGB25t4VaVSqqJ7JSCkW4SU+6u02KlzLTpmRFZ0Zjt3Ahs4JPzyOtFX6O0lX176ebSlipK+z2z4yuhOloPy6d1z5x/K9PDcjORt62tx1RRVCyxyVGoIVMzyGQwV8ed42sRlBgEDsfn0geJtuFRVzy3S4LNUxiGbzoKtg6DgEHbgHk5Pc5Pz62k6aACCyekhLkcZgpo7n4U1E9tjpaXSEskxKRR/4eRfPNSHWHZtjByxVgDwQFY8cZjV83hDpqnns9xi0nSXCgriKrfYgPXEsQaF14YsDtzg/wAwAGWx0S6zWun4HhaPUtWHVYiN1wqwishwm4HvgDkH6dKHiBp7fKRrqujkYkNi9TRBy3BIBc85AbP1Pz6A9N8QU58og3nn/wB+kwesT4XwXS6VtwOlqZqarhpKk1lCVVZlBcwHhcHHqwQCMDjr29Wvw0prNb6Kro9JUApaB7uxqaedN9PK20VW3eMLukXBPB9uiQfEPT9xWQzeIMcLSSebJvv+MtgAnBcEd+w/09Ta/XFjvMU6DXkVfI1EYfLhvSSyOqAOwVBJlsbGYhVxhDntkRt00KGJCY28IQONsmCax2bwvuFdRWugt+mJLktXUFKWleoeV3WEd084r+WCpPHucYxxW2q3+EVTb3tUCadra2tmiSJ4p6svIA7L5YIqd2GIc8DnBznopUfitZqS4pcY9V1Xm1SCqgbJ/RVNsWQEryJGKgcZJwM5wOmItYWPT9JaL/JcRRW6WWWK33GSjj2TSQM4lCP5I9SuCpA53Kc8g4om0paRuufGGC3mYJq7QPhtcElnpq6hjiIlqhJBdKpPLjVigb/jkAId0ZPIBBA7jMio8JfD66alpKe1VtNTwbVpxaKe51AWSQKHcLsk35KgMcYOO56K1FetH3W3RpHcrLWwVJltMLDT9LKspUGokjGYDvIUo+3OMENg8HqFWaq0Dp9jqOM6dlqUoJLjSP8A4dok86OVQnmI4hH6goUPnkcHI7xtbUAN9OBHGrnJmFt/h14V1r0lFTUVtmq3QRc6juas1Q7bZTxVjlz6RgZ601B4FaLvQnqbXZIJ6RJnSKWm1RcSIygCIpxUkZUc4PHGffPWEtXjnoGyLb7rR6Jtkd4pI1qY4IdLWmPy5lYkFZVhDDkhgVwf09jnqwtPjzPdfDKvpLBZbZZaKmmcmKhoUoZERipdolpQkeTvclip5BOD1mPd2VsC7oGHkNoZqYHM1eqPAXw+03SQSrC1upI4xH8MNQV5lZ8rvCqJCWyASd2OAcgAZArqabQdrqIJaelqt8rMpWa6GqlkmyxcqzKMj2we2MEnHQY1j4mXa4qa6rqJ6lJnw8ckpCspzycdzwDn+vWbh8QK5beiwNM8krkyqTvwOM4wMjv3H1z1z99qvv8AiART5f8AcLTUYbmdW2Wlob1GVoaWZwnp9VYoSPIzglvp1H1VpW26fsrXSojSVpZFRmjqBKYzuxkkoBj7Z6GfglrXUmk6KsnqrG8dpqqhZt1dEyCUbGUhTtDPglH4ODtII5z1vqXxst1fNVwi3zRVILGNyAkboFUNvyzEEfq4Pb5Hrhq1vc0a57M6gPEGVHeoh0jeC2rnT45loqZgajzIhFLJjKK2GbOMe39x01V2mc2uaZEakKHLzIVYAcAkDByB0VYqWy630wb/AGqwpT17I6RpTzGIfEAjcvHpILLzx7/U9DbUsFwsVAtzuduio6oqYlk88MgBGSHAJwTkn1d9pPWzb3D1DpIwfWJatRuJmNJ6bu92qpVSGWrhjheRozIoZTj/AIYUkF8AjGBzn6dayzaThioK2S9SzW+qjfctNNAVJTJ2d+OcZ7+3TVkrqm2UFLVsFpVZEdYHH/GfGW3A/wAvPY8jgjv1Z02uGp7gN9FDUnaPNEjFWVR3Cg4wMds8dX6jOD3xt5CTjKnLyVavDShudAJf4usIYnag/M7Dntj5fPr6k8DKCW4BY7rLVmZxtp0jAZm2kKAMnPbOB8vbv1PtEls17qCG2W+xGe9ujNTx0p2ebwA5JjwOFYEk8Y+Wc9dLaA/DPZtI18Nxq7nc6e7x00kI+FlieJFZCuz1xurfqIyeThmAXBVTtba9v6pZO6v4+WY4qMx4wINtIfgnpaujSe9ar/htRUjd8NBGkhJ4IyTgEEZGcd+O3JSPwqzO5aXUEnxcqSyM8dupSCWkCkqd2BiJcADODuPz6IFF4IWWgam3U1a7UwhJMlymcOY5/NzlWBYFeDgHIyMruPXuuvB61arv1+ucFJP/AJ2aSbZT3KemU5iKbVjUkIAduAu7HB9gR3tPpqCmoZMkeOYYc+DQazfhPpbfXmCjv8stHTYSGWa10k7uo3HJ/NG8linI9gBwSAY1V+E6iQTNR3SCZaSCCKMy2WkfdnmpdvzxltxUZ/lycYxwTNU6Eo7jVXVfhaymatraasjWG6Tx+WqJ5RRMoSF9QJG31kA5HVppjT1vW/6frYqV3Sks4ovhDeZpUlkG38948ZdyB+ok53ewGRaXplNjns/z6wWrZONUwenfBCyWa8aeFzkgmt/w8j3NY7FSrLNOwPBYzZTDEkBBxsUc8npC6N1eis1qqaWlcipeneLTtHGy5YmMCRZ8jCAHjAOCD3z1bTeFN0qoamj/AI3fgVinjWNNRTK2WnjkG0GPAYASKBngbsEnqz1f4f1WptT3O40d2u9rpJTGq01PfWpYojskVlVGRtg3MCQSTkD5E9UqvRbdx36JJ+cj1ZPP94vVFg1mt8mm01eHpLWqQJ5b22OoYOIx5p3NMSu5jnA4HbJ6ZrLZr2S0SSpqWCY/w6lEchsikfEZUzscS8Dvhe2GHYjBm3Lw/rqi21xgqtQUsbigVJYdSgrA0SbZGUvCwDSMMsSeSnGM46ZqbPM1qsFMLhd6eWjt9TTVc3+J4nkqJpA+yaR2hKsylgUwFClcHOCeqv7asGP/ANf8iN3DyfwZyFpLwzgt88dTFpOiRVGQ94qg5Y//AChlyfoP6db7Turb+txkpK6ktmmbfGu2M22kiDnH+skbjnvxz9emWNN8QsjSefMQFWKhp1hTA9vMIDZx7+Wx+vToUxrJto4oWjJVvjcu5I7jY2c844K8dvtlNYI+TXOZvdiP5mSoa6keqm+Gt7XA5P8AmKhnnZm+aqvlqv2dH6Ul2uNNDNC9XBRJMNpRciQqf5dkPC5wf1he3JCkdQ56mmprj8Hdq+oqUgqTDItBKhj2o+12g52NnDBQFUH0kFQeqt75HQIJaaC3zuu4hq+JpkYMCF9IPtnIAxyB36Ae4W/A39JCDb0jlRvLOnSNaNo4VrJqeP1MlPiJAPmSA4/bGeeD15V1cdqt81fNNbLfSQuiSCGQSPhixzklycbDn1ArkAgE9UNj/ikwT469sqhDHtWZ4kdD3BUsRg/Lsfl1oqPQ9fV3qnmhenr7OqqWkmjDqe2RtPJJwe3z7dULjrdKiSqjiIXBY4QSP/FKC40tFXQVT3V3DMIqoMihfTsI2vvwdz5UFew5OTiyp1rjPFU2+njoNgiYGNiBuVR+ZlicFmG4gYAyQB1qoLHp6CiVWno6cHIeeOIKQM+ynPbOMdUOnW05eJKmCGS70EyS7QKqkKrUKTgOhCsMZBODjg9Yf7iuCGZRsPTMEtX/AIkSlageOV5BNGHBLM4Jzn3JIX+46Ui1jqQjyMO/Dt/XnH9eru5R2enukVJHVVU8jAHDxpuOTxhcZH7jp16esaZpmopfLUeoBPUF5wTgYA6BuuVnA1KDn0lR7isDhh+JWUJvMkwhpquZHPOwTuP/AC6PP4c4L3pa96ikuFQZXFNBH5EdW0jqzyqoztDAfqBzzjPO3BIC8slKjRI1yipJ5WXZAsUjEhgcbnC7VBwe55weeD1hrj4tXywXK4QS1Fda6iGNIKCmstQFNRIXDxtIVT8zDeUwU8lixycgdVLh6vU6Ro6VGfTBlm0uGp1Qzjb0E/RZ9Q6mSthijs7y07BS1RDdVGwFmBO1gMgDDcHnOOpUmobpHKVbBQykR4uIyULEBmBA52gNgFux64Tm/Ej4rWOjRq69zQyNMVdbhRQ7h6tpUZjBLYBOMk/06jp496sr7xUU9TrkXiVF8sV9PSyQKWXniMMMEKWGcZOcnPXL0fZyqWLVqoC77AnOfXwnRv1ajo7qkn5Cdz3HWz00NY0G+umpATPAtypIjGu4AFjJIoAZTv5PAABwSB1W27W13vMdOU0lXFJ1WTf/ABS2uqBuzHFQSR2PA9x88dcC2+LU13S81n8ZWSou9OKaraolVAQrq+4J5BGS6RkN+oY5OCckLwovuqPDWiFFQ3aCmENN8MksryVzyjfvz5chCx+rHI5wMAYJ6u/oNJaTEXHe8NzKw6ygxmnn6Cdc3DU0iSVCjTU9fTwlgKhay37CCxGQGqAwyoD4YA+oDuCvSI6+KoNRHVaLqYpo4jMsDQ0UjTY2+lNsp9Xq7MQOG54HXBl40RqqvqbuY7tJUrXSblm2wRInJJIjL5y2e/cYGDkAi3slRrTTWstO32Gph8+zQCnhpGemCzARsi+YQ4yCWLEEYJA9uOi/QVNMFbgBv/0f8yRes0Q+Gp5HyE7SkmtYrBTyeHlc0rBCrJZ6WRWLqzMA2/HpKgH29Q27hkiPXrp2koYat/D6oqVkLq8dLY6WSSnZRkCUbsKWGCuCRzyR7clayfV2qNaWjVfxVMtbTTw1hoYKWBEDR7CoLs4LgkKGJZshTk55GUrtI+IMiV7rXTg1dQs5EfkFYssM5PnZzxu5yMr82YmQdCXu5uh6jUd4h1ijnu0/wJ2FR6h8OLoqONJU8WWiBFXbKGEqHXcWO6TsnZsZIPYHqTVt4W08Rmaw2aSPzPLU09qilMh3YyoUElTwQ2MEMMckdCrTU+tk0zSQwFRFRulZPVailWqnnKgBoxIrTBYTjdsZgQSe3bqZVJrSqguL0kdkCXEoWuVvjm30pWZpPy2KegHeVJzyp5z1b/QKejWlwflr5i/V6TNp0fibwzeE0lVWRDT1uf4aF53lFg9EiKFJ8o+UPMY7xhUyxKsAPSemI5vCepkhVLBS7pGjVV/w5UA7nQuq48jvgEEdw3pOCQCPL/Pfoqy6VdVS6YH8UhdPIoqiTZCGSNN8SAABgIyc4/nbvx1DoNQ3a2G1yrS2yQUNF8KlKE3ioIVh8U8jDzDMrMj7gw9SZ+fTP0dKS5W5OT/58f6EJes2rNpKcekME9r8OYrbS1r2BVpahSY//wBH6reAAM70FPuj4KnLqM5OM44TNF4c0ryq9u8poSivmzVo2llDADbDzx8uxBB5BHXKE1d4m26DU1IauurGuywqk8dRKyR7GLO3qlDZIZlzn5nBzyQfDDxQ17ou3RU9xjud1kioxTL/ABu7zvEXwuZETzGGfQecAgOwzycxN0e5CMyXeSOBr5hL1e1OMoAD6Q8T2/Q1FWS0UlOYaqJvLkSOCtIRskYLIpU8g8gkfXnlq2y6Dr5pYaWon8yOnareMmuiKxAMS/qA/wBDcd/bHXHtw1x4sJbrrb4b1cWmqK4VCTU1VUNHHxt4wBg5IJ9vSvHHWq0p4y+Ilu8QqO+V0d6vdripjA9vnq5i87CParOSjDAbLnA/USccnLnpF+lHUt0dXgNXP1iHVbNnw1MY88TqOmo9HzSqsFZUBvNWAA19XHl2B2gZYZyBnjpVVBpKgoZK6a8PTUqOIXnN7mRVckAKSZu5LLwfn9+uZ/ELxd8SK3xDt1+oPj7LZEC7bTQVksrKixFWQ+jB3N6j6QRzzjrGxeKXi9SWxoBUXlqk3FKtZi0zpHGoAK8xng4IPJAwOB1KnS+qaVb3tvUBxEOpWRcjsxj5Trj+L+H9UQy6sjcbBJvTUkv6TJ5QPE+MeYQmRnkgfXrnHXNvt9m/FKLxW10MFoiji2V10q5qhQj0Xq2swlYDLg8ZySCFxz1X1fjf4lVEuqW8i8CK4xpHb42jdvh2Dkls+Se6eg4wMsT3APWGq7PrPxG1VHW3mhkhWChgpKyqrojHJVuiBMKcLgAqvJLkgfPnrXsKd1YVe3rXBZfItnyxsJIb2yNN8IFJB8Pp/udE0OpdD5jkTxA0v5pAyKnzygwCoIDUoPAJIHcHnI6uIr7omanjiTX+j3jSNQnnyQjYVOMKrQKApUkEY9RIJ+Q5yh8F6h1QyVcNMW9RYSO5x9QucdW9s8C5asyeVXXKtdUMjQW6jqJJAgOCQA3PJA7e/XSfu2ko3Vd/ScilEuQikkmG2o1hoq0hJpNV6XuEZ85fKo41qygk27iiqvDEZXPYhvV36H3iddqG+WapisFRR1lGsKxz1M9HTBtkYOzy/wAvdxk7SCvy4zks6T/DJc9WxTKYNTaenUAob7C6xyR+xQoZCD2yrBSOtHD+D69wMNtzim//AIhqfn9I/wBsdZF97VUqqdllVPoPD57y/wDpV3yoM5hoae46p1RDbLVmapQfFo1Z+UpRJE3FWOeST/v8utNaNI63oY1rqOopAfNcxLBdIwWTf3wThtp45466Ho/ws3y2SFoGtCSMu0yilkLhf9O5qfIGf9ul/wDszalpZRUJPbUmRGX0K6Daxyc4gAHYex7dc/U6xbttTfbHiN8xm6VdnYJKCzR2401PQHSWn6KsgGP4rBumnl5J3FvMZSSO/p4zxjrRQS1tuaGsopQzUbCTyDCsiHg8lCMH7HjrFUlxhFZJ8JVwV4hOwVMEeYnyoOVZlUleWGQMZH9bSl1BX+aVVacg8c+jP0+vWJXeszZziYFxRuKVQq4wRLbUXleIFVI98FNmfAPlU4hTsF9IUjbwP+s9DG9eBQFwjhtN7p6JKdGdzXQF85Jx+nB2rtbGcZx1uY5KqXeiogcjBKsGAJ9+hp4h6P1ZEs90SughBkMUVTNKwkaLAAAwc7uM8H5njODPY9q1bSr4z9Y1JKrNnxg+rEraOSoo6SqqIxSSRwU9NDIQB5jPnsQBkRg4Pz56cgjrLLOvxE81RUSxpujK7okKgjbn3Y88t2AyOM9bys1FdLnRUVPca56oUq92YgMc92/1HBxuPt1RVXh1cbhafOtsE8krkMklTKeduTke/chc9tpI+vXfvSFpRD1sBjiaxoCkmo8zFvdXMMtTWVRzEp2vOwJIw4JHt+rPHPC9X2j9NVuvbotHb5aYtIqpLWTOIYEjAOXye54IGASTjjAPWtTwX1branooaDT8lcIIz5yxxiX1+WADuIwQCSSTwNy9ycdVVD4D63tEM9ll0ZWzT0zhUepljXJfIjViAdwG7cQT7dT29CpcqKoUnf8AEqf8hnV/h1+GzS/hvHHdae46lqLtLGIqloK8wrLhgzAKrfoJVGx7FVOScs0rXvhjprVFze9tp011bNSR07SV9xuiOpikWWEbUq8BAyIcjn2JxjoH6Wr/AB006aNZrW9VYjCGpaWaKh/4MUTBxLIsauWYquCWJxkc4BG9fxB8Sf4LW182k6SMRVNPR/C08iptaYbi5IICopPf7/c9stxbUU0G3b6DMRLLwZoKjwv021ioKGloZ6EUVXP5FLT3a6rG0dUCspZ2mYl/UxB5CkKfbBiN4ZUNPp+62kUVdLT3T4N6hor9VSTJHGuMxuf0N23DkNycdZgeKevro5oqXQVDC0KzVEj105b8qJsFFXzMeYxHGeOR8j1SUXizrq5SJBS6Jp4ZpCZd9Q0QVFEbMVG2RcnauAp4z7Hqyl3Zt8VBx9IOH8xN5QeD1rlo9QUpe/wm50pSFv8AEjtJGxlEvG+nxGQDjIB9Ixzknqxi8PYYNT1V2grb+txq6edKihN9WWlheSJVIjjahcYBDbSzEg+rk9C2Lxq1bG1BTy6Bt8tdcGWWicVMiwxRSPiMS7JsAgE5/TnHtz1aUfjddjR3C4SeH9NJQ26T4ST/ADkpd3wABGrTE7STw3sDnqT3qxGR2b/aLD/1CbBfDBpNOU9sTUeroXtsmYT/AB23GSYMxJWaQ27zGwWOAcj6jA6iWjwwrKagusL6i1UHmgjpopai70DSxYlLPJGTbso+AnqUhsDGcY6o7J42ahnq5xL4fJULGkgIpnkbaIkDSlUFQxPrKbcDOAc9jiTavxES3KsipYfDq4xtM5QSLM0SqQrOxYhsMQiHjOSxVVyQwEfvdjyUf7GPoc+IlpH4T1dsrbpG2stXQ089JNBSTz3ShlZCWi2Nt+CwrEI/qGBhiByc9TpdE1dDquju9Rer9clhhiDWyrnpDTy4gMbMdsCkkECTjuc5Hv1UUn4hpK6Sjgg8OL2k1Wiy08NVUNCrgy+Urs0kgAJYHI5x7gdWNx8YjRvURHQVY3kVQpW2VdNJG8xBJwWflQMHPv7dIXVgOUf7H/MII48oJqrTLGeZqaqaghlUM0NOSqYAAzksWOTk8nux7cdVFz0BT3K7vc6upequEmWeplBZpCe5JzznuSec89z1sZEjMxI7leHDHj69NzIpdx5pK/MD9Yxzj6/Xrwz9Zum2L/iObioeWmI/wVTFWCmLkjtFjP8Af7fbqsbw4o4rhJXbv8wygSby2G+4Jx1vp442ZtrBRs3ZIOCfl9/t1AqIl8sElmYr+gDt9+D069Rq+n2kfaN6SijsQjJfZSysB/w3iLDnt2PHUhRVUiRxxSRoVG1VAYH/AH6sVhXyWIYg9tmCSfqOB2+XSZoUSM+ss5AIwp/b37npG6LbMAfpCFVl4jUN3r6OPy0Wi2jnzPJ5J+pz17R6uulvucVcwpZJIJElAZcLkMCDjPPIHTclP6yPM28bs/6Tjt1AMAEh52nglv8AodEtVTtpH2i94aWurtZNqm4VFZLZrbb6meoNVPLSCfczFQrLueRiiEjdt7ZJ9uokWsrlTqi0snw1PyJYkndlnU91ck8j9+oMkHL7pPSvbAzkft0yadCJcOFAGecnJ9x9+rHaoRughCu3jIOsrve7lXQVdrlW24aM1MVGNplVCu3duYAj0hdpHHJ9z1Sz3vXFxjemuEtTUQ1FQslSN2WMaBCsePMO0ZTPf2GCCARpJacAfqLkrnH+n+3T0dOPJyGI9WNg5OPn2HVhbtVAGgbeOIfvBGNpna266ko/hqehhWWgEzVTQTwPUOr7WwpADnGSDwSe/fPUm0XfUdHb6yujogdQyTPVtNLSGPBZiQF/LwzYxxjgg+3WkSFQCNxd85AwRz9OpscCh2/NK7RndtOCfl2OOga9TgoPzBNfPImKi1Pr2kEJigeX4SAJGBStgzEAFgCh578jjB6nf4l1rHQWyIU0xSNkNwdqJw8hB3MEUg8cFeD8utXTRQtL3MeD+ok4/wBurOCBcuTJ+lsEY7jIxjHYe3y556rte0lxmkIJrBtgsgw3O4TwiWOyEIRkLNII2yD/ADAjv1RX+8a5p7lC1BbX/hUSlvhIl87dIQQocAEdyCOD2620KookKtkKfTxy3zwSc/8ALjqTKqAgM3mtwcDgj7+nqit1TpnIQH7wRUCn4YMbDq/WS3WiW9WGoko1aSWsWntzBpZWY7FysWQQGwTnHbHUrUfiJqi03Oohg0/GkMMO6mjeNZJCWK47I3PDEqc9l7Z6KAVREmJCOcYBI2j6cDP7dOsyxgKHPmbuAuVx8/f+/Qm9oMwLURJBWH9MG178Qbs2mbdLabLvrwI4q+rmgUokpUBmjVlz+oMePYZ4x1RVvipq3dcHp7QpDusNIGpThQd+5jmPk/p55P8A2ujMzDEv+ZJ2jG4H9XYYHuOw6RA2ZiPMMWWPqZnwB9sY/r0YvrfGOy/MLtlH8YOx4l151PSxtQ1EemyGLzGkLSyOFGMDaCuSfckcfPnpeo/E652S6UsEFk2WyUecZKqIb5fQQAMn3YqOeMZ6Isb5yzTOPVyhzk/LtwB9O3SVfZExSVkUPwgJBIJ7j/x6i98t2bUaP5gdsnOmDm1+NNXU6ZrKxqGGS8JK7pQUyegQgjDOS3y3H5cr1Ur+IOtEdOlVZqObyqYy1AU4XzTgBCBJwOTxkHos1R2yhS4kZT3DMMffj/br2SKKZIGcpKrH+cElP69x0a3VnnPY/mP2qHYrB6nijTppeluDWlrrcWjVp6Kk3MsLMB+oqzFR274GSeen7D4m094rqiGrsdVboqenSTzpEZjJKc5QAgdhzwQPn1uJKCieMQLDA6O3rQQjax+ZU8Nj69RItNWaHdIlvoEeN8gpSohY/MELkEfYdN7xab5Q7+sbtKflMHL43lFnlj0tMg89KZBJ5hGMDLkEZyDu4bP6cADHNnSePMUtsu9W9lliWjlWOngbzZDNwd7kdwF9PPAOcgdainslpmmMzUFGJ2yfNlp1fP3yv/PpUGnrOm2QW2gRuQAKUZH0OADjpxXsWABpn7xxVpj+MhR+L1rbScV1raUrXMokmtixyF1Y54Lgc4zzgcft1TUPjxZamW2LPp2emkqo3ldgSfIQKx2gBBu4ABAbPIGO+dVT2e3UtNJHDSUkMUhIkjWNI1ZfmxyBjHPqPVVJpzTFQZDFTWisVpPL8yIxETNhcADALcsCeOOc9jhU/cmBBptj5yQVEP8AGUaePVhaFJmsFdBJLVmmERmLFAGUbyWQAHJYYYL+hj7jop6B1VfrjqWObSOnkvFAsJhasu0z0sckZdSWjJRmC+nIdgqn5Hv1ma/UOj9CWSxzR+H1t1fda+vrYICgXcGgEDYG1WEgPmkBsd8Y562+t/xNR+E2lrHWxaIXyLhQpXtAKgReTKxO6IsFO5xtySeeSRx04tresdJt2IIOBkb/ADnXWltRoqtUN3vXw8puNVeLNtsVSbZa4Ib5f1GaikpJA0FI2MHz5jhQoIPyOARjPYcw/jM0LQVZor2NteoAklsxFdRljn9EzCMsBggkJgH+Y9EHUHizTWbW0GmqmwQPTVUsMXxccmV2Oyh5JExhVQkEhiM9xgkL1nIfGW0XDxRpNGVWg4Kc1c1XDTXWoSMxSCCJpJJAm0+gFSP1E5658WFuUZGtWPJ2bgDy/wATqFvVZgBUHkciFWy3m36go46203CkulFKxWOpt86zwsRwcOhIzkfMH6dVWltZUWubJU3ChprnSwxu0JW4Uj07k7FbcgI5XDj1AdYfXfiHpul0Vq6l0bV26PUVLQTTintsLxyqylRvwoUEjzE+vq4z36EWifxS6n09bKqz6u03PXwWqkWA1tNDJFNEmxVjNQGVgTjBZyV3bhgHqhY+z9W6VqlJSCGAXJwQM+R5mjVvqVHTrYYgm8NvFGDTmm/LuENZcquYxMCsyhRGsESInOcbQgAHYYxx1qIvHm3ooVrHONvP/wCKUn9/T/t1ga1IL7RU0zitjtlJijpxR24LBGSOI05YAk5yvclTy2dxbNsslGZPiYLoPKl8iTzoGQLIASUOFGG4PHfr2VuiW1Y6qh7xnmd8lO4rvUXgmEf/ANoO3QpI0dkqTKRwpqEwT8z6c4+3WRuviqL3VGpq4J5ZADtCsmyMHuFGOPqx5Pv17a7NaqmMSQW4FSSFNRExLEZzgNyfl26tIaOnib8qnjjPJ9CLwAOT/TrSs+l2lll0XvDxkFOktPcTbeGdmt1/p4LpVVVJMzjzI6FaqNyvyMgVuD39HfnnoyadpaW6XLybg9BSU6LlWqWZVf2ClgCEHOT88YBBxnmp49wXchwyllOzOQOkiNEGQoxnGQuOef8AuPWbcdJN3cCvUqZAIwDxBemHOTO3K3Ult0Fpysq6Gos11FBBJL8HQVSPV1W3skcYdSWbe2BgLzzyGJEN1/FtFbmpamv0FrC3JVRlqeSopxFHUcEF4w06hhjGMZ/UeegRR1EdLOHlh81Cjo0e/wAs+pSPSQDhsZIOO4HVvpbUlu0fbam32yjuS2irVlntVTdlqaKQEd/h5IGiB9RwwXcGOQQevQrW/wDd07NlXby2lGpZMx7rQnv+LixeYGi03q2MsMeimiDMe5UHzzxn5dJ/9q+0OZUl0/qh1k59drUunzIxNkEfPrBya1slUV8zR9glwc4Fnte0nueBRD3+fY8dJbUem6ly/wDgLTeY0YFWsVt2gEqMgfDDnPH1/cdaA6xj+AxIP09z/KbWs/EtpypKyJadS00m0Bttu5DZJOAG4A+p/wB+kP8AiW0onl5pNQIijgPbQGDexPOB3PPfkYPWQXU+lt5k/wAB6XLMOQbBRbQQW54jHzH9B18l/wBKtDIx0PpwlTuOLLAmcnBxgjI7HH0z7dTDrQx8Ai/TnP8AKbih/FRpCJlFVR3ORQ5bmzyFgCc+zAdx7D2HXzfie0JNEJGevSVmyytY5fVwc7m3EE8AY7jPWB/imjp4VhGjLU3G3ctEyuR91nHJP+/U95NKzVyQN4c0Yq0IdoEpq1XIwCAwFYDj3xx3+WAIm63SB3UZ+kH3CoP5TXUP4jPDSN0mkkqRMSCSLI6kDsQDtPJHBY57n59WMP4n/DCKpFQLnUwAqeGs0xIJHbcEJAHzz79DyGv0LVSPLH4d0UqxxlmSE3Haq8Eudtwzxgc8Dn6jr2lbQdW0zQ+HsdRtO5vh57qEj9va5cA4PT/rdA7lBHFhVzgMIQ4PxK+GCykJf2iTICiWzzOi+pTwBD8z/Xp2L8R/hdKkxqNRUkkjMpEkltqlKtjgnEQ7AYOcdCrUFd4Y6fp387RklZMZGXfDcrpTxxueQnmNWMpwBgKFcnnJ6o4ToWntQrb3ZZYkq4EloqOivFxMyIcne0hkSInDIPYDB9OSCYR1+2J2QSwelXONyISd/wCdkIue3ZBkfLppkIJJ3Ou0naDkDn79SHZvO3bodxUfy8f+f2J+3X0kZjclI9jBf1DIJ/v18y5mZKpICFLZZR/pwB39+Mf8+m5ItqEY83+UkkE4+XJ6sUpVy7eWA2SNxU5P3568eMpERtjjAQna3bPzHvnpw8UrPIZkzkxsOxXaP+fTU1NmVAFkjyMljjJ+vJ6t/J8xOVSUADgDCjj59R54zJIisjHGNqsxwP78dShopWNSer9bMMds8H789RWg3SMQgGeDgLz1eSUyAHCKQBwcHI/v1HZdpZlaMEqOQO/2+Z+eCf26mFQiKUrUv6yQ8oAyAOQD/XPUeKjfyQSzjjsccf36vpIPLLlUwSO6gjP36YWkQxufKA7jLg5P9+pBVilQ1IFTlfMzw2dpJH9el/DMcNkqw77cDP8ATqylQrGVG1QAvDLyv26W8G9W9KvsIwB+kfv0/a5ild8PmoGFeNsAkkj/AGJ5/bqXDTrnIyy4/STwT+5x0t4d0o3DzCO24k8ffPUpY9mW2gMvAO0n+oz0DOTxFGYVwSdm0Hkn08/bqSkf5b798gH6SwBUf368jdt0mGj5I/SvJ+3/AEfuOpIXyFcxptDd9pIJ+eeomJMUVTRukS7mYZH09PP7dTH4RF5YE8klTnHvyeo9NCEhOI0TJwcAkkZ+/Uw5QEKUVMqCCvI+3VZicxRXqIDoxjZucIwy37Z6+f8A/EsELxDbzls5++T/ALdOOC4JOJMHuuQB9j2HSHBlqBvUsR2LE8D6En+3UWoRRQG3dyHXH6cAgf1PSYpWfcpTZuJbO1e/z/8ALpYXGWCqrZ/VgnI+vPHSY2OXG9Dl8ehTk/b6f1+/TDxinjH8mQFXkGRhmwePoc9eBSkSAyH1Ac8A/Y4x16w2I+xSgJ5Vc9vryOvo4B5OPIUE4yMYz++e/S1RRUkhUJhQShDBsK3I5zyeviWIDLvVv9KkAt88er/u6+kzuXmP9YUZX/fnr0Juw5Acg9wCuPtz0WRFGwd00gDNEAOxOOPuTnpeSodslhjcqkAhcY9iemwheoYvH5jf9pjkfLHPP26dC49eEVmONxBIP3OemMURG5OQU2jJOQFBGTyf3HXk/opzvEjtu4dgCP25/wC/r2Ft3BZGUuchF9R/8P2/c56+kXbFsEexSfUEJxj2zzz0IPhGzGK63xV9DJSzySeXLHtZkbY2MdgVwR+3Qvq/BGYSwCnvpWGF2lWNoCBuY/qJEh3HBI3EE9FhYggUCAAe6gcHjuOevGmYSIMxbdxA3j/fq9b3VW2z2ZkyO6cGYGi8NLhDpKmsE9zhlNJLUVFJV06yJULPPs81ixkxtYRoCCpxjjHVHReD1zkrKd7j8BdKGkpxTRwT19RGuOPVlIUY4AIALY/t0Xdu4hlTe/YsAQR9uekIitUO7xrvxzIwy3H78/brQXrFwh1AjPyEsG7qnkwX6i8L77fb3eLrLeYaqquTB5p5KloXUMzNKAiRbcsXznjBAxjLZTaPDG+2+/TXV663y1pgemgqJK6Vnp0dGRyAYjuJViBuzjg5yOiqhKhDlI2JyS2SG+p5/wCs9JiYiNV3KQQfSBz379v+X7noR1iuuwxjjiN73WHBmLsOlL/ZbJJQGeijL0VRQNXwPLLLLHNKJWJVkVVIdY9uDhQmNp7jEy+DmqTuhkrIaqmecVM4NUiGcgghR+UNn6VJ2kDOeD0Z50JjCeXlc/oGWX+mel+RGuxTTqFyXIC+/wBOejTq9dCWUDf08oRva5PeOYIa/wAM9RU9TQy0E1LTR0gdo6GKojCROd2CHZQTy7HPH2OOWKHQ2t4aikWrmqK6mhaSd4Y6mH82Vix5zL6gN5wTycnnoxee3nIN0YYZ5I9Q+/1++P36czuIcDLe7chwf6g9TDrtyDqIGflG97qQT3Ox6+oq4Nb69/h4oyKaGEOQjEr3JcDIAPqznkcNjJbfSusYtO+VQVUtLVNGsNXK7Ms04PBZSD+n6N/9p6KsBBkL+Uue5buQfmOf+/p4ExqQqxpuBb1A7e3zz0v1yvv3RvzC97eBWe0eIkxrTBW1kZqI1p0JcKYogW3dpjtzuzgZBIHHuJstg1i9TbkEdb/BYgT8Am3LuAQCy79h7k5wD8/oW4HZ4Qh2lSv6ACBn64x/sOkTEyJHH5W9P9DZZR39s8dTL16uOFEXvj+UFd6s2tLfLRx0UQFtz8S1PGA5dgBtDAEj9TD/AO3qslTxFlpKoOkvxddMBVTGmDN5Pp2oPTtIwDx3GejYIYxgLCqrgkgLyDnP+/368DlqhTvhZ8EYCgsec4zzz/1joR1+qcsVEQu3git9Lq69XaRbnbqhk2JT0kcdNhIowx/UwUYHqHfnPVvcrTV2m0vNPRzRxiMEzou9cmoZc5BPGEUf+XRWoaXZX0qmNSwnQF14YEMMjnGO/OQOg14g6yN7UWu3sqUsSsJZwNwqJNzN2HO0M3A9yOD10XSup3N3UCBAFHPpLNG4qVWwBtKs3ilBz5mPfGCTjPt9/Y8d+/W1l0/Ppaz0N6vMFJS0tVRSVNAl2zEa1CpKFIlO5iQGwrFVYjBJBAbCTPJdL/Ux0tuio4pKSSKG30zCUnZBKyu0m1Q7tkbnCKuY92AMjprUM101ZNTaTpLXLQ0axlpJYqMQyyRoijLSkr5i4UckKuUJGet3qFfQBTUj133xLdSoEEmWPUt31FHV3u121IZTM5pxTjyoiBwXTn0g8t2GM4ABHWZPiFqW2wXGSa7rFW1U8aqXuW2RNuEj9W/cwDMvc9h746Klpshlmjae3XGkSEgRRVNyeaI44xsEjLxjH/LrUAeXJuVAhXs4XaV+fY/f+vXJ1erqr7qGxMU9QIONMBEmt77Qabht9ouiPLJGPOqKerUZlbAIKhuQAWB57cfXqRVeIt7olt1DarvD8FE0YeVKrcmM5JaPdjsW4BxljnOSOjUzNJIdzQyEoGPo3EnJyexO7nvz175Sj9EUeMZBUAf26D9bUHen68wB1LP8YGabxCuD6is8Tz08mn7dKJRC9QhgcLHtVV2kGP3A28DAwBx1FuWqa7Wt+gW/To9qod8kUFTUiVFZvkcg/pCfqJ7Z7no1JQU08RL0kMgzjMsKsT9MEduk1FupSp8yho8qu8CWlUlT7EEg89OnW6SkEU+PXzkw6nj+P5l5uQSnK4G3OVx2z35PT3lxu7cO0eMhh/MMcg/LpgVUgmGH9J7Euf8Abr5WDysQizMVOQxzj7KR/wA+uIxmU443lM0no2rjGcnO7tjpiqMccYG079uWB7L/AHHTUUoVcByr+6hicft7dNy1HlwFY3OwnH6zz0Sg5ijm5GiYLHl8jCAcH65z03M0cSlQrsxxjeBjP9M/36jTVRnp/VIXA4/VnqFVzBWi3RqikcMGwf646mVSTFLJ5I0PqDBAMliMYPULzUaRsrgADLL3A9j36jtVqrhvMxjtk/8APpoV7mUjzCQe3rPP346mCGKWOEMjhldQfbH6h8zjptnSQSkKFBGVwDy3vnvx1DWXJkCIsxx2f1fuBg9IinAjHr2/9neT0WiKSKl40GVGdq8h8kD7c9e7kdeFJcH9AGMD756jSTsIlCyZU8cOekSzs8f5jsfYksT/AFyOi0xSa8iICqqxfIZcgd+vsRKX4ITb6WA7n5dQpDsmUMqwrgcqce30A6cil2sCrnOB7n/fpFRFJETxmZtwKLkAlADj+/U6MKpdmBGCOMcEex6roZnZ29e75esnP9upVOp2TeWqSencSfUR/bj26gI3ilnH5bLIQNuTmMAEBvnnjpyfyhgBXcZBYsB6ftznqHSY8nAbsMthydv2HX10vtLYqVZKmrWFM5VfMJZuMjCgc/8AXbplovVbQgJMIAk7DMtUVHiXGchvWq59I+hz369kWMEqqM8gbIYgDn3+R/36Y0DSX/xV8ybTunqyptMJ2z3y4zrSW+I5Gd07ZBPzVQzcjjtkq/wXSmlqeOpoqaHXlzc7RVyytBa4iOGWJF/MqmGD6eAw5HfB2rX2dvblsFdI8zJxb1DyINoaUVYqjTxSzRxbcvGjNgkgLux2ySAPmf26jwGnMp8wMiFj2H1x8/26373m4arrae2w0H8UljZ1gtVIqoiFu/lwKPLjGMHdIC7BsbRyW1qaEs9hljk15W/CXScmUafttQKmtlyAQ08h/RweC7ABQwAxnG9U9kaqUwUcFo4oE8QMExwgPIChaTAXAIJzhcZB79JZFjWRdhjdHwIyu377uMg8/wDf0Tq64x0kcgsVsoNP0W5ot9sqj8S/IyJa4qZC2CAyQnPYEHPMvT/hDX6tthr62f8Aw7p+mTH8QukYiiijHq/KjD5cEZ7t6ge6gleo29kKy09WsavKF7s3hBDOY2chA0gDDJIGQTzjg/L/AMuoF41pp7TVO3x/xszorOfhdoWEHIDkkk7dxGTuGAe3RpudXom0U6Lpa1y35FYBL9fN1QjMT+qClxiQnDYaQckOM8E9Y2u0xT+NFwWzS2P/ABPWTAMIauJZiiZwWEq+mCPIHojYD/4bOvB6koeyVVhqrMB8o4oYPeMwVR4gaYorJT1dRHXutREkiskQAj8zjDNk4zuUbjjngdO1+tNMW6hSarrqk1FSiPAiU+AzOwCB/qwOeCvyJOFXrbaw/DF4V6KqKVdZS3HUerXjCppGwVQhpYlClissm3MaAHcw3EgEEbv1GrvzWG7WyWGXR9mitLjZ/DqalWWnCjDKvJ82dxnC5YRr6WDAHHUyeyRfB1EfmSNRQDaVduraGaFaiWqipaZ0LrO6Pg5xt47nOQOB7/uEUV8sV0qZRa681yIVdgyhWXcOcg8ZzwdpIBB7+5Dpfw6HV3h9Nc9RXebww0lCi7ahmHnyx5/SIyMBmO3Yy55C7VPZslS6d0VoxamPRtrrqgXEu9Rf76fNuNeqfqMUJAgpogAQXK5AyDsA6pJ7KVn1FmwYHu+FyTK+oqrXQUgasuVJQ1DIZIqWZjuZN2AT7gnkDaGyRyAOevrlU2yjmWH+KUU1YJdnwe9WkGQQPoTnHAweR2PHT9F4B1Xj9dBb7VBX24745Kqvoj5dHBs/SxkKkM5whJQKT5YADA+YNHqT8PXh54WXiOnul/uviJq2gk874KJI6G2UA4P+YEfrCjghDLx7bM9OPZSsCF17mOKORM/VQU9K8KNWUzzl/LMEc++VHxkcgnd29mbHbpyOijmphNvghjQt6pJVRmAGW2g4J/8AqGOeCT1X1WkdI3y7W6u/h2yu84TQva42iNUS+FRYwuXjLDiRlZ3O/Zhgwfaas/COstrOpvEXXiaP06VSNKOlod1w3ElwiFmZVY5I2LG+5c7lQ7tkFX2VuKdRUB2PjGFtkiZtLe72+SrCr5Q9ahpAN6525Clge5H/AJ8dM2m3TXL/AINM7ruKBgAF34yFyT3Py7/Tp/UmhtEago4KW32+eipKeINSSVFcZKuSPaAss7ZKRqygHYi+pTgCUMGWZZfwzaw8XqGGDTV2prbaKaPyJLrdTMNxKLgxiMgu29QQjEDa2TknBF/Za6p4IIOY3u5zgSut1unroi0NLI6BXLMQoQEcMo3H1HJAwD7+2emqS11FZSCoippmiRd0hIKgLgn0k92wrcfIH5dX948G9D6Itx01Nqqq1vfKBWW4XTzjRUNC4bJwsbM7uu4LsMhCnaDyQoxV88Ja/Vi01j0PdZluMgKUlFNIzts5YtJtIKr2BVg4CyEsV2jex9mLsLqyOYvdt9IMnRUslWrS01NLPBGWXzdnBKjcwznuFy2Bk4Ge2cJEsKshBbyselyCCD8hg/THPPHRAun4XbjofSFHV+IviObHCtOKeOj05I809Y+TlEaUKCGUjIKsM4JJ46ydbplrdFIaGtloKpPyyXmEzU6EFRHI+FEkrAY4C52sSq8qkf7bvCmQIxtnEr6mL4SpEM9PLTOijcskZVgCMjuAf6j+vTBkiEbEKzMq7yuMgIezHngcjnOOe/V94Rfh58WPEK5z3a7NTW/T0uFoa6tqt7SNwSUjRAcAlhn0hvryepmtLZb9OtPZNOasrK5KTelXdoI41jedwyqkER3NKxG4bi53Y9GAsjCJPZ69Y6QsE27iZSCeFos4K8EAEDBPsDgk/Pp7zIkG10fLDByAcHHtkZxx1j9V6k1dT0VPFb6ymltMUtNHVQRqkMNIgwqMSWUFslAQgLeo9+xnVOo7VBHGDcKCJCThviYwTycEnj5duPpnOes646bc2rAVV58pE9Mr4TRxiJmQSM2Cv5mB+kfT/uPSwBvZWiw5wpLYJX3PYnn29u/fquoqunraFKinqEkgZtscivgE4BP9iPfqB4g66SwNcKeknSS5PVyBNj7/ACV3MN5+oO3A+Y56jt7CtWfQq8xLTZ2AAlZ4qa2jo3mstsZkqDI5qJ920xqQPy/fv78nGB8+hnAvkxyOVZXWJpFcjGxAGIb6ZCnGewB+R6TAPiZ99RKGkkc/8Q7meQk5YjOSMtkn6johWTU+ttD+Hs8VLbtlpuEnxDsYIhUtKoBVwz+oBUIYZBwWBXB5HpVKjT6ZbYHJ9cZP+pvIi0E35mfu+oW0Hb6aPT12qGv9YUjYxr8OqkAAMjMfUod1B4yRuztxzfWG3WbUFnpEuL0tzvHkKZgsvq3c5BCuSMcg98+5PWe0vYLvca6fVNXBa0vFdPITHX7iVyxySgUDccA+kY5Py5IdupRS0YV4qWmlPpYUK+Sv2HGQPofn1x/ULgEnJ73jOfvK4cgA8SRT0lHb6QU9NF5cIX0LtGAe/wBSf69SNsSsMhhgesgfpbHAHz/fqNOAFhLKqRYHqB5J+e7HTikFlw36f0YcnPXOZJ3MySc7xgNGspyvGASxxkD58E9SmjTdIcFY8cNzls/PBx/UdNiZzLyx9lwJDyPbr1ELSPtVZWAJ/M5I+oBB6UBeYsiNy527VAA7dz8vbpipMSQDau5gvqQjG0++OvKfBGFYrIeNqPkD9v8Aw6W0rRxbY2JTOMlyPv0oROJMerLSMDUMPRzgEk/T/wAem5JkG7GwenJ9j989MSs3mYEYGFzgLyOfn2z9B01LURhn3RkKR6BuUHP156AJNSOLUKEYErlTgnGcdR56vargPsBTgAcN009QJ2ZjG7KRgAsud3z79RKmbegO0swTLEBT/tz/AH6mVIo7LUl1LF95H8xHA4+p6gVMwMoyFAOPUR6elSMTGwMQD8cnAGP69RpZQQyRx8nGArg8/t1aVIo6ZRnv5eB7fqH79IWfEkn5xPAJyDz/AH6+RcuMxkjHYMuc/b5dexQv5p3RYUAHbtAJH3/7sdSYEUeZtysuFPGeF69i2iPuuBwSBnH346dEcalnMfpz6SGXj6d+pMcXmu7CNirDKZYcH59+oC2IpElLCN8OYyQMD59LwX3ksHx7svUiaFfLyifpAycAg/bp1abZGwMeJA2SWIAx8u/9+h1xSAY8TYwF7AbhweB0+seCc+nHfA9Q++OpZTDNFHHhse759vpn+/Ua53K3WWNpa50hj2blDMCzHtkKCcjP26JFaqdKDJhAEnAnsW5nkBlZgWGRg98dj8vtx19X3Kgs0BetqYadcghSfW3zwv6iflgfM8jsxo2ya28YayWj0Hp96mBJDHNdKlVjp6cqMN5kzZRNvcj1N8lzjom2LwV0NoIpX36obxU1CF85khd4LFTnBw0kxBaoXcpxj8v0ky7Bgjp7L2fq1yGrbCXEtTzUOBB7o2za18W5no9F2IxUEHFVfK7EVLTAdy8zehSOfSNznvtA56ImnfCrw/0PK1xu1V/60dRqcPPUStBYqZ88DcfXUsWHC87hkqmASJuqtc3fUqQU9XVRrboYllprRSxrSUVOrHbGkVMjAvyciVmRd24LUEAK11bfCy7V9tGodW1tPofT0Y3G7XR1WplXHangC4Re2RsizwCswO5u+tOmW1oAFX/MtL3NkErtTa4ul48mku8kbU4QR0dAlKqUMEYXb+TTKVVI1yF3SuMAkscdayDwzTT9Ol51rfpdKUFTHiC2Rt5l4rE5xGkeBtwHOQEVVBIaMDLdVtx8TqTQ1EaXw4s5oFkJ83VF5h+LudQTu5pqZz6GyG2+bsU7TgMFbaPrbNc9WaheC3C6X7UdY5SeUyGqqXKthmln2t5YwRmNI2Kd/Lpgdw18YHOI+R84SKrxfNA9VbNMWc6PoGQeZVI8Ru08ZJIeWZvy6dHLEozMAwLFN+eKjSmi9Qa2kli0lA9ZTli1TNUtKkULHG55ZJDvlY45G7GVyVPpA0FRozTOgaCkfxGrWut+8xTHoyyOJJFd1DrHOQzbWxh3beZHwcSzA7XodR+Ml81DTPboIqCzaVhZoEsdqbZBFtGSKmowd5K87I/UBguITkhhk/CI522Mv3vehfDCuZaYwa/1tRjypKnOy025ucRvIAFZ13H0qA3ckJknrF6z1nd/ECshul4u81yV1V6enjjJpoRxh6emHpOCPTLJ+lsKTISB1daC8L7t4uJGbdQJRW+BCq3mRDBTRjHJijOSWBPDHduwpLsQwjtn1rorwPkrV0VRrq7VYWRqrVdaAtBS4D5VHZ8s+BztKxgBg00YVUDcfDzH3xvxHLD4RTW6gTUniPehpSyyjYUqsrcqsEA7M8Mu7nKbc+nJUBek6u8aquC2T6e0baZtHWCYDFZS4e5Vw243uxJ8pCOfNZjuCjZJ3HQy1HqWt1nfBdblcqi6XlgiRXB1Z2Idj5Zp6ZkxEhydhaNchlZYpZTvUmaW8FTYbLLqbxSukGk9NJ+aKFapjVVJHO6XO4kkAEYJkxjiEbow5Gn4ow32WD3R+gL1r+te36PSG4wu4kn8xz8MgLZ3yysGE7bjxnKo270SEkAsTnRv4dZEdlbX/iAR/wANM/BW4qSxUsciPH69pJYBd4WNdzDL6x/EBLW21dPaGtr6H0q42x/BRbblXDbhWQKG8pWAwXO5yASM8bhxpfTt71fWmy6Zt7XJv1S0kSo9Kj7iMyyFgsh3KBuaQJuDKzSP6WLdhucCOMDiStb+I111/d0vl5vZuVQMmlVE/wArAMhT8NDnbKDkL57fltzH63weiXoPwPma1VGpvEK4DSWlodlTOlVLtnqUXBRpnJye3pLAEchUOfTdrp3Qn4bngud9J1n4iVAjNNQ04MnlyMNquBtO0EE4kcEkArDGmfL6DGv/ABPu/idcTX6kqoZ0gk3U9HEQ1BQ+7Lt3Hz5gpBYZ2YY+a/HlxgRnYcRvnCXrn8RTVtrj0z4eUsmltKj8uKangKV9dk8iGPho0JP6jgvkEOp4fA6Gtd31xcoLLYaGK4KreZ6T5lLT9x50r4IlbvmQgRkgqgZurTwn/D9evFeaO5Vkslm0zJzJWTZFVcBzhUwRiM7jkgrt5x6dgG+1p482Lw/s0+kfChqWFaP01+oZgPIgYEq7RllKTyjBy5yilcLvb8rpwcccxfFu3E1FTPov8McUStFJq3xErATHEMtMWK7Q383lAjK5w0jquAGAIAP1Vr65a3r2uWoqmKsqSdkW0CSlpxkZipEztkPYbySGIGGLYzgpYqu43SSmp0r7hdLpMpeGSSVqyvdwSDOfU6K4GVi3ea5zvYRKuOjPD3whs/g9YX1l4m1tA1ZTgFKOVw1NRgj0L5aZDzbScIpaNe6k8yMJBHezvH5O3Er/AAm/Dw1/pl1Fq2aSzae5rlpTUL5lUMbjNNNlVIO4sZG5bJKCM7mab4q/iFgvNM2n9HvLaNNxg0/8SpYW86sYg4ipoxhtrA7t4wXXLA7QQ418YvHG/eLNc1O0c9DpVsS0lnhbE1f32y1RHIQ91XIX58eo0PhrorUPireo6C0DFAuEq7tsxTQR7h+XEB2UnAO0l3O0ptUyFR3Y7xasbLJ+ltA1mt7rBaNKQLFUQncgpiJKWgCk+tn/AEllycMSFViwjGd0Y6Phl0t+FfRUc1dUm96pr1I/y6f5qvlxlghA3CIHlnweecfyCq1DrHTP4Y9Kw2Gw0H8Q1JVxo8NCCPOmYnastQUHoTK7VVBgkbUP6365Y1DrS4Xe7197vdyesuVQzLU1zOVUbckU9Pt4ULgq8inEYBETNkl0SeDH2Tc8y911re76y1HVXzUFYlTcVBjX4VfMioFPPk00YzukI43EN2kZ2YAohU8AfBBtULSam1BQSLY0Hm0NqUMq1e7+eRjw6MQPWCfMGcZiICxfAzwWguhpdS6rpV+AiybfYWi4xjO+VRwBgKxHdhg4XIV2fH38Rkt//iWmdOV8tHaqbdDebwuQZQAQ1NAy4yPSVdgY9xGEIwzdGciOPMy4/EJ+Iee7/Gaa0vNBS2SnUwXS7UnrMqjI+Gh29l/UCcYI34yiO3QChuPnTx0K0K0pgQ7liO6OiRsZGTndM2EUn1Hjau5toiqjVTLMKWCMUz02WEbEKLbGQMs5wF84jJz2ijKhNspEYy3iLrz/AA5SCyWR1iuBAeonCkPT5GCeP0ykYwAfy1LZ/Mkl3Ra1pKWY4EjYlzpjfinrejlp205bY0K7wKpzhvLYEZUHOC+SdzZ9PChjlmfD6P0rPqGspE+Galomf1VEzB0CKwzh8DcTj9s9+q+y2C9X+NnpSBFGR5lQ7BVUkHI5fLAekkD5v2DegjXWh1Bo+jUw35aakoYEwrOo3khW9YKNnLsV2gfoVRgEFm4u+uXuHwCMniMwHwA7yz1FRaboLDWsbXV0kkddPT08cvmRGdxtHmIpJDRnk7iOdpGckZH+16ypqKhs5JaeVkXgA5JIx9T2+ncd+vp7vVaikiqKqq+PmKBfO9I3hRhm9AC88liAOSTx1bWW0VN2r6KloAZmdWcklYxu5RmO4hQu7GCSAACOOetO0o+6Ui1Q7y3STsxk7yXp6xpc7nDPNcaS1W6HyXaStlICqSSFXAO48YBwP1AHBzhNNbZ6fU9LWXCrlrLSkDMqW6jlkEm5cBWZUIYA5zyO5A4Aw1qN6/UFbDo6hs3wJpA8c70ixwl1X0NmUyESqQWz7sVByQRgi6Z+Jo6KmopbJLb6OlhESl62ORpDjOQqscZ79cr1O9d+8ePLxA8/mZlXtcjZZ5b7NZ0UXCjtMNBK8bYl/h/lv2+qgj/rnq2jbzI1Bk8zCggOMKP7nPXsqkRZEO+YK25hhh/XOeP79fR58k7413so2tgAH64IHXGsxfcznySTkxuTbmNuAD2bOB98Hnp4ZDHGDj2AOR+/XxnRV2ojIXHs64z16duVYxcBcMd68n6ZPUe5jRlZ2ZzmdjhAMBT8+2c9LdQM5VDxux2b+vf+nTapI03/AASV2hjhBnH3z0+xRWYshVAPSoZQf655/bpzGwBGYiNjcjI+mcff6dezMPKkTeUG3uFOCPsCMffp0yiXcWiIVhhQXGc/74/Yj69NVC/lApCVfblzgMPrjk9IQW5kWQy+fjsM9tp7dRvNw7BGRGKkEvxn7ZHSnZC+QW/QBt3cd/8Abr52JXgluDhDnB/59TJNaQQoVT+Vh+2fKPI++B/bpLqxiIRQEPvsPHUpYQqsm3aQewGMf1A6+kiTac7s7TgKe/U2oCKQjFtjAkx/Q9Img3tEX2SRY7KuQP7cdWUUSkEqzFgB6ic/7de/CNvVu4UD1BSD/t02uKQIqdZGQKu7/T6CcfTuf+XUqCifzcFduOSdhGOrAU4fJbnjsc/79LghQSHlxwoGD1GanlGMZpacZcxeWrlQCW4Y8+2Qf9+naekXnMR3fzfksM/2Gep6xZD87hjGGViMfXHPUa4XS32CmaS4VKUg7Khzv/8ApUDLfsD9cDnoF11TpUZMNQTsJ6aUmPCfp/0lSf7A8dRrnXUNkp0luE0cOQditncx+gwT+4B6g6fbWPjBdGs+gNO1da7ERzVWAViUn9Tu2Y4Rz7kk+w63dP8Agf8AFITiuq7LSXK6EiQNW10U1MWBBw6CVXlQ9iN68Zxg4PXWWHs9VrjXcHSPLxl6naE71OJgdL27WPjRef4VoXTk1cIcLJXGJBBT++WZsRx+3pJLNnIAx0RrB4NaC0C0lfqe5TeKeqox57261VDRWiiA7vUVhy7RjsZjiMfoxuBz1PF4b3nUXh7bbBqjRf8ADFp4QklBpK8fA0BbJ5ESvyOcFX3g553dVdZ+Hqx1LsX0nqOBVyYY4LrEyQsQBvRSCNwAwM5xwQAVQju7OwtrNcIsvino7qDHrAPqvxGq9R2mC33SS3U2lKcLDFa6KBaOzoihXQmDPqCl4iI23RgmORZ1yo6tNK+GmodS0TXeuWn07pymHxc+otUwCnFM6Dmo8uTaS4xje5WUBAxqCfR0adMeDGntL6ha8NovUd2rgqhf4lLDOiuAcuoCgAnd2/Sv8iplssay8GqLxBu0VZqGn13XQQZNNbN1MtFSHOYzFEsYA2elQGLKQi7xIcsdXWDxB7I8k5gmGvdIeHkUiaGoo9SXmnnPmax1fhY6ORxgvBDJtZ5ZAeCxjaVQW811Xd0PNVX66anvoul7qLlcL9E6qktdC8lTTylfRHT0jACmdiTsQ+XMQ4KpLwsh9f8ADnY4RFtbXkcio0bTijpjKqnP/C42xckkqq+WxJymCV61uhNCab8MLNItg07fKTUEsbRm/T2oTzKWPLKjSEKMljtHpyeQQMEu0UfDzG7N25gSs3g5LZLRFqTxMu8WhbDKrf5earIuNYDsJpxuAZjIVUnlMlFD07Ha6s3nxve2UhsPh9Zz4f22oRYPiJqYvfK7aWEaLGSrRerzESNmV0/kX/4Y3l78B6K/Xaa+V+rNX1V9kkP/ALxr7KJJIIjniJeFjfG0YAMIAyIA+HFc/wCG3S9SwiqtW3mKgYiOeFLE4lmi990h3hm7el1aEKoCQofV04deTvEabDZRAhZqS6akr47ZZbZJeLhWgw+XFOJJJQctMs1XtHnDed8ixqI/UWkjG3fIYK3RmifB56Sq8TK3+P6klSM0WlbevmhssfKXy8nkupCbm9TIxjG8sqFWptVo0xo0WDw21DBoZ3RVqLjNZKmtrGUAbQHc8N+v1OH2+y/MP1/gRp+1wV1VVeJVPDDJCz1ldV26daiodgA2+aXfhTtAZcMDlsKoKhH16jiN2ZQZMyfiJ4zam8SIGoq5YLfp+EmMaXtbNFS8doauQKRIQSoaMoxYkRmliYrJ1H8O9Far8UquFbFEtRb4XUtebhG0dFAw7SQFi+5024Vt8j+gBXpRGoST4XaM8OL8uotSag1E1VpXTtVDSx09LRvEtY7ICVjizJI6HdtXO+Zi+Q8ZJzK8Q/xI3nUsIsumqObRekSCsNBSwf8AvSsxtHaPcETPbZvPGJN2RGWaoKZ0nbEYb94zcS37w6/D1XPRaYo4NdeJULSeZXSKEgop9v8AmTu9XlsoBklSMtNswZn2r5ihDWusLnr26C/3i9fxeZ2Y0000fmUMKr+p6OnVtjFG5aQNsBX1TxNJ+VVWa3VGq7jHpyzWU11fJtItlIfNgjwx9U0gYrM2RnJLUyEKQ0aq246W7w/0N4BW4at8RrhFfNRuc0dER5ypLGgbbFEG/MZAAN8o2pnG4AqOn1KOTvF8XoJlfDP8Pt+17Rte9RPNpnR7bpqme4zbpauDAZ3LSKFMbBQST5cOFVsVIVcaXWH4hbPomyvprwnpYLdaos/E6olTEQONp+H37jM6qoycFURQihBh0Gniz44X3xcqZaa7K1nsTK00On6eUB/KU5+IrJWUqV5Xl1kXsTEpV5OsxozRuoPEi+pQ6biR5Yh+ZXsClLQoByqA72BIA/Nfe5wPLkjJwzAg75iBxssZWqqqqseKA1N2ulc+ZI3bza6reb9TTsGJiSYH9AbdKCoLVKyDZ0PojwQs2irOurfFWpp1FIEMFnlIkp6UBjsUBATI4bdsSMA5yVVWBRUJUaC/Cvbo2kke+61rVcpGCDVyFmAbywOIYsMSzNulfcVPmyYVef8AXviDfvEi9vcdSVNPUVdMrPHR/wD7PtKcgb19RlkbDgIwkY4Xd5ZLAGWHAMYELzzCR4wfiPuvimv8NtSz2XSM4Iio6Y7ay7RcjexVggpmb8v9Qh4G6SZgaY4PSVuvGu75BarDQx11RTHMkkZIorcAF25cqQsiqAVlfJ2hFijUBZA74b+GF58W6+SaBpqKwu5NbeKoFmlO3BjUId59POEZiAfVOSFiBu1X4i6b/D7ZodKaPt38V1LgLHSjD4Y876ooFblsHZGCzc+WqJncgdsiEO8MmW9AmgvwmaYNxrGjvOp50kaORVjE9STh5xCpZvJi/SZZWJ3ZV5XbKFefte+Kd98Rr49w1FLEhhA8qzb2/h9qDMNnmek753YKFyPNdiNqOYwHyN31DVXq5VF7ud0auuchKz3hirJG6gsI6QKdpOWPqUlYgd0fkkhnIPhD4JT66kprpeozbNLxsZIKHzCpqd36i7Eq7bt2WlBJcMyh3QFFAZcxiSdhxPfCTwuu3ilXPOsk9FpZJtlbcZEJauIwHUR4ZRn0oacEpHiPzHdohCS/4k+NNo8ILPHpDRtBRy6gEYZaaDhKIMvM1U5Ylc42hXIBG3d6Nsb5vxZ8bF0vT/4O0Q1PBc6eI0k1Sscfk2lFU+ltweMug5IAIT+ZZPVGnNtRVxCBpG86rgrHaVvMaTz7m+4+Y28nzFgbJDOrmViWG+LASEs7bQtlAxLW4X56upra6uq6q61NZLI1VWtlqmul27ZYoQQWQCP0OwALRDbhIlVCcvBPwhRpaXU2rYYHlCxtb7QrqY1VTmNsYYttJBjQA49Q7jMlb4O+C0kTw6l1VTiprto+FoVjxHTqD6d8e0AbONiJlAWDMJWKvHWeMvjRLqE1umtOV4o7PHlLrd4SZAQcDy4T694JO1iA7MTsXIZ5GcDG7DeFpzuZaeOPj9NqRq/Tem616W0wlY7lekd8BicLBEVBK7mBAC5aXdiIhTJIoThkk8ylpaWD4WWJBJS0xChbdEFBFRNn0K4UK24KEpyAfUSg6hK7I1HTUtL5co9VFbhtYQKy4Mkp3EGRh6lBkIAIMkmzEbx9RX+l0TbvhYDDVXKpDu8jqWWVyV2zuWx6OZTGFCBziRkUCPqKowA1vwJGSTtPNY6vp9E0At1vObmVV2nCEyU2cSbzkFt5J9K+klh5si7yoQV0NBW3qZo6OimrWwrtMpIKbudzhz2JPGCWGDnt02Hlu1fmUyPVVD4aWZw7SOcHd8+5Of69GKw6Up9NUUwimmmMs+GdsAghf9PsdzHn5Y65DqF//oSOo/ZLkDefabsMWmtOIkjrtd3knn2kKSFUfPgLz15p/wATaOzeJentQV9nN3stmqEnW1xSpCaiRExHIWKEZEgR+QQQpHHVLqnUYq6WC2UrEQQFvNkB/WTj0j/sgryfckffqntNPG9ZTRzTim8+RY1lftCDx5jAZOATkcHO0/Lkem2RU+8VhueB5Q7Whv2lTxmm8T9a/wDrG8Q9RakmohQvdppalomqDI0KJGQieY2QSqqgITaoUKoHpJ6bl0o0NtihhvlCt4dWWS2RwtPJt379rowAycYwwOMjjt1qtd6O0j4ZPQ6gsl0TV2n5oY0NRV7goqWEgI2BVZk2qxXcCpCt7jacNpW31Nzu1PqqG11MkLiT4WjnrEWOAMzZ2ZyQqgAAHk/L26DqV72ilUbAH2J8o91V0LhdpZ6N0tT0tHBRVtJdjWsxaasBmpoicnaoIZRgA8Z+Z4463tDS09BEIUXbsJ2s25j392Y8/wD3Hp6leR6dGlQQSMMNGJGkUDH+oY+Q+X79exDy1dWDDIJ2LkA/0Az157XrtWPe8Jy71C7bxXl7oiYkIweT5bDHXwG2H8zODknEbHn+vbr2Z1CliSTtPIJBP7HrxHXaTycKBkknHHtj26qyucxNQOIAyI0OMbUTPP8A8oXOelBVDoyoyE/pzGVx/wBft0mSM5VghPGdwDH9x08ZFySM9jyrEf056bMLwiPLlefcRvGcjIOMfPOSOvI2VZZNnlhtpyXAU/tkHprzI95YswPlgcsBj6c+3Ul3ypwx4XO1vV+/GelmRyPThAmAhWRhklIjz9yMdOPGfIzGmxSSQfLYe37dfImxGD7kYHO0Bh++Pfryo27WzuLFP5SRnn3z08LBkUxymTH6hgenP/a7H69L2xtIyrHG5x6YjnII+nv0iOAmYepcD1H0p2/r1Mhi2k8mEYIyRlSf256Jjjia0jxjzXclIjxjaM8fXkDHSnpzJGDGAQBkt7n759+pNLEADlOf9RUAft746fal3Rnau0g7iQq5+/PQaopFFMUixIF3NyJG54Ptjtjpcixqqr5ccauAAxBGPr79upIplgiGUZhxwNvuOOw9+ol7u1FYkhmr6wR+kBYycyH6KuM/PkZx9emQPVbSgJ+W8IKWOBJUagSelEclDhFJ5P8Aq6hXK70tgiae4VkdNAQu0ucs/fIVRlmI/t8+sdVa8ueo6o0mmLawHf4h0Ut9/wDQg+eck98jgdMwaLoqCsaW/Vs13vDfqoaJy7A+wlk7jt81x9eumtOiVarZrHHoOf8AUuLb4+M/QQzeHXhRrbx10xV37R9NbqO0JVPSx/HVIjqpHTaW2DY6RqNwAZt7Z9h+rrS2v8EuqUiaa+6Stl9rjKXM66jqEYg9lbLYOPoFH06xvhn4n6n8NaJrbZzRW6wzyNKLMIWkjaZgB5rSqySPJhR+lgD8jjrS6g/FvfbXe6S8VlPQ1N3oI2jioaaprUi2sjJtmjWoER5Y+uRXZWwcZHHolp0yjb08U0+vj95fRUQbCdCaDpPE/wAMdN09isvhhaRbIGLIkd7jVtzHJJ7A/wC/UfV34odVeHMkMOpPDuCnqJTgRU96WeT7lIopCP34+vWS8MfxC6etOnqagqtTPYLtcEFTLZ9T1MtdVwCQKE2zyXAkBlZSqqQw3epFPp66FtXiFspJRcLZemqaeFZJpIrLUJHISwXEaHec5YejcTjJGRz1oBQuxEs5yNoFF/G/JGT5ugpov/5g3+xgHSk/HPQYHm6Qqoz7+XXIf/zIOjlF4pWpzDmg1BGJCFUvp+uA57ZPlYX9+kzeJWnBPLDNT3QTBjGVew1vrIOCFPk4fn3XPShQLJ+O3TvPmaZuSfapg/5sOpEP46NJSMu6w3dBkA7ZKdj/AEEnPRPu3iZ4eWqigrLtW263084UxvX0jQk5Z1Bw6A/qjYdvl8xmp1Nr3w2/wXdrl8bYHp0oJqhXmWONXXGwHcyjALsig/NlAzkdEoyYJ84O9S/jz0fZzTwUtju9Zd5po4o7cxhjdgzAElg7BSAeAcZJAJAOejOvitZ21DS2lY63/MRyOteYP8mhQZ2vLnCFgMjOAe2ckDr8qX0/Tae05XxzsauuWhnjllLZxII48M0hJ8zBkI2g4BBHfjoB3YUNouUfnQQyssrz+YkKMMGdnAJAIHBB+fI6t3dKnbhQDuZXpVGqZJ2n7x6b8QdP6qoBWWe709ygMMU6mKUAskikxt6iP1AZGeot28SrZZTB8TDdSstQlNmmtVTUhWY8MxjRtqDBy5wo9z79fg7ddQ2uqplWnURMolIxT+SV3AHb/wAR88g5I2/v36vNS1FRbJppJa+pEEkx8rbMwUZeRuMMccFfl26z9a+csg5n7rXvWth0xNSRXm+W6zzVWTBHcayOneYAqrbFcjOGkQHHuwHuOgX+P2F5Pw5XNYRif46k5Bxgb8n3Htnr8mLLrhLdU0dQ1weWppZvMSSomqHKAvE2U2uB3iBKsCDhcEc5PF3/ABz6u8U/DWbROsoqC9xlo6hL3TDyKkNGc7ZIwDHJu5XKhCCQecnEtKooqBswKnwmYGOy3mjoluGn7XebnHLGY6moplTKkpll2qWIGwk5OQfmOo1im8SWsdXcxZb9U0FbVNI9VSw7txiJjwzAMOPWOQOcLkjgQa2EXiNkkqE2Rp5C/DMQsij+bDKDk5PHHGOk23w9qNQSv8CtxqWUDcVqAFU+3OR/5dY9/d0FrMXPMq02WmoDzW6U1Z436Y0cLjDSX20aVqt00tTbKPyVqJDkB3lRdzjIz6jyV9+s5BrLVldfKi5z0d6qqaiVYo/MpnfZO7F1LIdw8zh9rnDYBwRjPUe7aSqrBXlDdKr4xMlkWuLiI9sMyn0ntxz3GQM8u2bVzaDt9fLJM9dWyM2GkViqH9XfIG/OQG75fOBgAw1aqugqLvnYeEn2xnwk63eKt+Iraipgqfg3nSOCuS2Eb2RBiYkDLSqDGQ+7egbvlznqz8K3j8b7pSWkuFrrbW6VRWIU9neOnrCcl5DKilGfeccsrn+YHjrlfw3t1lvtrlpanxD1DYWP5HlQU6yQODmMrIVI2kqACWyCpXk4ODN4VeHkN11nHpm2+O92088KSVEMVRbZVp5SrAkqonVSCd+W4BK4xnHUdDqFK3rHu5bHjnH34kDFXGkZBkXxV8cHvOvrlZ6a0R1ss9RBQPDQW91riAmI2eTAZnQ7Ywr5KA7UUjcWz908T7JLqS3aYobPSXPT8dzjjSgpIJZKg4Ay7S4yztHtXflpV2bVCYI6In4kv4v4UJBcG8cYdR6lp0FRQW+n0/KrB96MshnNU4WTChhn2Xgdj1zsv4mfESG6019Opqaa8USZpq14It0Iy/qUhBz+dJjduO1nIA3HpqY7Rg4yRknY+cYU+N50Gv4tJ7braistDT0xtYqRRrTUkLvLEB+kkruOeY2J3NzGudxyDI8VdReHmnhPWWi30M9Xcm21Jq6mSKFtxzh0k3L5bNyVHoJ7qeegPYPxN6ktd7gv9zqqBrlTATUdbDa4I/IkJkV2CqqFmO5sueRnjJIIfv8A+KbXXiDaHGq6i136OJJPI/idriklpty7X8t9mQwBwWGCOMYIPVgVXFFrfSdzzkZgtSbUDmEbwsvuk9UVTapvsJekE7fBWYELDHGGZgpMpB2p6l2gNlizFjnB3F8/F5bkvUdnmoVFpmeSBfh7mVbJU8ekjaxV8hlC4IJByzN0JfDD8WuuaClpbNDX6W09ZonbyjWUHmoC8jOy7xG5GWdj7gZP76WbTN8mvNLqC06c0fUR1IeelX4tk+OZo33ZbyB5zEOWVRgghSA23qK+vqdNKdI5THiTyYOCjbmZ6LWOiLlfobNHRfwy3wq9TNSU9QJ0uCqXYRStywQFGAQAgMSSgLk9abw98TNCUWu99Xaqia6pTCVN9XHUQs4JCSfqwCoChdp/LUHYq+nrF1d/uXh5b6u4VGktDhbpFFbXt0UbPJTwFSyyCHYGU4j9Tbtw4Bx1X6a8ZofDCur6qDw30hdJ5oQJ6a4UwqUpFEjsgCTLuVsPGnLZKoP04x0FpcKrq4YsAPPmFgkbGHDxI/Epa6ulns1UlzoKatdaM1VsnjhlVsDeqngrlcjaR6l3YOSu4Z6p1BpmzU9DbaGGpNSk5ipWuBjFI8oUiUGMkoSTswhG3By24NtI9qPF7TgvdDqlPCyw7YagyyUzTH4aocB8r5L5/KCgYVSgyEGSOtfphKe73Eawi8ILK1PTTxxNb5b6GWolkR+QjyhwoWRSBHwvlqMqcgkapUhmc4zn/UWG8TLy9V9m0NYrmLoa2ovZgIqZziSPz3dgsUrcl1O6MMS3r3lR6W2kGVFRXXCpnrKu5GeepcySSySS5kdzl2x5nBPGMY479x1pr7RJ4hXCfUNRYbxM1ZNPUy/D1UM0Shd0rrgkYUIrHk/pVTgnDdaGwaysdFSVLw6TqreUlWm89po5WbCMTHz2BGCQp9h7Y6o1Liq5Ip5Y5+0cMV4G8jaL0JejUUNVNcEp66WohCxTyTB41aQFiMl8OSQpyOEYDnjDl2vV7tML2ye5R1Uh3ZeDB2BsMcny1IbO5QOfSR74PVjL4nSU7E0Nv8iWN98cksgJRgcg4Axngd+sbDDLXzEsXlZhueUgt74J/r2HbOB09ja1qtQ1bldvCS0qdRjqqcT6nCKPNfBij529jJ/2eM/X9gec8G/07pmv1DfUjgCCON4nllqJEjSJWxxliAfcYA5yPfA6i2Oz12qJKyjt8AcRwiSONyAseJFUElmHOGI+ZzjuAQ5qm5i8150xY7WLfU0rPFVSRq0srbSkTLIGBAI9TZUH2/8Aq0ry77IdnT5Pj5Sao4pqZIuGmqldRUs9dW1Fda4x2oaSRpZlKbFG8Llj6VPfA3nGOt3Z7OEnSqiqbqV2ttpq6d1Cjd2EXYf2+3TOjsU1to7eKKviFPCIzNVRBQ7ADcRk57j360PkZkUjBz6sbUxjrze6uXc6G/HBnK3Fdn2Md81TNxHFntsA5VvuOf79JjnEsnMaOwBXyjkbj7fUdfCQmQ94hj9WeD98A9NU7KQVI5JI3kjA/c8/26ycDG0ojcx1i0kIERDEKSZR7/LPy+nHXygx0/rA3kALKe6npJAlT0qYz324UkD9+vlURRAkBzwdqqoP9j02I5OIuSZAMiOFQ/Bc5x/XGOlJKisjFUcbcBR/Ofn0zKxzTlpC5C9scj5D6ft16JFLD0gE+/Bx0sRiZ6BKJcseMBsE9/pjpx5EMrgRxscemLGSp98dNiAiUNv4HqONgwD14hAZxvMXHc8K30OAeliCDiKiqFnDFtjEggJjAB9ifl15JulgzHgHb6pOwf8A8cfLpqBl2H07sdiSP/M/06WyK6blwMHcchcgfY8np4eYmGDEhPksdqcgk8f+H1PH16shj4bPqVssMjsOB1HhizN6GTI7AE4znsMHj7jn69WV4utFY9LUtylrIZjUVNRCKWExs8ZRYMEruJAbJAyAPlnPVm1ta14+ikMmbCqWOwjEYaFXL7o8Hk8Bf6nI/wCvfqruup7XQqVNQtVUAY8mBsvn5HsAPvjPtnt1T2jX2pZdR2+vsCWxaqilSYQ11L8RCyqcqZNrxgYbBzuAyoGD7ELxAp5vEi8xXq+3O16bjjgSJbTa0jhpYH2jzHDEqcu24kNuI3bdzAAnsbH2bVW1XjZ9B/mW0tWYZO0zOh73Dqm7TWy42u+W2kfAS72KemnkhGMHzIqhAB3/AFK/2Udb1fwyeEs1yNTXeJ99rRnO2qsk5L/Quig4Hy4PzJGOoOmxbrXReRT3aOtp0/SFWFUGP9PlqMnvyST1o5aG9x19HGdO3f8Ah1TCZzdTSOKGNMZDNKQFVccsxwox6mA9Q6qjY21DK0kwJprTSmssJvBrw6lhWiofFCrtNt/mp6TTtRCZD/2n+X2AP16TR+AXh9SIIqTxMo4YywyHtcyZOffLc/c9Zyl1LQ15kFLUx1Gw4MkHrU/UOBtI+zHp6uuSUVuqa5hPLDTpvk+Ggadx7AbR8/vj5kdXUwg0oMSUIq94S1u34eLRcGeK3+Mdgt1MwIJ+GPmuCMepjL2+gwP9xEh/CrarZF5Vh8U9MUMslKaWSp9TSVJZss7bpCE4Ea7I9oIjBJySTT23VVJXWulrqlZ7SlSxjjhuKeRKzqMsFBHr2+5XOOx2njrOak8V6G2yNR2iL+LV2MZUkwp9SR+r7Dj/ALR60KTVmcBRn/qQv2YGWiPEL8GwWnkuqeJGg4LfRpUr59dVVACho/yiqo/DBt5IXk5GPUCxjeFPi3+IvR9A1DoW6WXW2nKQPTpU3y4QIstQrPIqotfXxVSxsskK8n3bG3AIwV3r62+1PxN4q2qpAfy4FO1Ix8gBjH+59ycDqrno6ues/wAneLlbhLtUU1AyqgOMHChckn5fXjHVi4pLTTUzZbyEGk+s4UbTqbw08T/G+066v1/vGmaeFLvW0yy0smqaavpooWl/NaGFbi4iZF4GwDIz6WIyNb4i+KPiY2oa6tSQWe2WitlW2XO21vl2w0TvEY5q+GVTI8qICCFwq5k9DEg9BLRHgzWHSZmqtbWwXK4RkrT3561Z7awJG1fJTaxIyTuDAZxjvmPbPA6TRNoW5eI+tbbrC00kZmW1WiWqR6uYsFVX/JjKpyTkZZsYA/mFWkgfbMaq/ZLqMsWrb34hXK4XOqqaq6Vqw1hFbUj4pJJDiMNSLnCqpIPmDCgRkgMFI65t1Q9e2voahpKypjNDJBJKJCoeJI8IGOOUXBIRx6AMER7WUdr2HTtbqe2TUtoqrbdqSkAnljt0s1K+PJKqAikNEADHx6lADIFBO9s02i7rpK7G5GCmrrNckZLoqh3ilWUEsMhswg78hgTvX1AsdrvvC3ohAqHc/mc+b2qGLMNpzBftdI0s9HaIP4jIzNFPVlWWFFKohC59TECMqMexH6iC3WbkqTEBlzxgja2O7Yx8vr3+nfjrv19OQaZpIKOehENtpVESU+wyK6Ad9ykhUzyWPPqGGLBSI9uT/GNzkighpqs0zrSho6f/AISyKfLGdwxgA8n07SBnAyeO6pQubiqAQQBxiVR1JxnCTgn+IRe9Qu3IBUscEfLn/r5Z6RSqJqgRwss0jtgCMKSW4HYDn557YYZxnr9A7/oqWmop69bVDXMySRUkMdHgzsGKoGADFcbWY4Qj0ektkHrYWmy6Tt9JEiaRipqhn+HlSGmimUIgKlVbaDKAVCAsAccklgV6zx0e7ZSQZaW+qFc6N5wBbfB65V+1qyKjooiRkMVlYjA7bMr/AH60tt8FrVC+6earJ3fqhRIsDAB7KxH7ddqaisVieKKeg03RVzycRR3ClhiSpU8KqmON2DYZcMUYBQeGPHUj+D+HlwKNLpGCOZ5yFNHR0sikEjtkKSOVxgZ9a8ZIHWbU6D1VwcVAB9Y3vVZhuMfWccnw80zaoHnlpiyxctNXzOy4/wC0NwUD7gdZO96/d6UWfTAS229P/wBYI8otnPYfyKeeT6uPYY67H1J4M+HWsnSsrKe6RW5pA0FLBTUwikAYLlMPknv6u457Hgwv/Z98Fa2AQzWeqijqZlATMscaMPSpAjnBAIJB5IOfoOpLb2dr0l7Su2tvI8S2tbSNRGT85yn4OWTR95iS43aOztaLbUBqgZlp56mVyWLzSFjHOuGUFFCn8tAzY9BMni9U+GGrdHUlruLL8PCgNvWwIrTUoIJUxuqhFU4z6jtOORnBBTi/Dv4N/wAFFHDbK232uPAEEMlYrEsONr+eTuwWJ5/mycYBFdH+GHwZnipKKhqK+jp1aRUjSSrKgMPUodpCQMk4JPHYcdVLv2evrqsKxqEaeAOBInuqj7kceonPXhfpXTMZbTtq8YtWURkjMLWFXNPujKklFBd4XGN+Qu4jBwBx1S2f8P2ufDDxJj1JoS+WyB6dXSja8iRpBFIpDq6+UVOcsTjAzjHXTmlfwneFGntXQ6gtF0rIKuiISBKp52RJJFdOd5OW2OM85Gcng463Nfoi0VKTeTXI1WVJjZ65fKQliFXcFA55479VLjpHV6T5oHWpG+rEha7envg/g/8Ac5Z8V/B7UvizSSV+otT2Ctv0rQxtTUcz0tF5SoQSu6N3EnJ/m28thRkBRRePwseIVTfJ6mCt08zS1T1LClq0SONmcHCxNDhUGAApyMAgYBIPX3iVarNpOnpUgmeSsrZlpoppTK1MrbWLF3jikcA7DhlD/qAIHfr6htsMEcLVeptMyzNGFdILlJhfmMtAhP7gfbrM7Pr9gNqeR8pZoV6lRdSCcaU34TdcfxOJrnHbmoRGVZv4mm4gJwu5QGxnHtjGBkdU9fpa3aSa9Wq4aaM16ri0VPThahAIdwEflYJQ4Zd27+YngqMqe6J7TQ1zbptQ6YkbacJ/E4kOP6A/2PVLq7SNlo6Sgrbjqajo5BWxR0j2a6rNOahvSmFQk5BO7cR6fmOlSvuq69dxROkb7CWlqVs5ddpzhqD/ANH9rvw507HqDV9XQUdijRPiltlQ01TGX2+kqUVRjszbtoxnJHPWm8FLdRUtZQ6eoNZSNYr1I1PBZa+zxygMckAylxHvATkgYzyQQpIO11qay+2Oa0XjUNVqqzHEppNRxJXqZgMxswO3KqednZs856DVu8GbjpLXunL7ZLvZ7hU0FQJaSir4JQu5MFQCwnReXGDtUqSMZwQo1+r2vUWKMxAA8R4/5kprUn8ZS+Kv4P8AxYsWuZLnV6SGoNHwVpkjlWupzmIkAK0fnBxwEXJPBXcWJPQ31XeLzqC+S2/Ulkutst1shZWp4aEB6dpNu1RtTgBdrnsclsEnPXdE/idq/Ulnan1JIoDep4Ld64XHBAYtEjBgcccgcHuB1j6nSGnbvN8fWabttXUTSFpWqLfBI5b5ncpyeO3WfW9oKFGoqoh0gYH/AKJG1ZOFE4+tsWkbVpuamvwqauo//FwQQtJHExMKlFmPmCTYc7Cy8hmxyOAhPE1rdoDVVjp6yC001xFHst0pqzJUBMh4o2VCnpJwfPYNwvLsDu7Gvvh5pa90bS3fTtlqKWCLaz1FtizBCAxGCiFlUZJ9PI9u56xdoXRto0bZakWqOz2m4z/DU0L0IeKN3C4LyFQFBDI29hgghh7dSUeupWXPZsxzASqMbichQ6nvD2NrGNQfEWqtaNp1iSokpo5OGO6Jo9xkDBAWRW7AAgeoe2FbpT0vxsdTAJv4gv5NRHOMA08y5GFC5IYlctgY5K8A9hak0r4f2Oz/ABFwten0gmRqzzIbdTNuiXaC4IUBi25VUZ9W9AC2SpE/ih4RVWlrFadZRJZKK331EqI7NZ43We3Qtt2fFERJH5gMiRk5yzlgvpQ47LpV2OoMQlIqo8TLtIh4MOHchFPrbCqucZPYc9vbv2wScY5ekPw0iwqo9MgZ2wwLuGGB6ucAc/cZyelxr5NK0i7C7jDNHJ/wlYN6e2Bx7524JHftbWq8fwCq+PjtLXGWOmgdH+DFQITtwX2HA7/v6Tj5ddHXqihTOP8AEulgq7yyr9Nx22O4pRaho57lJHJJ8BHQSyEhJRgIGABO0v8AqGMZ98Hp/SOmKeGgpKB5NQpXRptmn8uWCJyABtDlVwuFXhhnjuc9RdD6fukcq6t/hNLNWXGKQrHUVwQwB3LHbmNmX3A2twpIz7EnRyVKUcTywRwNIu1vKjDq3/1FFZv3HXnF/eVMlQc/YGczd3OokZnlLEtNEkYeZ1RR65y7sR7byec/Ugj5Yz18yJ5g/JbbsIzzjv8A9d+nROqmHDE7D6d8Q9R993q5P1I6ZYBpg3mRgkcBiTznt365gHJzMonIj24sdvIYD2U4/tg/v2+vXkQZN+7O7GSASRg/Yn+vb69LSTz5iAqO5H/DWFWVce4ByP379IjqC7sX5fkbGpxtP1x2z9e/TmAvM+lPmKRsaTAIzk7s9JjJwAAyEqP05J/bjn9s9eyOrwBfMC7AfXIgVj8h+rPX0bqsJUsGVgMsvrbP7nPT+GYZHjPGV8AgsVA3Hg5+uO3Pz/3HS84JO5jgY54B/ouc/wDWevppXjUboyiyADimQFh8/n/fj2x17HMm6MqVZtpAzEuG+/q7/XGegiwJHwokJ8psFBhmYnn79v69Py5JPLdvYEDP746ZVQJyRJEHIHBYkZ+XJ6eSQF5DGsbsRnHkrhMfL26IxYE+XzIlZHDLjBwM45/2/rj69IqRvjcGMt6cEncG/f8A6/c9Kjn3O5bIbbt2mnUY+vHY/UY6TM6TU42vEAARkqFJPuPv0sxYErPD3X8Op/FTTVtak22Kar21z1k6gtDtfJJztiGcepie49+unteTap1DXeFlojvWo7FTjUUcM9bbIoZJaKE0kwRtxpnQDfsAZ1KDgE5I6Dlm0zaLVWVVrpLYlDHAIXXaykz7g55BzjayYO4sfUuMc47z1/dKu26dtUtGHWU3W3RbgyHKvURow5PurEc/Pr1zptFKOpaaaQPzO3Sj2O2MTGQeD14YF18fPEVgTk5NmIH0H/u3qQvhReAnp8efEDA9zHZD/vbetDqnxEp9D0lFUXaSthira2K3weUkc7vLI2F4QE44Of8AYkgHE1H4ptKU9LJLPXXWnVJK+ElqWIeqjTzKjnOMBQSD77W+XWyDJJbJ4V6hAJXx91qVH/7ymsTY/wD8d1Fk8HL+0nmx+Nl9Llg3my2iwuxI7HIoRz9esxU/jV8O6VKoSXu5SCmtT3mRkoVcfCrKsTMpH6m3uo2jJ7ntgm9k/E3pIVHwzXqpikWvpbYS1FlTUVKl4FDAYIYA/bGCBnp844ixmPyeE+q3BL+O93Zc5y9ksZGf/wCk6YPhXrSnLPR+PlfTOVxvFgsp/rinHHUfSv4o9Ga4rrRb7TfJZK27VU1HRU8lKqtLLCGMg9wMBTgk4OVIJBDdbu+a1GnbFXXq5PPS26300lXUyCnjfbGgyxwuSTj2HTAnxiOBzAp4u+Ces6nw81ZcL14yTahpae0VNRPSNpu2QyVCRRPIsfnRx70GV7rz36CX4cfwtT+Png9a9axX6LTqXCoq4hQmj+JGIKiSDd5gkGctE3sOuk7P4wQeO/4SNV6zpbbPbaGvsN3SniqmUyeVHHNGjPjhWYLuKjIUtjJxkhT8AnjWdO+BdDpqanp5aahr6+VKionqIikclXvYemB0JElQcDzBu3Dgc4vU6lVEISQOqFstKvxa/B/N4R6FuWpqrVMV2WmKIlJFRNCZGdwgBfzDgZb2Gfl0BfC38QWk9C6mrKHXOhUu1KszRpd7FWzU9XGBk4MUkpRxzjcpj47g4yf0N/GKqT/h/vYd3iiknpAzpwyqZ05GSACPqe/X483+zwxXq7O0ip+ejLC4k9CyJvyxQd9oHAPBz39xZVNHVjvZjoSHx4T9evDzwy8OPFDR9h1jppa97PctlTCtZK43oHIZHjfn+Urg+/brV134aPDu7M0lZpyCqeTG5n7n1bjyMe5/t1xd4O+N1j05+DShpKGtqbhqDRtVGlXQmqqLfSwrW1UzwuZUjO8quecMVKn55aFRfi5udRNVCjqKJI4aWSsJi1tcVACLuxhqI/M9+fv1XBZeIbBT8U7WP4WvDj4amgisRphTs7RNS1c8LpvGG9SSA8jjv2JHY460GpvDr+M6TbT9LVvQQuhiSqiUNNTAhtsibyys6sQRvUjIz3564htX4trg1a0FbXyUkSzwwyVQ8Q2MUfmxs6M2+hLAekfy/wA4479VepPxA+MF1vVZetG6907ZNM6evMFpqJL1qOC60dXNLHKyTSTLCpSEiNsArE4yDtLAEEHYHmR9lTI+Gds2Dw21Bo3SkdA+pn1jJRoPKqL3a4nrGAGNm+KWBPc4Zhuwx3M3foM2nS+tUvkstH4G6eooFqJC1fT10UMv6hkELUZBJXkZI+/UzwI/Fxf9d+Ilu0DqzTllgu1RHKUvWnb/AE9TS1DJF5uUpt5mRCgOGJJ5BI9wd6jxXsVoqDTXSoNLUvXzUUMawSSFyhGT6VOB6hycdPrfHMHsqX9IgSutt1XRU8b1/hrWohmR1NBd6lyrhiy+mKRyACO54xgdus5b1qKBqarj0RqoquySN2v9xdWAQBWO5PX6ABn3GB2664t94prxRiooplmh3Fdyn3B5B+XuD8uqTTeu9PXGy2x6W6UECz0kEsdL8WgeNJEDRrtzkcEAcc9LtahwNUXYUv6ZzS90CSLI+mNYwshWRGS8VLeUwAA2BoSF4JXGBwSOxPUD/E1LbaiOdoNbQ7SZDGbmhjJwQSSabIJySSOeuwv4rTK9SGmCfDkCUs+AmQCMknA4IPT7VSeU0gDMqgtlfVnjPGD0hWqeDRG3pHbTONv8UUDzx1LXvW8XkkCNRUW1lVccLj4TtjAx7jGTwOnIdXWukrI6iLUurtsTmQQS0lpZd20jjbApA9fv3IBGMN115QSUYpQaco8Ksygq2/kNhhnPsQQfkR17UJRGeMTRIzscKGQEEhScfU4DH9j0u2qf1Re7UedM48OrIUnpSusLqsNMNscc+nre6qmP+GNrqdvvznnnuc9Lor1TGpSep1ZJUQAbPKbTEQx2I2stXwRgY74Ix2JB68kstrlbDW6mJbj10q8n9x1xpWV/8I/9KDarNBPNRWyu0uFe30rFKadxBO48yMelsbSRkdwOpBcVN+9ANrRP8ZbDVUXxELnUdqligbEMTaXlUKhxheK455w27uTzxnHSKa8wtLGtTfbLLArZ2mxVa+3dcTv+lth57AMOfSeutK6xWi70701ZbKaeCZdrxzU4Icd8EEf9Y6z1J4YaHIqANPWidfNcNuo4vQcj09uMZH9R0jcVOM5iNnQP8ZxX4xm66hprTRWOWyVSp5jz1lJDPCYuE48udeWb1YZc4G75jqgtelaqKlQVtas8p5YpGAo+i8Dj7jrvOXwm0HMdraZtCMVzhKdU47e2OP8Av6ZPgdoKoGf8PU3y/LlkQf2fqKrVetjX4SWnRpUxhROEdQ1dn0ZaWrK6SQndiKFGw8744VV9/qc4A5OOgkdb/wAS11YrheosUkVfA7UdO+z4eDzAWCP7NsU5fuTzwOiN+MW20Wm/xCXSw2xIqGlgoqYU0csjbIg0XmScsT+ok++ScDOBjrnmooZ7vW01HQRNJW1sMKRIWP5s8ka+5Axl2zx88dayUKSW5duSD/aUKzszYHAndWnde+G/iDZj/huou9Ff1iRmoKymDQwjPpJmiXywvsAD/KfT79Bn8Qmr7lY6eWzWyVZoJI8VUtMVaRlP6UKrl192PH6V9846DtvtvitoCzUdCLRdbRTiYO9akoChSxkDH1beQWYbsD58Y6oX1xTf4wu1yutnlvtOziOJpZHgKSK3DM8f8204HsRjPzPiX6OoujXUApjbHic8xnpZIOJuLS2p007bq6j1DNZh5RnAqGeR40ZkIjKuTwAGG3OGByRjtsl8ZZLvcblbrlqBLBS/CtUQVFrpmlLAFSMk5YFhjg8NwoI356wstt1T4madhl0Toa+QU1NCQkkcctVBJg8fnkAKV9QA7eofIbc/YdPaw8IaK4ajvNju9tq0aOnjappzEUj3bzJvdGHLKo7EZUfTF5unU6yF6igHw4zIxbs27GHHw712ukLe018avrKI1MZppHhVJFzyy4d14KhWULwu8ZJOcZ7xO8O7tcxNqSqeG80iwrMltj2tIkTRI5cqsmPQQQPKJXbt5ADsMr4Sat1Hr2quMl8/g2pkjVA9tvUAEkyZCYSbYfL2jbkHLEg9YvXt0q4dQ3GjAoqEBnilprO7eRACSGhB7EAAAkDt9QeoLTp+LoqhGTz5f6kqUcHSJYXzXFTqe6G4Vd3lqZzIssbzyLujbB2kDsMBto7kBMZO7jTeInjjqrxaioJdXankvK0aOtHTSGOOJCwUNIyqqhsbQNxJbOeMbug8kQO5myIxndj588fvjqXbLTUX+4CCGKWZzgCKJfU3GABgZ5Hv7cn269BpIlrS0rsBNVVCjHhCJpWhpr3PUyVtyhoqQSwzTVFVHJMSpLk8KOSefvkcj302ndSXbWVyqqK4ReVp+mp/KhO0Qozb24UogBAwe+D6vr1l5auO/wAtBpS22IUkjM08tVHG1NP6UO5mkcksPUwK7e8YwO562OntFQW+lpKCr0xaVpqaPy1mZlnkcj3OIl5yAe45J64zqd2lTJb6f5mTeVgQVzL2g09Q2+f4umib4h8uGaeR8gkezNjuB8+p00YUJhJBLnLA/wD+3bpVJH5ESBYhEgTH5Y2gY+3XppyyAqpXaM4dsZ+meuJYljljmcycsd56GfOQhU4757c/Pr0gGYESsB+rPmHO37Y79LAIZfQRx2BBx27fPpjaxJxCDhSMkfX79Cu0bBjpzK2JEbyufXnOf2PTEBcKyhTs7d8f29unSoBBKFRt5bPb9j8/n14kXlsc8sRkbWzgfIjH9+lHXmKJcJ6maHHOFcgYH2GOvlOYwAWmYnONxPB9/lnpMu1RwFK7SATkn++D19EUYEbVUYA+X/f0ox5iJogjRMEkJHBB4/bOMdPqzbl3IQcYJ3cjnplgrNkZZRgtxnA+R46cJw/G3dj59/2x05gzxMGYHzD2DfrbgH6Ecnr0oX3eYjCPBwy8g/f59MGRQ7Axp+kZwMA/fHT77WV8kE7ckZ9v6H/n9uh4ijUG7yioR9h+Z7/t07Ix8o72aNlGdvmYIx+3SIxhW3dwRuDAg49sjb/frypIVWU7TlMDuTj6Z6eFiEg0EctTStLSxO8b/kmSLmPJ/wDhoBnHf1Ej9R49TZ6+8Y7hR2bQVLW1skdLQ0t1tklRLJTkqqiriLMQO4x8v69cJLeb/XatkgtFMs1ggkp0rampheBQ5CtKEYgsSFPCkEDcM9Ei/eMtRco6TTF/1dZZK+7TwJQ2zWE09LRTosoLnfHGoZxtCqrSRklgTn0ofYrVuzYqfGekVBrGRCvcvE/RsssnneJNrjSWZpo6es06m0RlgfLG5fZWKhu/rGc9ixDrrSUdNTRP4k2NnjU7mGmIow7EtuIUdsjbkDvtGeCR1gJ9YCwaJqbrZ9e0MvlQmmk094XWqOGWurEn2nbN+dKsA7bmTGNzCfawJyNZY7W9dPNT0kcdMGYqjzNsB7bmYuS7fPB755J56tVKopcyAUy0Nc2qNIV/mSP4h6XmXDoq1GmYCArEsVYlvUgJViO5K5Jzk9R2vOj2bNRr/RU/lbGhZ9MU4MRQnBX8zjCqoXGCCDgjoF3DT1ClMHipaVHcqI5K+p+HVs8sUB9gBnscYOeqWakMN2rfLstK1hoaOGqNfc66e2U1VIZIkeOOr8qZWCs+30pnIOdpywjp3PaHYQjS0+M6Jueq9I2C0y1sWvNHpUUStPHNb9KxSzqzfzKkcpJJc7jsAyT3BBPVHV/ic0RrHwh11a6m5iO5tb56Vp6y3fw5qrzEbHkxNK7ORwCuQScfPoRWawW67xUVRb6d5aidGL0NsnmucFN6Q4kFYqxid2UB9kcaBYjlv0Mza7XsOmKLwRvN5i0jZ4bgtXFbIjJJ5SyGSMsXVsGVG9Bwol3EjvkFTZLd4IeZqWgsRSJuQ2rO2MbfeC/wy/Fda/C78MP/AKqU0hfLrcjbbjQ/xQFIIEaoEpBAb1kr5gB9I7HBPQd0F4svo3Qo062nbfcmirZK1K2ojgmKO8kcnKy00nYRgDnAJJxwMFXwNtlDq7w6tV7rbdBUT1tPLF8JDEWigQ5QsZH8yVmA9QLOcYBAHtul0PYmQMbYjIePNkWTYB7bOMt8wc4wR9Oge70ErmdJbH2cCgvTbPqZmfF38fV58VdFVumJ9I2+0QVTwv8AEi4PI6lHD5A2qO4HuO/XLN3SG7ySO6GnEmxmVGCKNi7BgbcDjPAwMjrsY+Gum32IbPGJGPoiWQmSQ5wM4f0j+/Wc1boLS2n9LXq9xWajuElvpDMtBDVeW0rh1UIoLE5CszsWwFRF459UIuiw0g7TepVvZhd+zP1Gf+5zraNU1ll0tfNPUvlfw++GjNcHUs7/AA+7ywrcbf1sTjvx1U0oNI8k0C+W80D07kFsMjjDAjtzzz12doP8KmmPFi01k1u86lSAQs81AUqJJFctuEOXKFlK43MSuAcr8gB4o+A9r8FYK+TXQvMNzlr5DZbTUSDzqygEmyOaVoHMKMfVlc+w6lTU4ysC66r0C3AFvRDE+mPyYOKas+Or5aAUi11TWGImPzmjKbEMaMX3BYwFZgdx2889uulaLQmkbN4GXLSVvvESTXbVNDLNNT1NJLVNF5U/rykihlQso3MRycHv0KdJeNNr0bZqN7VZIaSxySuJaYU4d5nUMo3OpBOGwclv6dFDQPivYteT1D1tBarfbhTNL8RUwxRmVg6J5SiUkchmPf8AlPtnFtkZF1EeGZ5x1G8o31bXSQIONoTPADwf09a/xLaU1FatR/HPQ0s+YEgpmSctTPHw6VTEYG04Ebc8ce258dK6S7arswtMKXeSzamrayvigZn+GhYQbJCEp5QAdrDLFFyGBYtkAX+H/itbPD7X0d1a26erlp/N8meiieCpVXVl2ykRurYHO6MAsWYFiuB0EtR08cGptV3OzXC5zQ3YOiOkUUccCu3mSqVBjSX1MQoKrhQO+D1m1a7g/wDxzKFAqpUT9ItBeLemtFeDdlvmrb1b9LUU89RDEblVIm9xUygInC72wudqg/QkDceYtIajqRqjTlnqdSV1BY6iltjPC8cRgiSOjK4O+q3ohlTy2/KGGYnBzu65Iv8AY7vf7Fp20LFWBrXUV1Uaq4v6CZ2hOI0DNsA8hc4G04AI4HSDd/ESzUF1tdEtTUmvMfmpTzBIFMbOwOwgZJBx+ocZ4PTvVqlRpAzEabAD0n6L/itvUcXh1fqqjWinmFfRSwCWGGePyvh8sxWWGVdgG0kqmQMZ29+tP+Fa4PW6a1Y1ZR26jlGoaxR8NTJT+ZENm12208OSNzjcUbP+vr8tLtqnxYu+n6G1zyVMtDbYvIpnXYpC7iwye7cnaM+3bq20z4zeOejdUPd7PcLvbLjUAxyKKQyipJIJeSN1Ze+PVhffpLUr6hqAwYWltWZ2r413u52fVNnmokVYkt15fzYmmVlmWesdQpSMgMQPdgeTgHv0Vbheqif8O2jawt5ty/gslXIGqJWmNR/CKlz6T6y285wTnkfPr83L/wCMfitVanp7xeKSG5ToXaVIYWMbeYW3rsXKRtmZ24AOT9eiz4B/iAvVH4f3myXyG41F2q7kZqKhuFrqJqRoZKKamlUv68MTIDhgFHOfSrdIVa2okrtvACuMk8TpT8JOuL/efEaotldQ1FFQQWESFfhZIkeQTLg7nwOz8L9+/QG/F1cb7bPx6w1+nI6w3al07Tsj0XmB4wUmGSycoCWC5yMlgv8AN1Z/hO8TKjw98Vaka2rdNW1q9o7cKiY+bPFTKjkqsquqpF5qoMFNoLn2wOof4wb5qW6fiGe56TliqdHS0tCJrvSk1EKTRhy6skbkvhCRgoR+ZjKgkghXdaeoAaoRRtO06t/C9rPUmqZtTpqY16SU3wSQpXieL1NCxl2iThm3ht2O2OesN+ILxRvnh9qiogtV6agWdbzVGF64043w0QkRlAikLYOGORgEA4PQf/Ct41XPTfjTX1Gqr/bbDo+6RumyoWohikk9bQ7GkEaoqqQoJXaFwARjPVN4/eIuqZPHbUsASCq07EZ5re73SnSmZJYPLjlHIUhmaTiQ7X2DgsAOhNy4TVpyYJV1E6z0rrq7VHhFonU9XX1FRcavTlVdZpRMrCRiIHByIUDAB8BvKBwB889L8CfF65688RbvaZZZpaCC1xVUcs0oZmJZRwvw8ZA9Zwdxzj9K+/MvhT451lV4Qz2/Uy0VdUp/ErZbrVDX05mNNIkTRsI1ADKCNgU4DAZyAeLP8EviL/DvFG6wahs0FkuFyEdqo1janp1CqryyemNQHAKKm4Mwz8ieZBWYuqleY/eJgy/HW8cH4qr3JKwjRKKjLOTtC/5YgDI+uPrzjt0D9C0FxvGorddYT8HS2qSBlZV/4skQUqB9tvy49h0fvxqaIr9b/ivv0UVPNJbEoLeZGpkLvI/kghRgH6dh1mqvR9fZtO1FZUW17ZZqKPLzVDbAeQAuMFjksBwPf5dX7q8AprSXywY1G21MS3GYRdK/iK1zpO2VSWyWhloHlLVVRJQJUeZOw2Ydt2EY7MBXKk44HuabX3i5XeJFNLDqGxaeqa6ZcCpgoPJmRfmzI43gdtrhh9OOsLT+HVHb/EVYa6+raapxFUGaOJ62GMTVCweRHHChPnu8UcagZOXA2tnad7p3Rum7ylCtPqSSvqa6n+MHk7YgIOGyBubHDrxvOM45OScFqNJU0quB6S81EEYxNB4e/id1t4eWaks1BPb6u10EflRw11OSIkA4jQoV2qPYDgAADtxd6v8AxgX3Wemq203vTGmbhS1yGEQzUkkgbI4O15CCRkkcdRKTQenKCLzmoFkpYOE82bzGmbtwM+r2wPckfPqLYrk1v1ZXQO2n6Q1MscVlpKedVrKiLyI3kZECsHQOZDkMCdrHaUQExLp06MbRdkvw4gzbTtxutPJT2iyfwuskX1V1LRhPKyANw3YG7HGc8ZyeMDrK034WbhURvK1zamiz6fiVV5G5OAArMzHv98Z66gjhBUwI8gjT1VFQQwLe+MlB9+M4zjsOvnfzENVKsgpYz/l6cKfzT8yp7k4AGR2GffqGiFo57NeTCWgi7znRPwiz4poZtVxxzyciCOhLY59TFt+c/LjuR279UFfbD4TAW/T2oJa29Tz+ROqxNRBWjOG2yFjuKSsQ3AwU9uCTz4m6yqdFaXnraUiquckqI0UEXnsqnA/4W/cy7OwGP9XzHQA0rYq7UFzm1hUWe3mvq5ZvyZ6gxKMnazCMo+z9OBjbx7nHVC6vjVBUnuj+/lM28rKgwJbaWSkv1ut63S9yV1+8hVl+EuLI/OTjar8fqIOM5znv1tKOmSloVp4jOIEJH5rNMzH/AOZsn9umLbE8ERMkNFTyscyfCkYP/wApG0H/AK79S32spDyRBTkblO4f75/YdcPXqdo5I4nH1amtszyLMEZwdwI2sFUAnn24+nSmnnWGNkLhT2Td6iPsB/z6RAEVAUKbsZw7Bdv3yc9ImRRFENqlgTnMqlfv+kEdVZEI+srIYgFlCpkJkdvv0jaGkBZiOPaP3zx18qktjMPPGPNXt/XpIESzBi6cjd6v/wDrpsR5IEkskzY37yvLscAY/wBukQ1EjMXbzWJG1WJyhH37dJDBnBYRlO42ShWH9c/7dNwDBk2mJM92EgLH9w2D0sRZxHXbdD6ApcAlnAGGB+eeOvgzLCwlVVYgYcgej6du/wBwPt0kq0kJEatGCeQVGOvlQxQqGDEN+nag7f8ALp5GTkxckyxrtVUAbjcScBvfnsPsOlK6l0GyNvTggcBj9PkPoP6dMSkj4bMm8AbfLC8j6Y6UpBYYRlJ7ZXGP+7pQ/CfIJTMCEwgUHaqqOPuByenS6I7kiPH8q/L5jH/ift02IZDOTnGOeFBx9e/XkbFXkCuYMqQXwcMPkSOw6UAHEdWVZiz7EC4/SO4Ps3bPHy6TNl6c7FyQvqIxtY/YgjpiIho+QS3zCbQf69OOhlj9KlFzz6Q2Pv8ALpQ8zJ+HPijqc2WMakvVvuFZNNO8FVJBBtihSJW8tFjKbyGUksQwG7IZwTifYvGuK9asggutoo6+2k0cvlNIWny01SjESEgLxSqw27CN+QRgsSLaPEG7SQMzxWpjTwqyZs9J/NuQj/hcDbGOBgHc2c56fN5h+NrqprFYJKpv+LO1op98/JP5hCermaU8+7nr0duq0lc90/idyLru4xMdqfxUeyNGLTbrZQWOGKOOSF4p4I4fLgCt5aoXUkyKzKjOxAdcv224O9fiYu1sgqqyCho7o0SvIlKlG+YUSEyMc/oG0LnseAx5weirc7/Qx2oVJ0lpeSojlDxySWiJtjbojlQRgHKr2HtjsSDnNLVtmvNNVUFfovTFTFU0dRudbaIZFjPmRtErRlSqFVAwPuCDz1ZS7WswJB4mjQu6KUipUljwfKaij11DPIkktEXUsFkI2mdn8qR94LJjyysTKMsCPTxwdsX/ABRSahSSnudqlq9pFLHQpdCaMxPKiLIFaZEUsznuinI9RXp+W82q3GKmh0lZkhephyImqoWLP6WctHOrFsSSckn9WOyoFv7QtirrlSRnStuiG1Lp6KuuI85hFKfS1QVxuRfbOB39+rIIHHjIWqZmDuuu7HdKyW2Ey2m0ihDrHaqWKniCr5UYi8kNKHY70JcbA2W3BuD0T7oIr5+HjUNLMvw5g1BSrNU3irEUissckYllMf5YO4fpxsxjK5yBb0fgXoysraa4G2TRy1NMlMUStnKorGDJXLk5HsST1zr466luul479ZLXXy0dsjvU9CsMeAQqEsJN2N3mEqPXnOCQMA46guLhrd1VeTtmQu+0Jf4dNLU9H4fUFjFxTUT25FSSS0+WKcO0m7J34bnfhVK5G0ggZAJNg02uDLI88DeSsgmEUbksVjOFXjj1OQf9IHyPXM34QbhV3S13WWarm8yokE8hDe4YMFUHhVBYkKuACcjB566CpImnjhEtRUSGejiDEzMMflUknABAHqlf27EfIYuqNQy+5klNjiWdRbbZZLPebgLlV0c1BHTzoySrFOC8zpuZxIGQAKhByMHgkkAdDSxahsGnqCktFDItbDThYaWnoKR/KiHAy53YeQnLF+Ms2cepsbqvpzVaB1PCZ5lDWyjqN4fLBhWuvBOcDBPA+f0GAhf9QvpO2olJRUcxqJHhd6qIyMBsxwc8H/rt1RvaooKWUSRqpUTo3wn1lerPJf6i109XRxpS0s89ZOaeQY+LjQrsBk8vEbT8kjgE44BUYePGnY9caFrKzxaudTXa9tfh2t5t1VCwoYpJzJIz7oowqsRK8UaBhyjOD6zuAv8Awp1dTd5/EG5TVDpLNaqG3SRRKqo6VNbTxyOeM79rEA5xwCQTz0Wf/SJVT0t4hhgCwQTaQ8p4oxhSoqywGPoVUj7DrYsHZqAY8ypksczkav0BPW+FFBe7TUUlTbaakSuqvNqo/NEjHEsSJyTsdhwSDhWOSQOiF4S6Xj0/peluepkYW6VWWCKiqY3qC8rCVdw3gBCiPn+YEKCB7Ayz3usv1gs1uqZj8NJMIQQAZI03lsI7ZYDlhjOOTxnnrZ2esqNQa6plqJihofNq45IlUSO0QWRA7kFmAZfc5GTgjqKrdXBymRg7fSRKMbzoPUFwsNjoqUnS9tjppn2xxVNf5lQ7cEeaykkZ3DGGPcDPsM/UM9zZWp7FR0270p5MU2xD9CTgn6DPY/I9AqOpm1Xc5J62TaUmgOyFVUNm6QRHdwSx2seSSc8566SstBDJVXCGOKKmkBjU1MMEfnOplt/pZypJUbmG08YY5B6pUg5TUTuTLiOWBzM/S2G41qO9LSu0QJVqnYMEglcKTj3BH3GOrq3+F96rlizHT0lPKchWqVZ5BnBJ2k+5XIYgcrk9unLaf4dDcY4iwp4CPh6cOypD+dUrldpBziNBuJJ9I56FertdXeg1DXXD4qSoqZtPW8zNNLITL/nK3hiGBI4X3/kX5dSVC/Zs6YyPOOzaVzD3T+D8EdU9JPV1NTcIdgeKMbUpy6hk3YZvUysMDuc8fPryDwss0iTTx3KoNMhJnqTIvOATtXC98An6Y44JI5Zi8UdQvp+q8yvnlZameJGepmyh2MQ4w+AwI+x3NuB3HMKr8Sb5HoYFapkY0DFWjkkQoJD6kG1hlfUeGznPOes9WrsTuPDzkHb7cTsyn8NrBbEieptzzxN64YJ5WYzD5t6VBXJHfjkE5B6G2pPCXxDu1yvlILxpFKO67qd6YwP5lHSlh5axsaUGMhQjbFIUkt6sEt19+HSyLprQ8b0VXVIKm3xXF08wBRLLViJsBQMDYMD3GTzyes/4WahvYtUSG+3Joa6LaIXqWZKbZE2DED+kn3znPWoGajuOZPqD+ENuk7Ta/DnSNHa47q8NupFMb3CtqVjedySzAEuPVk+3YYwcjq6o7rS3OihqqeoFRbydsEVNKJGkYYxuKsR7g4Jx8+cDrnK6eL2p6DxES2rVwT0sDyrGlVSRTABY8Dh1I7nd27gewA6g6a8V9RS3nWFYamNa9oqVDViIeb6UfB3H+bhfV39K88DrGq3JUscTSuaQtQF5JGfTedSJPP55YzLNUnuwyUhXjjOBzz7EEnHI4IFXiRDqas1dCaLRlPqrTVBEHZp6pIEnqDuDsSHQtsAKhSu3hs7gcdZQ+O+sK7SlBcnrYErlp1cTRUyLx5s0m3AGAMyOpIG5lOGLYHVJ4a+KmptY6lqbHXXOWOigipZkNMTE43KcqGHZeR2wRtGCOc2LG4NarpAxMw1gwIxCt4M6PvGl9NRzaprpK+uqZ1kpLe+xpKOPb6Yd5I9QA3FVOwEtwdobrcfwa3xVG9aChe5sN5lMCbYF5Oc5yB35JycH2GRzp4cfiD1dU+LTWGsmp662z3NKMJUIxeKJ2kyquGDH+X9Rb9C5zznY+IXjxe/DfUniFTUlutlxp7NcTT0yVonBKtNFHlmiljbIByCCMED2GOr1RG18yVXXTjENKKWSWOKSQ0ykmoqW/wDiEckZyecdz9ODwNvzqohWWaBPIACwQCPOWHvjZ98HHHJwMnbiLHrmpvtTQK9DRU0Eg3eRCJGVdojwAXdmIySeSeTn5dOW7W9VX3C4PLR0RampRLHiNhgtIVP831zkckgEk46xfe8Hjz/EEVRjiWmpNE0Wo5LYKyGCS6UlZDcKflvKp2jlSUHy12qQSndgSSOM46h/4BpP4nSXakrIbdcKGjno5a2mgVIJVldHcNEJB/NGh4bg9jjIMmg1lUz6fqKkUlNDU/xK307SxGRSyzx1JfjfgHMSYIA7c56q6DX9dd9eUOm5KalitxZs+V5m87ScZy5H9ur6VmZAfOTodQzNvS1hp5aW4yDetM6NTQtjErqQclSxGT2weADz9M/ZNIVFDF8FcI6K6SF5JI5XgO+MO7O2AQVVQzsAoCqOAAoJxqKdDU11W7yMDTFViAxhdx5OO2emKpRR2Oetjx8RIqszEA53dh9hngfTnOTkg5VTCIHMZpLbBTwR2yihSmtlINsgRNqk99gAXGPcnA9hjBOKnV+rKTStkkvtYqikg/4MAZVyv+oA4GT888LgbvUSLatRKVKWjSNDTtJKrqwzuCqGwfnknJ+f9esN4j1ZvatQVUUMlJTxNULCyBkMi7gGKtkEjGe3c574xWuH005VuKwRMgQB11yk8QNbS6iYVosq1bmSkgpPNY4UAgSIp3jf3PHCjHv0QrLp+1b4ayms0kE5UOEqPO8xR8xG7YA+ox1S6NszUlXNQwVs8NFSQGpSFIoQC35ecny887uSCDwOeOtb8QXp45WRWJTODnH2IzyPvnrjb+qcgCcVcVi5OZIWllik24y7A4UvJuz7jtyfv0g+YsSuuxQMgOXYr9f1e/TVI+9pAcjy87SGORgff39+nYv8w4jPoTJO1CQM/P79YqnPMoYyImnEskY24kVVydvIH3wOlmjlaMM0RTaD+reAftgY6bp/RDGT694G4PyD0mTEZ9IA2jjHGOfp0+d8Rs4kkRTMIyseQ6kqVL+r7HHUcmYSqu9Q2MbSenECiXARR6jggcr9um2jAdW5J8rdz889EItUfMMvm7DGzOVztw2/GOM8Zx9h18sEiEoIiSy5wGkB47+3TakOk4KjKfLODz7jsf6dM0825pFKrlcgNzkDA4z8ugzG1A7YjkjqyklZD6TySAf9z19G6qucPkgYwBn647deuxZioJQFW4Un2Bx36VEp243vjYG/Ue/PTgwY2yFwrYkZUIJwOf29XHfpbMOTh+R34wfv6ukSuTUeUeV2juTnv04kpcluQ3+oMQeO3v08k8JHDR7j6WJ2jHqHf7Yx/fqQZA7FcsWAHHt/+fpD7xVFDLIw8tXyXOck889SJE/ysj7myp4G446bMHbiMopiUq4k3AZ5HAHtj1f9fPpE7KUJZZTlDgnGe/uMt0uH1Q7z3Y8jJx0qRSQ/rcegtwx756WYM//Z"/>
            <p:cNvSpPr>
              <a:spLocks noChangeAspect="1" noChangeArrowheads="1"/>
            </p:cNvSpPr>
            <p:nvPr userDrawn="1"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399">
                <a:solidFill>
                  <a:srgbClr val="000000"/>
                </a:solidFill>
              </a:endParaRPr>
            </a:p>
          </p:txBody>
        </p:sp>
      </p:grpSp>
      <p:sp>
        <p:nvSpPr>
          <p:cNvPr id="44" name="Straight Connector 50"/>
          <p:cNvSpPr>
            <a:spLocks noChangeShapeType="1"/>
          </p:cNvSpPr>
          <p:nvPr userDrawn="1"/>
        </p:nvSpPr>
        <p:spPr bwMode="auto">
          <a:xfrm>
            <a:off x="1426263" y="867837"/>
            <a:ext cx="9326621" cy="2117"/>
          </a:xfrm>
          <a:prstGeom prst="line">
            <a:avLst/>
          </a:prstGeom>
          <a:noFill/>
          <a:ln w="12700" cap="flat" cmpd="sng">
            <a:solidFill>
              <a:schemeClr val="accent1"/>
            </a:solidFill>
            <a:bevel/>
          </a:ln>
        </p:spPr>
        <p:txBody>
          <a:bodyPr/>
          <a:lstStyle/>
          <a:p>
            <a:endParaRPr lang="zh-CN" altLang="en-US" sz="2399">
              <a:solidFill>
                <a:srgbClr val="000000"/>
              </a:solidFill>
            </a:endParaRPr>
          </a:p>
        </p:txBody>
      </p:sp>
      <p:grpSp>
        <p:nvGrpSpPr>
          <p:cNvPr id="45" name="组合 44"/>
          <p:cNvGrpSpPr/>
          <p:nvPr userDrawn="1"/>
        </p:nvGrpSpPr>
        <p:grpSpPr>
          <a:xfrm>
            <a:off x="0" y="6115513"/>
            <a:ext cx="889538" cy="742495"/>
            <a:chOff x="0" y="4175125"/>
            <a:chExt cx="912815" cy="968375"/>
          </a:xfrm>
        </p:grpSpPr>
        <p:sp>
          <p:nvSpPr>
            <p:cNvPr id="46" name="Oval 8"/>
            <p:cNvSpPr>
              <a:spLocks noChangeArrowheads="1"/>
            </p:cNvSpPr>
            <p:nvPr userDrawn="1"/>
          </p:nvSpPr>
          <p:spPr bwMode="auto">
            <a:xfrm>
              <a:off x="0" y="4175125"/>
              <a:ext cx="152456" cy="373575"/>
            </a:xfrm>
            <a:custGeom>
              <a:avLst/>
              <a:gdLst>
                <a:gd name="T0" fmla="*/ 0 w 152400"/>
                <a:gd name="T1" fmla="*/ 0 h 373318"/>
                <a:gd name="T2" fmla="*/ 0 60000 65536"/>
                <a:gd name="T3" fmla="*/ 0 w 152400"/>
                <a:gd name="T4" fmla="*/ 0 h 373318"/>
                <a:gd name="T5" fmla="*/ 152400 w 152400"/>
                <a:gd name="T6" fmla="*/ 373318 h 37331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52400" h="373318">
                  <a:moveTo>
                    <a:pt x="0" y="0"/>
                  </a:moveTo>
                  <a:cubicBezTo>
                    <a:pt x="86956" y="17624"/>
                    <a:pt x="152400" y="94499"/>
                    <a:pt x="152400" y="186659"/>
                  </a:cubicBezTo>
                  <a:cubicBezTo>
                    <a:pt x="152400" y="278819"/>
                    <a:pt x="86956" y="355694"/>
                    <a:pt x="0" y="373318"/>
                  </a:cubicBezTo>
                  <a:close/>
                </a:path>
              </a:pathLst>
            </a:custGeom>
            <a:solidFill>
              <a:srgbClr val="9FCEE6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Oval 6"/>
            <p:cNvSpPr>
              <a:spLocks noChangeArrowheads="1"/>
            </p:cNvSpPr>
            <p:nvPr userDrawn="1"/>
          </p:nvSpPr>
          <p:spPr bwMode="auto">
            <a:xfrm>
              <a:off x="0" y="4628796"/>
              <a:ext cx="912815" cy="514704"/>
            </a:xfrm>
            <a:custGeom>
              <a:avLst/>
              <a:gdLst>
                <a:gd name="T0" fmla="*/ 0 w 912480"/>
                <a:gd name="T1" fmla="*/ 0 h 514350"/>
                <a:gd name="T2" fmla="*/ 0 60000 65536"/>
                <a:gd name="T3" fmla="*/ 0 w 912480"/>
                <a:gd name="T4" fmla="*/ 0 h 514350"/>
                <a:gd name="T5" fmla="*/ 912480 w 912480"/>
                <a:gd name="T6" fmla="*/ 514350 h 51435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912480" h="514350">
                  <a:moveTo>
                    <a:pt x="381000" y="0"/>
                  </a:moveTo>
                  <a:cubicBezTo>
                    <a:pt x="669194" y="0"/>
                    <a:pt x="904005" y="228555"/>
                    <a:pt x="912480" y="514350"/>
                  </a:cubicBezTo>
                  <a:lnTo>
                    <a:pt x="0" y="514350"/>
                  </a:lnTo>
                  <a:lnTo>
                    <a:pt x="0" y="160870"/>
                  </a:lnTo>
                  <a:cubicBezTo>
                    <a:pt x="96454" y="61464"/>
                    <a:pt x="231549" y="0"/>
                    <a:pt x="381000" y="0"/>
                  </a:cubicBezTo>
                  <a:close/>
                </a:path>
              </a:pathLst>
            </a:custGeom>
            <a:solidFill>
              <a:srgbClr val="3F3151">
                <a:alpha val="40999"/>
              </a:srgb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Oval 7"/>
            <p:cNvSpPr>
              <a:spLocks noChangeArrowheads="1"/>
            </p:cNvSpPr>
            <p:nvPr userDrawn="1"/>
          </p:nvSpPr>
          <p:spPr bwMode="auto">
            <a:xfrm>
              <a:off x="0" y="4361912"/>
              <a:ext cx="381140" cy="571893"/>
            </a:xfrm>
            <a:custGeom>
              <a:avLst/>
              <a:gdLst>
                <a:gd name="T0" fmla="*/ 0 w 381000"/>
                <a:gd name="T1" fmla="*/ 0 h 571500"/>
                <a:gd name="T2" fmla="*/ 0 60000 65536"/>
                <a:gd name="T3" fmla="*/ 0 w 381000"/>
                <a:gd name="T4" fmla="*/ 0 h 571500"/>
                <a:gd name="T5" fmla="*/ 381000 w 381000"/>
                <a:gd name="T6" fmla="*/ 571500 h 5715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381000" h="571500">
                  <a:moveTo>
                    <a:pt x="95250" y="0"/>
                  </a:moveTo>
                  <a:cubicBezTo>
                    <a:pt x="253065" y="0"/>
                    <a:pt x="381000" y="127935"/>
                    <a:pt x="381000" y="285750"/>
                  </a:cubicBezTo>
                  <a:cubicBezTo>
                    <a:pt x="381000" y="443565"/>
                    <a:pt x="253065" y="571500"/>
                    <a:pt x="95250" y="571500"/>
                  </a:cubicBezTo>
                  <a:cubicBezTo>
                    <a:pt x="61706" y="571500"/>
                    <a:pt x="29512" y="565720"/>
                    <a:pt x="0" y="554004"/>
                  </a:cubicBezTo>
                  <a:lnTo>
                    <a:pt x="0" y="17497"/>
                  </a:lnTo>
                  <a:cubicBezTo>
                    <a:pt x="29512" y="5780"/>
                    <a:pt x="61706" y="0"/>
                    <a:pt x="95250" y="0"/>
                  </a:cubicBezTo>
                  <a:close/>
                </a:path>
              </a:pathLst>
            </a:custGeom>
            <a:solidFill>
              <a:srgbClr val="90EAEB">
                <a:alpha val="84999"/>
              </a:srgbClr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lang="zh-CN" altLang="zh-CN" sz="2399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2" name="Oval 21"/>
          <p:cNvSpPr>
            <a:spLocks noChangeArrowheads="1"/>
          </p:cNvSpPr>
          <p:nvPr userDrawn="1"/>
        </p:nvSpPr>
        <p:spPr bwMode="auto">
          <a:xfrm>
            <a:off x="10396590" y="-1021"/>
            <a:ext cx="1794285" cy="900124"/>
          </a:xfrm>
          <a:custGeom>
            <a:avLst/>
            <a:gdLst>
              <a:gd name="T0" fmla="*/ 0 w 2202975"/>
              <a:gd name="T1" fmla="*/ 0 h 1162051"/>
              <a:gd name="T2" fmla="*/ 0 60000 65536"/>
              <a:gd name="T3" fmla="*/ 0 w 2202975"/>
              <a:gd name="T4" fmla="*/ 0 h 1162051"/>
              <a:gd name="T5" fmla="*/ 2202975 w 2202975"/>
              <a:gd name="T6" fmla="*/ 1162051 h 1162051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202975" h="1162051">
                <a:moveTo>
                  <a:pt x="0" y="0"/>
                </a:moveTo>
                <a:lnTo>
                  <a:pt x="2202975" y="0"/>
                </a:lnTo>
                <a:lnTo>
                  <a:pt x="2202975" y="784079"/>
                </a:lnTo>
                <a:cubicBezTo>
                  <a:pt x="1968745" y="1017682"/>
                  <a:pt x="1645520" y="1162051"/>
                  <a:pt x="1288575" y="1162051"/>
                </a:cubicBezTo>
                <a:cubicBezTo>
                  <a:pt x="618170" y="1162051"/>
                  <a:pt x="66711" y="652783"/>
                  <a:pt x="0" y="0"/>
                </a:cubicBezTo>
                <a:close/>
              </a:path>
            </a:pathLst>
          </a:custGeom>
          <a:solidFill>
            <a:srgbClr val="9FCEE6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399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592" y="-41214"/>
            <a:ext cx="1792237" cy="9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11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线连接符 11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32509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线连接符 7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25585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cxnSp>
        <p:nvCxnSpPr>
          <p:cNvPr id="7" name="直线连接符 6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  <p:pic>
        <p:nvPicPr>
          <p:cNvPr id="9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5737" y="-695811"/>
            <a:ext cx="2147274" cy="214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9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线连接符 9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 userDrawn="1"/>
        </p:nvCxnSpPr>
        <p:spPr>
          <a:xfrm flipH="1">
            <a:off x="393879" y="9079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15236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9" name="图片 11" descr="图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线连接符 9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页脚占位符 4"/>
          <p:cNvSpPr txBox="1">
            <a:spLocks/>
          </p:cNvSpPr>
          <p:nvPr userDrawn="1"/>
        </p:nvSpPr>
        <p:spPr>
          <a:xfrm>
            <a:off x="3743072" y="6610465"/>
            <a:ext cx="4577516" cy="222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900" dirty="0"/>
              <a:t>深圳市比一比网络科技公司</a:t>
            </a:r>
            <a:r>
              <a:rPr kumimoji="1" lang="en-US" altLang="zh-CN" sz="900" dirty="0"/>
              <a:t>@2017</a:t>
            </a:r>
            <a:r>
              <a:rPr kumimoji="1" lang="zh-CN" altLang="en-US" sz="900" dirty="0"/>
              <a:t> 版权所有</a:t>
            </a:r>
          </a:p>
        </p:txBody>
      </p:sp>
    </p:spTree>
    <p:extLst>
      <p:ext uri="{BB962C8B-B14F-4D97-AF65-F5344CB8AC3E}">
        <p14:creationId xmlns:p14="http://schemas.microsoft.com/office/powerpoint/2010/main" val="237740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25609"/>
            <a:ext cx="12188824" cy="6132392"/>
          </a:xfrm>
          <a:prstGeom prst="rect">
            <a:avLst/>
          </a:prstGeom>
          <a:blipFill dpi="0" rotWithShape="1">
            <a:blip r:embed="rId16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41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5"/>
            <a:ext cx="12202845" cy="6874605"/>
          </a:xfrm>
          <a:prstGeom prst="rect">
            <a:avLst/>
          </a:prstGeom>
          <a:blipFill dpi="0" rotWithShape="1">
            <a:blip r:embed="rId7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线连接符 4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45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29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36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581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590" indent="-38359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113" indent="-319659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635" indent="-25572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086" indent="-25572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543" indent="-2557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2995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450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3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357" indent="-255728" algn="l" defTabSz="1022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54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08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362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815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269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722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177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1629" algn="l" defTabSz="1022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2845" cy="6874605"/>
          </a:xfrm>
          <a:prstGeom prst="rect">
            <a:avLst/>
          </a:prstGeom>
          <a:blipFill dpi="0" rotWithShape="1">
            <a:blip r:embed="rId7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54841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线连接符 4"/>
          <p:cNvCxnSpPr/>
          <p:nvPr userDrawn="1"/>
        </p:nvCxnSpPr>
        <p:spPr>
          <a:xfrm flipH="1">
            <a:off x="190732" y="738873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48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297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46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594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615" indent="-38361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166" indent="-31968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716" indent="-25574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201" indent="-25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690" indent="-25574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3175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662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148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635" indent="-255744" algn="l" defTabSz="10229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487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74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460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946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433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8918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406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1891" algn="l" defTabSz="10229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1" cy="68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3"/>
            <a:ext cx="12202845" cy="6874605"/>
          </a:xfrm>
          <a:prstGeom prst="rect">
            <a:avLst/>
          </a:prstGeom>
          <a:blipFill dpi="0" rotWithShape="1">
            <a:blip r:embed="rId8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线连接符 5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52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303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55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607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640" indent="-38364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219" indent="-3197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798" indent="-25576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316" indent="-25576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837" indent="-25576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3355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875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394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913" indent="-255760" algn="l" defTabSz="10230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20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039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558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077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597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115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635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153" algn="l" defTabSz="10230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图片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411" cy="685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4" y="2"/>
            <a:ext cx="12202845" cy="6874605"/>
          </a:xfrm>
          <a:prstGeom prst="rect">
            <a:avLst/>
          </a:prstGeom>
          <a:blipFill dpi="0" rotWithShape="1">
            <a:blip r:embed="rId8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  <p:pic>
        <p:nvPicPr>
          <p:cNvPr id="4" name="图片 11" descr="图标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615" y="71553"/>
            <a:ext cx="1934135" cy="5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线连接符 5"/>
          <p:cNvCxnSpPr/>
          <p:nvPr userDrawn="1"/>
        </p:nvCxnSpPr>
        <p:spPr>
          <a:xfrm flipH="1">
            <a:off x="190732" y="755585"/>
            <a:ext cx="11852082" cy="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6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5pPr>
      <a:lvl6pPr marL="51155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6pPr>
      <a:lvl7pPr marL="102310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7pPr>
      <a:lvl8pPr marL="153465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8pPr>
      <a:lvl9pPr marL="204620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83664" indent="-38366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831272" indent="-31972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278880" indent="-25577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790431" indent="-25577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301984" indent="-25577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813535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088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6640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191" indent="-255776" algn="l" defTabSz="102310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552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104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656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208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7760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311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0864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2415" algn="l" defTabSz="10231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533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 xmlns:p14="http://schemas.microsoft.com/office/powerpoint/2010/main">
    <mc:Choice Requires="p14">
      <p:transition p14:dur="250" advTm="0"/>
    </mc:Choice>
    <mc:Fallback xmlns="">
      <p:transition advTm="0"/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533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72E6EF-FB3D-8B45-B949-4FECA6D0BD4B}" type="datetimeFigureOut">
              <a:rPr kumimoji="1" lang="zh-CN" altLang="en-US" smtClean="0"/>
              <a:pPr/>
              <a:t>2019/10/26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4BA98-2B10-A946-9B48-432522DEB11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C4CC9A-6D84-49F8-838C-9274AC6055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25609"/>
            <a:ext cx="12188824" cy="6132392"/>
          </a:xfrm>
          <a:prstGeom prst="rect">
            <a:avLst/>
          </a:prstGeom>
          <a:blipFill dpi="0" rotWithShape="1">
            <a:blip r:embed="rId15">
              <a:alphaModFix amt="29000"/>
              <a:duotone>
                <a:prstClr val="black"/>
                <a:srgbClr val="E4E4E4">
                  <a:tint val="45000"/>
                  <a:satMod val="400000"/>
                </a:srgbClr>
              </a:duotone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56562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30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47"/>
          <p:cNvSpPr/>
          <p:nvPr/>
        </p:nvSpPr>
        <p:spPr bwMode="auto">
          <a:xfrm>
            <a:off x="0" y="-16312"/>
            <a:ext cx="12217269" cy="6916394"/>
          </a:xfrm>
          <a:prstGeom prst="rect">
            <a:avLst/>
          </a:prstGeom>
          <a:blipFill dpi="0" rotWithShape="1">
            <a:blip r:embed="rId2"/>
            <a:srcRect/>
            <a:stretch>
              <a:fillRect b="-7517"/>
            </a:stretch>
          </a:blipFill>
          <a:ln>
            <a:noFill/>
          </a:ln>
          <a:effectLst>
            <a:outerShdw blurRad="50800" dist="88900" dir="7440000" algn="t" rotWithShape="0">
              <a:prstClr val="black">
                <a:alpha val="40000"/>
              </a:prstClr>
            </a:outerShdw>
          </a:effectLst>
        </p:spPr>
        <p:txBody>
          <a:bodyPr lIns="121999" tIns="61000" rIns="121999" bIns="61000"/>
          <a:lstStyle/>
          <a:p>
            <a:pPr>
              <a:buFontTx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73"/>
          <p:cNvGrpSpPr/>
          <p:nvPr/>
        </p:nvGrpSpPr>
        <p:grpSpPr>
          <a:xfrm>
            <a:off x="0" y="2673784"/>
            <a:ext cx="12217269" cy="3685458"/>
            <a:chOff x="1363302" y="1365525"/>
            <a:chExt cx="9457097" cy="4347774"/>
          </a:xfrm>
        </p:grpSpPr>
        <p:sp>
          <p:nvSpPr>
            <p:cNvPr id="6" name="圆角矩形 100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solidFill>
              <a:schemeClr val="bg1">
                <a:alpha val="92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圆角矩形 101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点击文字添加标题"/>
          <p:cNvSpPr txBox="1"/>
          <p:nvPr/>
        </p:nvSpPr>
        <p:spPr>
          <a:xfrm>
            <a:off x="2700471" y="4070614"/>
            <a:ext cx="6999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 dirty="0">
                <a:solidFill>
                  <a:srgbClr val="0070C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高铁探伤成功案例</a:t>
            </a:r>
            <a:endParaRPr lang="en-US" altLang="zh-CN" sz="6000" dirty="0">
              <a:solidFill>
                <a:srgbClr val="0070C0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129"/>
          <p:cNvGrpSpPr/>
          <p:nvPr/>
        </p:nvGrpSpPr>
        <p:grpSpPr>
          <a:xfrm>
            <a:off x="10925104" y="-744425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32"/>
          <p:cNvGrpSpPr/>
          <p:nvPr/>
        </p:nvGrpSpPr>
        <p:grpSpPr>
          <a:xfrm>
            <a:off x="1299508" y="6067048"/>
            <a:ext cx="840197" cy="858060"/>
            <a:chOff x="-7135581" y="-425844"/>
            <a:chExt cx="4000500" cy="4084075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-7135581" y="-425844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-6960957" y="-167642"/>
              <a:ext cx="3825876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35"/>
          <p:cNvGrpSpPr/>
          <p:nvPr/>
        </p:nvGrpSpPr>
        <p:grpSpPr>
          <a:xfrm>
            <a:off x="9371650" y="-178187"/>
            <a:ext cx="1187204" cy="118763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38"/>
          <p:cNvGrpSpPr/>
          <p:nvPr/>
        </p:nvGrpSpPr>
        <p:grpSpPr>
          <a:xfrm>
            <a:off x="10532942" y="1078824"/>
            <a:ext cx="914281" cy="9146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141"/>
          <p:cNvGrpSpPr/>
          <p:nvPr/>
        </p:nvGrpSpPr>
        <p:grpSpPr>
          <a:xfrm>
            <a:off x="-454960" y="6393569"/>
            <a:ext cx="785040" cy="7853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144"/>
          <p:cNvGrpSpPr/>
          <p:nvPr/>
        </p:nvGrpSpPr>
        <p:grpSpPr>
          <a:xfrm>
            <a:off x="4003060" y="6687227"/>
            <a:ext cx="336611" cy="3367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147"/>
          <p:cNvGrpSpPr/>
          <p:nvPr/>
        </p:nvGrpSpPr>
        <p:grpSpPr>
          <a:xfrm>
            <a:off x="8254676" y="-325404"/>
            <a:ext cx="705342" cy="705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150"/>
          <p:cNvGrpSpPr/>
          <p:nvPr/>
        </p:nvGrpSpPr>
        <p:grpSpPr>
          <a:xfrm>
            <a:off x="11650899" y="983526"/>
            <a:ext cx="1572170" cy="1572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153"/>
          <p:cNvGrpSpPr/>
          <p:nvPr/>
        </p:nvGrpSpPr>
        <p:grpSpPr>
          <a:xfrm>
            <a:off x="8899085" y="442631"/>
            <a:ext cx="297401" cy="2975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159"/>
          <p:cNvGrpSpPr/>
          <p:nvPr/>
        </p:nvGrpSpPr>
        <p:grpSpPr>
          <a:xfrm>
            <a:off x="265522" y="5844594"/>
            <a:ext cx="693499" cy="69375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162"/>
          <p:cNvGrpSpPr/>
          <p:nvPr/>
        </p:nvGrpSpPr>
        <p:grpSpPr>
          <a:xfrm>
            <a:off x="297222" y="5211352"/>
            <a:ext cx="422448" cy="4226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165"/>
          <p:cNvGrpSpPr/>
          <p:nvPr/>
        </p:nvGrpSpPr>
        <p:grpSpPr>
          <a:xfrm>
            <a:off x="1129570" y="5815476"/>
            <a:ext cx="211223" cy="2113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3459938" y="5235580"/>
            <a:ext cx="520033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组合 60"/>
          <p:cNvGrpSpPr/>
          <p:nvPr/>
        </p:nvGrpSpPr>
        <p:grpSpPr>
          <a:xfrm>
            <a:off x="4784528" y="983526"/>
            <a:ext cx="2520000" cy="2520000"/>
            <a:chOff x="10114998" y="1363641"/>
            <a:chExt cx="2070478" cy="2070476"/>
          </a:xfrm>
        </p:grpSpPr>
        <p:grpSp>
          <p:nvGrpSpPr>
            <p:cNvPr id="62" name="组合 61"/>
            <p:cNvGrpSpPr/>
            <p:nvPr/>
          </p:nvGrpSpPr>
          <p:grpSpPr>
            <a:xfrm>
              <a:off x="10114998" y="1412577"/>
              <a:ext cx="1972605" cy="197260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4" y="760414"/>
                <a:ext cx="3825873" cy="382587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7"/>
            <p:cNvGrpSpPr/>
            <p:nvPr/>
          </p:nvGrpSpPr>
          <p:grpSpPr>
            <a:xfrm>
              <a:off x="10114998" y="1363641"/>
              <a:ext cx="2070478" cy="2070476"/>
              <a:chOff x="1752735" y="879940"/>
              <a:chExt cx="2070478" cy="2070476"/>
            </a:xfrm>
          </p:grpSpPr>
          <p:sp>
            <p:nvSpPr>
              <p:cNvPr id="64" name="同心圆 40"/>
              <p:cNvSpPr/>
              <p:nvPr/>
            </p:nvSpPr>
            <p:spPr>
              <a:xfrm>
                <a:off x="1752735" y="879940"/>
                <a:ext cx="2070478" cy="2070476"/>
              </a:xfrm>
              <a:prstGeom prst="donut">
                <a:avLst>
                  <a:gd name="adj" fmla="val 9433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同心圆 42"/>
              <p:cNvSpPr/>
              <p:nvPr/>
            </p:nvSpPr>
            <p:spPr>
              <a:xfrm rot="9000000">
                <a:off x="1932753" y="1054356"/>
                <a:ext cx="1721046" cy="1740619"/>
              </a:xfrm>
              <a:prstGeom prst="donut">
                <a:avLst>
                  <a:gd name="adj" fmla="val 10641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oup 23"/>
          <p:cNvGrpSpPr/>
          <p:nvPr/>
        </p:nvGrpSpPr>
        <p:grpSpPr>
          <a:xfrm>
            <a:off x="5794930" y="1856320"/>
            <a:ext cx="821995" cy="797505"/>
            <a:chOff x="7540014" y="4306907"/>
            <a:chExt cx="389342" cy="339426"/>
          </a:xfrm>
          <a:solidFill>
            <a:srgbClr val="0070C0"/>
          </a:solidFill>
        </p:grpSpPr>
        <p:sp>
          <p:nvSpPr>
            <p:cNvPr id="59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1867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80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2E95B33-5237-438D-8EB9-2DBABC40B082}"/>
              </a:ext>
            </a:extLst>
          </p:cNvPr>
          <p:cNvSpPr/>
          <p:nvPr/>
        </p:nvSpPr>
        <p:spPr>
          <a:xfrm>
            <a:off x="1849583" y="3894911"/>
            <a:ext cx="6092825" cy="27220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+mn-ea"/>
                <a:cs typeface="+mn-ea"/>
              </a:rPr>
              <a:t>伤损分类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轨头核伤</a:t>
            </a:r>
            <a:r>
              <a:rPr lang="en-US" altLang="zh-CN" sz="1200" dirty="0">
                <a:latin typeface="+mn-ea"/>
                <a:cs typeface="+mn-ea"/>
              </a:rPr>
              <a:t>: t </a:t>
            </a:r>
            <a:r>
              <a:rPr lang="en-US" altLang="zh-CN" sz="1200" dirty="0" err="1">
                <a:latin typeface="+mn-ea"/>
                <a:cs typeface="+mn-ea"/>
              </a:rPr>
              <a:t>ransverse</a:t>
            </a:r>
            <a:r>
              <a:rPr lang="en-US" altLang="zh-CN" sz="1200" dirty="0">
                <a:latin typeface="+mn-ea"/>
                <a:cs typeface="+mn-ea"/>
              </a:rPr>
              <a:t>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轨头垂直劈裂</a:t>
            </a:r>
            <a:r>
              <a:rPr lang="en-US" altLang="zh-CN" sz="1200" dirty="0">
                <a:latin typeface="+mn-ea"/>
                <a:cs typeface="+mn-ea"/>
              </a:rPr>
              <a:t>: vert </a:t>
            </a:r>
            <a:r>
              <a:rPr lang="en-US" altLang="zh-CN" sz="1200" dirty="0" err="1">
                <a:latin typeface="+mn-ea"/>
                <a:cs typeface="+mn-ea"/>
              </a:rPr>
              <a:t>ical</a:t>
            </a:r>
            <a:r>
              <a:rPr lang="en-US" altLang="zh-CN" sz="1200" dirty="0">
                <a:latin typeface="+mn-ea"/>
                <a:cs typeface="+mn-ea"/>
              </a:rPr>
              <a:t>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轨头其他</a:t>
            </a:r>
            <a:r>
              <a:rPr lang="en-US" altLang="zh-CN" sz="1200" dirty="0">
                <a:latin typeface="+mn-ea"/>
                <a:cs typeface="+mn-ea"/>
              </a:rPr>
              <a:t>:head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不良轨头</a:t>
            </a:r>
            <a:r>
              <a:rPr lang="en-US" altLang="zh-CN" sz="1200" dirty="0">
                <a:latin typeface="+mn-ea"/>
                <a:cs typeface="+mn-ea"/>
              </a:rPr>
              <a:t>:abnormal joint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单孔</a:t>
            </a:r>
            <a:r>
              <a:rPr lang="en-US" altLang="zh-CN" sz="1200" dirty="0">
                <a:latin typeface="+mn-ea"/>
                <a:cs typeface="+mn-ea"/>
              </a:rPr>
              <a:t>:hole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正常螺孔</a:t>
            </a:r>
            <a:r>
              <a:rPr lang="en-US" altLang="zh-CN" sz="1200" dirty="0">
                <a:latin typeface="+mn-ea"/>
                <a:cs typeface="+mn-ea"/>
              </a:rPr>
              <a:t>:bolt hole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螺孔裂纹</a:t>
            </a:r>
            <a:r>
              <a:rPr lang="en-US" altLang="zh-CN" sz="1200" dirty="0">
                <a:latin typeface="+mn-ea"/>
                <a:cs typeface="+mn-ea"/>
              </a:rPr>
              <a:t>:bolt hole crack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轨腰裂纹</a:t>
            </a:r>
            <a:r>
              <a:rPr lang="en-US" altLang="zh-CN" sz="1200" dirty="0">
                <a:latin typeface="+mn-ea"/>
                <a:cs typeface="+mn-ea"/>
              </a:rPr>
              <a:t>:web crack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正常焊缝</a:t>
            </a:r>
            <a:r>
              <a:rPr lang="en-US" altLang="zh-CN" sz="1200" dirty="0">
                <a:latin typeface="+mn-ea"/>
                <a:cs typeface="+mn-ea"/>
              </a:rPr>
              <a:t>:normal weld seam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焊缝伤损</a:t>
            </a:r>
            <a:r>
              <a:rPr lang="en-US" altLang="zh-CN" sz="1200" dirty="0">
                <a:latin typeface="+mn-ea"/>
                <a:cs typeface="+mn-ea"/>
              </a:rPr>
              <a:t>:weld seam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轨底伤损</a:t>
            </a:r>
            <a:r>
              <a:rPr lang="en-US" altLang="zh-CN" sz="1200" dirty="0">
                <a:latin typeface="+mn-ea"/>
                <a:cs typeface="+mn-ea"/>
              </a:rPr>
              <a:t>:base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zh-CN" altLang="en-US" sz="1200" dirty="0">
              <a:latin typeface="+mn-ea"/>
              <a:cs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D04885-823B-4A22-BEFF-F37CA128B2B8}"/>
              </a:ext>
            </a:extLst>
          </p:cNvPr>
          <p:cNvSpPr/>
          <p:nvPr/>
        </p:nvSpPr>
        <p:spPr>
          <a:xfrm>
            <a:off x="5026983" y="1542928"/>
            <a:ext cx="6508395" cy="162275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+mn-ea"/>
                <a:cs typeface="+mn-ea"/>
              </a:rPr>
              <a:t>伤损分类标准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+mn-ea"/>
                <a:cs typeface="+mn-ea"/>
              </a:rPr>
              <a:t>1</a:t>
            </a:r>
            <a:r>
              <a:rPr lang="zh-CN" altLang="en-US" sz="1200" dirty="0">
                <a:latin typeface="+mn-ea"/>
                <a:cs typeface="+mn-ea"/>
              </a:rPr>
              <a:t>、单孔，正常螺孔，正常焊缝是正常结构。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+mn-ea"/>
                <a:cs typeface="+mn-ea"/>
              </a:rPr>
              <a:t>2</a:t>
            </a:r>
            <a:r>
              <a:rPr lang="zh-CN" altLang="en-US" sz="1200" dirty="0">
                <a:latin typeface="+mn-ea"/>
                <a:cs typeface="+mn-ea"/>
              </a:rPr>
              <a:t>、不同的部分会有不同的伤，根据深度分，轨头部分，轨腰部分，轨底部分。 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+mn-ea"/>
                <a:cs typeface="+mn-ea"/>
              </a:rPr>
              <a:t>3</a:t>
            </a:r>
            <a:r>
              <a:rPr lang="zh-CN" altLang="en-US" sz="1200" dirty="0">
                <a:latin typeface="+mn-ea"/>
                <a:cs typeface="+mn-ea"/>
              </a:rPr>
              <a:t>、焊缝损伤－根据结构、前后</a:t>
            </a:r>
            <a:r>
              <a:rPr lang="en-US" altLang="zh-CN" sz="1200" dirty="0">
                <a:latin typeface="+mn-ea"/>
                <a:cs typeface="+mn-ea"/>
              </a:rPr>
              <a:t>50m</a:t>
            </a:r>
            <a:r>
              <a:rPr lang="zh-CN" altLang="en-US" sz="1200" dirty="0">
                <a:latin typeface="+mn-ea"/>
                <a:cs typeface="+mn-ea"/>
              </a:rPr>
              <a:t>、</a:t>
            </a:r>
            <a:r>
              <a:rPr lang="en-US" altLang="zh-CN" sz="1200" dirty="0">
                <a:latin typeface="+mn-ea"/>
                <a:cs typeface="+mn-ea"/>
              </a:rPr>
              <a:t>100m</a:t>
            </a:r>
            <a:r>
              <a:rPr lang="zh-CN" altLang="en-US" sz="1200" dirty="0">
                <a:latin typeface="+mn-ea"/>
                <a:cs typeface="+mn-ea"/>
              </a:rPr>
              <a:t>是否有这种结构来判断，若当前轨有这种结构，看对⾯轨是否也有这种结构，根据周围信息判断。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+mn-ea"/>
                <a:cs typeface="+mn-ea"/>
              </a:rPr>
              <a:t>4</a:t>
            </a:r>
            <a:r>
              <a:rPr lang="zh-CN" altLang="en-US" sz="1200" dirty="0">
                <a:latin typeface="+mn-ea"/>
                <a:cs typeface="+mn-ea"/>
              </a:rPr>
              <a:t>、根据通道分，可做为参考，由于图像是</a:t>
            </a:r>
            <a:r>
              <a:rPr lang="en-US" altLang="zh-CN" sz="1200" dirty="0">
                <a:latin typeface="+mn-ea"/>
                <a:cs typeface="+mn-ea"/>
              </a:rPr>
              <a:t>B</a:t>
            </a:r>
            <a:r>
              <a:rPr lang="zh-CN" altLang="en-US" sz="1200" dirty="0">
                <a:latin typeface="+mn-ea"/>
                <a:cs typeface="+mn-ea"/>
              </a:rPr>
              <a:t>显图像，很多因素（伤的⼤⼩和形状）都能⼲扰图像的形成，所以⽤图像训练可能不太准。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1A236F-FA5B-41C7-97E4-B47DE14DB718}"/>
              </a:ext>
            </a:extLst>
          </p:cNvPr>
          <p:cNvSpPr/>
          <p:nvPr/>
        </p:nvSpPr>
        <p:spPr>
          <a:xfrm>
            <a:off x="6608307" y="3462556"/>
            <a:ext cx="3345746" cy="316529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+mn-ea"/>
                <a:cs typeface="+mn-ea"/>
              </a:rPr>
              <a:t>伤损分布位置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轨头部分（靠上）：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轨头核伤</a:t>
            </a:r>
            <a:r>
              <a:rPr lang="en-US" altLang="zh-CN" sz="1200" dirty="0">
                <a:latin typeface="+mn-ea"/>
                <a:cs typeface="+mn-ea"/>
              </a:rPr>
              <a:t>: t </a:t>
            </a:r>
            <a:r>
              <a:rPr lang="en-US" altLang="zh-CN" sz="1200" dirty="0" err="1">
                <a:latin typeface="+mn-ea"/>
                <a:cs typeface="+mn-ea"/>
              </a:rPr>
              <a:t>ransverse</a:t>
            </a:r>
            <a:r>
              <a:rPr lang="en-US" altLang="zh-CN" sz="1200" dirty="0">
                <a:latin typeface="+mn-ea"/>
                <a:cs typeface="+mn-ea"/>
              </a:rPr>
              <a:t>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轨头垂直劈裂</a:t>
            </a:r>
            <a:r>
              <a:rPr lang="en-US" altLang="zh-CN" sz="1200" dirty="0">
                <a:latin typeface="+mn-ea"/>
                <a:cs typeface="+mn-ea"/>
              </a:rPr>
              <a:t>: vert </a:t>
            </a:r>
            <a:r>
              <a:rPr lang="en-US" altLang="zh-CN" sz="1200" dirty="0" err="1">
                <a:latin typeface="+mn-ea"/>
                <a:cs typeface="+mn-ea"/>
              </a:rPr>
              <a:t>ical</a:t>
            </a:r>
            <a:r>
              <a:rPr lang="en-US" altLang="zh-CN" sz="1200" dirty="0">
                <a:latin typeface="+mn-ea"/>
                <a:cs typeface="+mn-ea"/>
              </a:rPr>
              <a:t>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轨头其他</a:t>
            </a:r>
            <a:r>
              <a:rPr lang="en-US" altLang="zh-CN" sz="1200" dirty="0">
                <a:latin typeface="+mn-ea"/>
                <a:cs typeface="+mn-ea"/>
              </a:rPr>
              <a:t>:head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轨腰部分（中间位置）：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轨腰裂纹</a:t>
            </a:r>
            <a:r>
              <a:rPr lang="en-US" altLang="zh-CN" sz="1200" dirty="0">
                <a:latin typeface="+mn-ea"/>
                <a:cs typeface="+mn-ea"/>
              </a:rPr>
              <a:t>:web crack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轨底部分（靠下）：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轨底伤损</a:t>
            </a:r>
            <a:r>
              <a:rPr lang="en-US" altLang="zh-CN" sz="1200" dirty="0">
                <a:latin typeface="+mn-ea"/>
                <a:cs typeface="+mn-ea"/>
              </a:rPr>
              <a:t>:base def </a:t>
            </a:r>
            <a:r>
              <a:rPr lang="en-US" altLang="zh-CN" sz="1200" dirty="0" err="1">
                <a:latin typeface="+mn-ea"/>
                <a:cs typeface="+mn-ea"/>
              </a:rPr>
              <a:t>ect</a:t>
            </a:r>
            <a:endParaRPr lang="en-US" altLang="zh-CN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孔：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单孔</a:t>
            </a:r>
            <a:r>
              <a:rPr lang="en-US" altLang="zh-CN" sz="1200" dirty="0">
                <a:latin typeface="+mn-ea"/>
                <a:cs typeface="+mn-ea"/>
              </a:rPr>
              <a:t>:hole</a:t>
            </a:r>
            <a:endParaRPr lang="zh-CN" altLang="en-US" sz="1200" dirty="0">
              <a:latin typeface="+mn-ea"/>
              <a:cs typeface="+mn-ea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正常螺孔</a:t>
            </a:r>
            <a:r>
              <a:rPr lang="en-US" altLang="zh-CN" sz="1200" dirty="0">
                <a:latin typeface="+mn-ea"/>
                <a:cs typeface="+mn-ea"/>
              </a:rPr>
              <a:t>:bolt hole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螺孔裂纹</a:t>
            </a:r>
            <a:r>
              <a:rPr lang="en-US" altLang="zh-CN" sz="1200" dirty="0">
                <a:latin typeface="+mn-ea"/>
                <a:cs typeface="+mn-ea"/>
              </a:rPr>
              <a:t>:bolt hole crack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latin typeface="+mn-ea"/>
                <a:cs typeface="+mn-ea"/>
              </a:rPr>
              <a:t>焊缝：正常焊缝</a:t>
            </a:r>
            <a:r>
              <a:rPr lang="en-US" altLang="zh-CN" sz="1200" dirty="0">
                <a:latin typeface="+mn-ea"/>
                <a:cs typeface="+mn-ea"/>
              </a:rPr>
              <a:t>:normal weld seam</a:t>
            </a:r>
            <a:endParaRPr lang="zh-CN" altLang="en-US" sz="1200" dirty="0">
              <a:latin typeface="+mn-ea"/>
              <a:cs typeface="+mn-ea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522E9C1-A220-489A-9307-A7B4E1D3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82" y="881115"/>
            <a:ext cx="2819868" cy="2880816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79073C8F-738E-4B3D-9ABF-1A6BA955A9E0}"/>
              </a:ext>
            </a:extLst>
          </p:cNvPr>
          <p:cNvSpPr txBox="1"/>
          <p:nvPr/>
        </p:nvSpPr>
        <p:spPr>
          <a:xfrm>
            <a:off x="494923" y="174895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</p:spTree>
    <p:extLst>
      <p:ext uri="{BB962C8B-B14F-4D97-AF65-F5344CB8AC3E}">
        <p14:creationId xmlns:p14="http://schemas.microsoft.com/office/powerpoint/2010/main" val="35906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4"/>
          <p:cNvSpPr txBox="1"/>
          <p:nvPr/>
        </p:nvSpPr>
        <p:spPr>
          <a:xfrm>
            <a:off x="494923" y="123790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AEB8AA9-A652-48B7-B622-B25ABC210B62}"/>
              </a:ext>
            </a:extLst>
          </p:cNvPr>
          <p:cNvSpPr/>
          <p:nvPr/>
        </p:nvSpPr>
        <p:spPr>
          <a:xfrm>
            <a:off x="992755" y="4221436"/>
            <a:ext cx="9594151" cy="51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200" dirty="0">
                <a:latin typeface="+mn-ea"/>
                <a:cs typeface="+mn-ea"/>
              </a:rPr>
              <a:t>反射式探伤是以超声波遇到伤损断⾯或其他缺陷被反射回来的回波，作为探测依据。在钢轨探伤⻋中，主要⽤横波进⾏反射式探伤，同时也⽤纵波进⾏反射式探伤。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75F947-EFA1-4418-B45D-B91E1130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05" y="1863681"/>
            <a:ext cx="5726448" cy="17202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B7D0CDE-76E0-4501-B9D2-48B01764E7E6}"/>
              </a:ext>
            </a:extLst>
          </p:cNvPr>
          <p:cNvSpPr/>
          <p:nvPr/>
        </p:nvSpPr>
        <p:spPr>
          <a:xfrm>
            <a:off x="992755" y="5259994"/>
            <a:ext cx="9535428" cy="95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sz="1200" dirty="0">
                <a:latin typeface="+mn-ea"/>
                <a:cs typeface="+mn-ea"/>
              </a:rPr>
              <a:t>反射式探测灵敏度⾼，能发现⼩缺陷。但缺陷与波束的⽅向需符合反射定律，才能收到伤波。穿透式探测灵敏度不如反射式，但可以不考虑缺陷界⾯的反射⽅向，对各种缺陷只要⾜够⼤就能探测。</a:t>
            </a:r>
          </a:p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sz="1200" dirty="0">
                <a:latin typeface="+mn-ea"/>
                <a:cs typeface="+mn-ea"/>
              </a:rPr>
              <a:t>反射式探测可以看到伤波，易于判伤且定位准备。穿透式则因⽆伤波，故判伤与定位都不如反射式⽅便。</a:t>
            </a:r>
          </a:p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sz="1200" dirty="0">
                <a:latin typeface="+mn-ea"/>
                <a:cs typeface="+mn-ea"/>
              </a:rPr>
              <a:t>反射式在探测中因⽆底波显示，探测⼈员不能⽴即察觉。⽽穿透式始终有底波显示，⼀有失常可⽴即得知，以便迅速采取措施。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BB9081-D27E-48B5-B370-CEEEA83B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760" y="1890370"/>
            <a:ext cx="2141514" cy="166562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C7C4019-7D53-4DC2-8E43-7D5D3292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3" y="1922530"/>
            <a:ext cx="2485704" cy="16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73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D481DA-218B-4955-830E-70091B7F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22" y="1290793"/>
            <a:ext cx="4631031" cy="48373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51FEDD6-B950-460D-9924-6CC2459E0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821" y="2290196"/>
            <a:ext cx="2234759" cy="42322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AD877E-255C-46AA-A68F-1DFFCD4A3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255" y="1789105"/>
            <a:ext cx="2338977" cy="43390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A4C3A8-0C56-4729-8359-9CFF61676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810" y="1391690"/>
            <a:ext cx="2338977" cy="4353407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6A1D5E76-F9F5-4B1A-B8CC-763E014A35F0}"/>
              </a:ext>
            </a:extLst>
          </p:cNvPr>
          <p:cNvSpPr txBox="1"/>
          <p:nvPr/>
        </p:nvSpPr>
        <p:spPr>
          <a:xfrm>
            <a:off x="620758" y="134539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38025E2-7990-4117-A1AC-8222F49FD581}"/>
              </a:ext>
            </a:extLst>
          </p:cNvPr>
          <p:cNvSpPr/>
          <p:nvPr/>
        </p:nvSpPr>
        <p:spPr>
          <a:xfrm>
            <a:off x="1045822" y="749314"/>
            <a:ext cx="7264764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400" b="1" dirty="0">
                <a:latin typeface="+mn-ea"/>
                <a:cs typeface="+mn-ea"/>
              </a:rPr>
              <a:t>通过大数据平台海量处理数据，实现</a:t>
            </a:r>
            <a:r>
              <a:rPr lang="en-US" altLang="zh-CN" sz="1400" b="1" dirty="0">
                <a:latin typeface="+mn-ea"/>
                <a:cs typeface="+mn-ea"/>
              </a:rPr>
              <a:t>AI</a:t>
            </a:r>
            <a:r>
              <a:rPr lang="zh-CN" altLang="en-US" sz="1400" b="1" dirty="0">
                <a:latin typeface="+mn-ea"/>
                <a:cs typeface="+mn-ea"/>
              </a:rPr>
              <a:t>人工智能分析。</a:t>
            </a:r>
          </a:p>
        </p:txBody>
      </p:sp>
    </p:spTree>
    <p:extLst>
      <p:ext uri="{BB962C8B-B14F-4D97-AF65-F5344CB8AC3E}">
        <p14:creationId xmlns:p14="http://schemas.microsoft.com/office/powerpoint/2010/main" val="395892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EB8AA9-A652-48B7-B622-B25ABC210B62}"/>
              </a:ext>
            </a:extLst>
          </p:cNvPr>
          <p:cNvSpPr/>
          <p:nvPr/>
        </p:nvSpPr>
        <p:spPr>
          <a:xfrm>
            <a:off x="1547003" y="6115840"/>
            <a:ext cx="842750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CN" sz="1400" b="1" dirty="0">
                <a:latin typeface="+mn-ea"/>
                <a:cs typeface="+mn-ea"/>
              </a:rPr>
              <a:t>1</a:t>
            </a:r>
            <a:r>
              <a:rPr lang="zh-CN" altLang="en-US" sz="1400" b="1" dirty="0">
                <a:latin typeface="+mn-ea"/>
                <a:cs typeface="+mn-ea"/>
              </a:rPr>
              <a:t>代表完全正确，</a:t>
            </a:r>
            <a:r>
              <a:rPr lang="en-US" altLang="zh-CN" sz="1400" b="1" dirty="0">
                <a:latin typeface="+mn-ea"/>
                <a:cs typeface="+mn-ea"/>
              </a:rPr>
              <a:t>2</a:t>
            </a:r>
            <a:r>
              <a:rPr lang="zh-CN" altLang="en-US" sz="1400" b="1" dirty="0">
                <a:latin typeface="+mn-ea"/>
                <a:cs typeface="+mn-ea"/>
              </a:rPr>
              <a:t>代表大概率正确，</a:t>
            </a:r>
            <a:r>
              <a:rPr lang="en-US" altLang="zh-CN" sz="1400" b="1" dirty="0">
                <a:latin typeface="+mn-ea"/>
                <a:cs typeface="+mn-ea"/>
              </a:rPr>
              <a:t>0</a:t>
            </a:r>
            <a:r>
              <a:rPr lang="zh-CN" altLang="en-US" sz="1400" b="1" dirty="0">
                <a:latin typeface="+mn-ea"/>
                <a:cs typeface="+mn-ea"/>
              </a:rPr>
              <a:t>代表判断错误，此样本分析准确度为</a:t>
            </a:r>
            <a:r>
              <a:rPr lang="en-US" altLang="zh-CN" sz="1400" b="1" dirty="0">
                <a:latin typeface="+mn-ea"/>
                <a:cs typeface="+mn-ea"/>
              </a:rPr>
              <a:t>(587-2</a:t>
            </a:r>
            <a:r>
              <a:rPr lang="zh-CN" altLang="en-US" sz="1400" b="1" dirty="0">
                <a:latin typeface="+mn-ea"/>
                <a:cs typeface="+mn-ea"/>
              </a:rPr>
              <a:t>）</a:t>
            </a:r>
            <a:r>
              <a:rPr lang="en-US" altLang="zh-CN" sz="1400" b="1" dirty="0">
                <a:latin typeface="+mn-ea"/>
                <a:cs typeface="+mn-ea"/>
              </a:rPr>
              <a:t>/587=99.65%</a:t>
            </a:r>
            <a:r>
              <a:rPr lang="zh-CN" altLang="en-US" sz="1400" b="1" dirty="0">
                <a:latin typeface="+mn-ea"/>
                <a:cs typeface="+mn-ea"/>
              </a:rPr>
              <a:t>。</a:t>
            </a:r>
          </a:p>
        </p:txBody>
      </p:sp>
      <p:sp>
        <p:nvSpPr>
          <p:cNvPr id="5" name="文本框 14">
            <a:extLst>
              <a:ext uri="{FF2B5EF4-FFF2-40B4-BE49-F238E27FC236}">
                <a16:creationId xmlns:a16="http://schemas.microsoft.com/office/drawing/2014/main" id="{8A6B695A-8546-4ED2-9E91-1DC8A423B822}"/>
              </a:ext>
            </a:extLst>
          </p:cNvPr>
          <p:cNvSpPr txBox="1"/>
          <p:nvPr/>
        </p:nvSpPr>
        <p:spPr>
          <a:xfrm>
            <a:off x="620758" y="134539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2CC6B3-87D1-4050-9291-1CEE1FE89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06" y="963410"/>
            <a:ext cx="7440259" cy="49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EB8AA9-A652-48B7-B622-B25ABC210B62}"/>
              </a:ext>
            </a:extLst>
          </p:cNvPr>
          <p:cNvSpPr/>
          <p:nvPr/>
        </p:nvSpPr>
        <p:spPr>
          <a:xfrm>
            <a:off x="1317225" y="1801420"/>
            <a:ext cx="7264764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400" b="1" dirty="0">
                <a:latin typeface="+mn-ea"/>
                <a:cs typeface="+mn-ea"/>
              </a:rPr>
              <a:t>正常螺孔</a:t>
            </a:r>
            <a:r>
              <a:rPr lang="en-US" altLang="zh-CN" sz="1400" b="1" dirty="0">
                <a:latin typeface="+mn-ea"/>
                <a:cs typeface="+mn-ea"/>
              </a:rPr>
              <a:t>:bolt hole</a:t>
            </a:r>
            <a:endParaRPr lang="zh-CN" altLang="en-US" sz="1400" b="1" dirty="0">
              <a:latin typeface="+mn-ea"/>
              <a:cs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702855-70EF-4A53-A30A-481643E47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89" y="2432215"/>
            <a:ext cx="3200400" cy="317182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09441FD-26EA-4478-BF51-76D355F7902F}"/>
              </a:ext>
            </a:extLst>
          </p:cNvPr>
          <p:cNvSpPr/>
          <p:nvPr/>
        </p:nvSpPr>
        <p:spPr>
          <a:xfrm>
            <a:off x="6414730" y="1801420"/>
            <a:ext cx="3704860" cy="32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sz="1400" b="1" dirty="0">
                <a:latin typeface="+mn-ea"/>
                <a:cs typeface="+mn-ea"/>
              </a:rPr>
              <a:t>螺孔裂纹⽐正常螺孔多出的这部分是裂缝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815D80-2A21-40AD-98AE-93CD7B08C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298" y="2470315"/>
            <a:ext cx="3133725" cy="3133725"/>
          </a:xfrm>
          <a:prstGeom prst="rect">
            <a:avLst/>
          </a:prstGeom>
        </p:spPr>
      </p:pic>
      <p:sp>
        <p:nvSpPr>
          <p:cNvPr id="9" name="文本框 14">
            <a:extLst>
              <a:ext uri="{FF2B5EF4-FFF2-40B4-BE49-F238E27FC236}">
                <a16:creationId xmlns:a16="http://schemas.microsoft.com/office/drawing/2014/main" id="{72466554-F13A-4E98-97B7-23F8C128C1B9}"/>
              </a:ext>
            </a:extLst>
          </p:cNvPr>
          <p:cNvSpPr txBox="1"/>
          <p:nvPr/>
        </p:nvSpPr>
        <p:spPr>
          <a:xfrm>
            <a:off x="620758" y="134539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</p:spTree>
    <p:extLst>
      <p:ext uri="{BB962C8B-B14F-4D97-AF65-F5344CB8AC3E}">
        <p14:creationId xmlns:p14="http://schemas.microsoft.com/office/powerpoint/2010/main" val="45844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EB8AA9-A652-48B7-B622-B25ABC210B62}"/>
              </a:ext>
            </a:extLst>
          </p:cNvPr>
          <p:cNvSpPr/>
          <p:nvPr/>
        </p:nvSpPr>
        <p:spPr>
          <a:xfrm>
            <a:off x="1443059" y="4784418"/>
            <a:ext cx="7264764" cy="136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CN" sz="1400" b="1" dirty="0">
                <a:latin typeface="+mn-ea"/>
                <a:cs typeface="+mn-ea"/>
              </a:rPr>
              <a:t>XX</a:t>
            </a:r>
            <a:r>
              <a:rPr lang="zh-CN" altLang="en-US" sz="1400" b="1" dirty="0">
                <a:latin typeface="+mn-ea"/>
                <a:cs typeface="+mn-ea"/>
              </a:rPr>
              <a:t>上行线</a:t>
            </a:r>
            <a:r>
              <a:rPr lang="en-US" altLang="zh-CN" sz="1400" b="1" dirty="0">
                <a:latin typeface="+mn-ea"/>
                <a:cs typeface="+mn-ea"/>
              </a:rPr>
              <a:t>K257+156</a:t>
            </a:r>
            <a:r>
              <a:rPr lang="zh-CN" altLang="en-US" sz="1400" b="1" dirty="0">
                <a:latin typeface="+mn-ea"/>
                <a:cs typeface="+mn-ea"/>
              </a:rPr>
              <a:t>左股</a:t>
            </a:r>
            <a:endParaRPr lang="en-US" altLang="zh-CN" sz="1400" b="1" dirty="0">
              <a:latin typeface="+mn-ea"/>
              <a:cs typeface="+mn-ea"/>
            </a:endParaRPr>
          </a:p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400" b="1" dirty="0">
                <a:latin typeface="+mn-ea"/>
                <a:cs typeface="+mn-ea"/>
              </a:rPr>
              <a:t>伤损说明</a:t>
            </a:r>
            <a:r>
              <a:rPr lang="en-US" altLang="zh-CN" sz="1400" b="1" dirty="0">
                <a:latin typeface="+mn-ea"/>
                <a:cs typeface="+mn-ea"/>
              </a:rPr>
              <a:t>:</a:t>
            </a:r>
            <a:r>
              <a:rPr lang="zh-CN" altLang="en-US" sz="1400" b="1" dirty="0">
                <a:latin typeface="+mn-ea"/>
                <a:cs typeface="+mn-ea"/>
              </a:rPr>
              <a:t>轨头核伤</a:t>
            </a:r>
            <a:r>
              <a:rPr lang="en-US" altLang="zh-CN" sz="1400" b="1" dirty="0">
                <a:latin typeface="+mn-ea"/>
                <a:cs typeface="+mn-ea"/>
              </a:rPr>
              <a:t>(</a:t>
            </a:r>
            <a:r>
              <a:rPr lang="zh-CN" altLang="en-US" sz="1400" b="1" dirty="0">
                <a:latin typeface="+mn-ea"/>
                <a:cs typeface="+mn-ea"/>
              </a:rPr>
              <a:t>白核</a:t>
            </a:r>
            <a:r>
              <a:rPr lang="en-US" altLang="zh-CN" sz="1400" b="1" dirty="0">
                <a:latin typeface="+mn-ea"/>
                <a:cs typeface="+mn-ea"/>
              </a:rPr>
              <a:t>)</a:t>
            </a:r>
            <a:r>
              <a:rPr lang="zh-CN" altLang="en-US" sz="1400" b="1" dirty="0">
                <a:latin typeface="+mn-ea"/>
                <a:cs typeface="+mn-ea"/>
              </a:rPr>
              <a:t>宽</a:t>
            </a:r>
            <a:r>
              <a:rPr lang="en-US" altLang="zh-CN" sz="1400" b="1" dirty="0">
                <a:latin typeface="+mn-ea"/>
                <a:cs typeface="+mn-ea"/>
              </a:rPr>
              <a:t>12 mm</a:t>
            </a:r>
            <a:r>
              <a:rPr lang="zh-CN" altLang="en-US" sz="1400" b="1" dirty="0">
                <a:latin typeface="+mn-ea"/>
                <a:cs typeface="+mn-ea"/>
              </a:rPr>
              <a:t>、高</a:t>
            </a:r>
            <a:r>
              <a:rPr lang="en-US" altLang="zh-CN" sz="1400" b="1" dirty="0">
                <a:latin typeface="+mn-ea"/>
                <a:cs typeface="+mn-ea"/>
              </a:rPr>
              <a:t>18 mm</a:t>
            </a:r>
            <a:r>
              <a:rPr lang="zh-CN" altLang="en-US" sz="1400" b="1" dirty="0">
                <a:latin typeface="+mn-ea"/>
                <a:cs typeface="+mn-ea"/>
              </a:rPr>
              <a:t>。</a:t>
            </a:r>
          </a:p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400" b="1" dirty="0">
                <a:latin typeface="+mn-ea"/>
                <a:cs typeface="+mn-ea"/>
              </a:rPr>
              <a:t>图形分析</a:t>
            </a:r>
            <a:r>
              <a:rPr lang="en-US" altLang="zh-CN" sz="1400" b="1" dirty="0">
                <a:latin typeface="+mn-ea"/>
                <a:cs typeface="+mn-ea"/>
              </a:rPr>
              <a:t>: B</a:t>
            </a:r>
            <a:r>
              <a:rPr lang="zh-CN" altLang="en-US" sz="1400" b="1" dirty="0">
                <a:latin typeface="+mn-ea"/>
                <a:cs typeface="+mn-ea"/>
              </a:rPr>
              <a:t>显图中中心和内侧</a:t>
            </a:r>
            <a:r>
              <a:rPr lang="en-US" altLang="zh-CN" sz="1400" b="1" dirty="0">
                <a:latin typeface="+mn-ea"/>
                <a:cs typeface="+mn-ea"/>
              </a:rPr>
              <a:t>70°</a:t>
            </a:r>
            <a:r>
              <a:rPr lang="zh-CN" altLang="en-US" sz="1400" b="1" dirty="0">
                <a:latin typeface="+mn-ea"/>
                <a:cs typeface="+mn-ea"/>
              </a:rPr>
              <a:t>探头一次波均有明显显示且中心</a:t>
            </a:r>
            <a:r>
              <a:rPr lang="en-US" altLang="zh-CN" sz="1400" b="1" dirty="0">
                <a:latin typeface="+mn-ea"/>
                <a:cs typeface="+mn-ea"/>
              </a:rPr>
              <a:t>70°</a:t>
            </a:r>
            <a:r>
              <a:rPr lang="zh-CN" altLang="en-US" sz="1400" b="1" dirty="0">
                <a:latin typeface="+mn-ea"/>
                <a:cs typeface="+mn-ea"/>
              </a:rPr>
              <a:t>探头显示较长，已形成明显伤损走势，可以判定伤损位于轨头中部偏内侧</a:t>
            </a:r>
            <a:r>
              <a:rPr lang="en-US" altLang="zh-CN" sz="1400" b="1" dirty="0">
                <a:latin typeface="+mn-ea"/>
                <a:cs typeface="+mn-ea"/>
              </a:rPr>
              <a:t>;</a:t>
            </a:r>
            <a:r>
              <a:rPr lang="zh-CN" altLang="en-US" sz="1400" b="1" dirty="0">
                <a:latin typeface="+mn-ea"/>
                <a:cs typeface="+mn-ea"/>
              </a:rPr>
              <a:t>解剖后断面伤损在钢轨轨头中部稍偏内且靠近轨面位置</a:t>
            </a:r>
            <a:r>
              <a:rPr lang="en-US" altLang="zh-CN" sz="1400" b="1" dirty="0">
                <a:latin typeface="+mn-ea"/>
                <a:cs typeface="+mn-ea"/>
              </a:rPr>
              <a:t>,</a:t>
            </a:r>
            <a:r>
              <a:rPr lang="zh-CN" altLang="en-US" sz="1400" b="1" dirty="0">
                <a:latin typeface="+mn-ea"/>
                <a:cs typeface="+mn-ea"/>
              </a:rPr>
              <a:t>与回放判断相符。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249A4E-21CC-4A0B-B72E-C2568F8C1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"/>
          <a:stretch/>
        </p:blipFill>
        <p:spPr>
          <a:xfrm>
            <a:off x="1535185" y="1034717"/>
            <a:ext cx="8529256" cy="3365640"/>
          </a:xfrm>
          <a:prstGeom prst="rect">
            <a:avLst/>
          </a:prstGeom>
        </p:spPr>
      </p:pic>
      <p:sp>
        <p:nvSpPr>
          <p:cNvPr id="6" name="文本框 14">
            <a:extLst>
              <a:ext uri="{FF2B5EF4-FFF2-40B4-BE49-F238E27FC236}">
                <a16:creationId xmlns:a16="http://schemas.microsoft.com/office/drawing/2014/main" id="{8CAB989E-6DB3-435D-AAA7-5E6ED58ED178}"/>
              </a:ext>
            </a:extLst>
          </p:cNvPr>
          <p:cNvSpPr txBox="1"/>
          <p:nvPr/>
        </p:nvSpPr>
        <p:spPr>
          <a:xfrm>
            <a:off x="620758" y="134539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</p:spTree>
    <p:extLst>
      <p:ext uri="{BB962C8B-B14F-4D97-AF65-F5344CB8AC3E}">
        <p14:creationId xmlns:p14="http://schemas.microsoft.com/office/powerpoint/2010/main" val="251846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EB8AA9-A652-48B7-B622-B25ABC210B62}"/>
              </a:ext>
            </a:extLst>
          </p:cNvPr>
          <p:cNvSpPr/>
          <p:nvPr/>
        </p:nvSpPr>
        <p:spPr>
          <a:xfrm>
            <a:off x="1795396" y="4657213"/>
            <a:ext cx="7264764" cy="110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en-US" altLang="zh-CN" sz="1400" b="1" dirty="0">
                <a:latin typeface="+mn-ea"/>
                <a:cs typeface="+mn-ea"/>
              </a:rPr>
              <a:t>XX</a:t>
            </a:r>
            <a:r>
              <a:rPr lang="zh-CN" altLang="en-US" sz="1400" b="1" dirty="0">
                <a:latin typeface="+mn-ea"/>
                <a:cs typeface="+mn-ea"/>
              </a:rPr>
              <a:t>下行线</a:t>
            </a:r>
            <a:r>
              <a:rPr lang="en-US" altLang="zh-CN" sz="1400" b="1" dirty="0">
                <a:latin typeface="+mn-ea"/>
                <a:cs typeface="+mn-ea"/>
              </a:rPr>
              <a:t>K712+759</a:t>
            </a:r>
            <a:r>
              <a:rPr lang="zh-CN" altLang="en-US" sz="1400" b="1" dirty="0">
                <a:latin typeface="+mn-ea"/>
                <a:cs typeface="+mn-ea"/>
              </a:rPr>
              <a:t>左股</a:t>
            </a:r>
          </a:p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400" b="1" dirty="0">
                <a:latin typeface="+mn-ea"/>
                <a:cs typeface="+mn-ea"/>
              </a:rPr>
              <a:t>伤损说明</a:t>
            </a:r>
            <a:r>
              <a:rPr lang="en-US" altLang="zh-CN" sz="1400" b="1" dirty="0">
                <a:latin typeface="+mn-ea"/>
                <a:cs typeface="+mn-ea"/>
              </a:rPr>
              <a:t>:</a:t>
            </a:r>
            <a:r>
              <a:rPr lang="zh-CN" altLang="en-US" sz="1400" b="1" dirty="0">
                <a:latin typeface="+mn-ea"/>
                <a:cs typeface="+mn-ea"/>
              </a:rPr>
              <a:t>轨头核伤</a:t>
            </a:r>
            <a:r>
              <a:rPr lang="en-US" altLang="zh-CN" sz="1400" b="1" dirty="0">
                <a:latin typeface="+mn-ea"/>
                <a:cs typeface="+mn-ea"/>
              </a:rPr>
              <a:t>(</a:t>
            </a:r>
            <a:r>
              <a:rPr lang="zh-CN" altLang="en-US" sz="1400" b="1" dirty="0">
                <a:latin typeface="+mn-ea"/>
                <a:cs typeface="+mn-ea"/>
              </a:rPr>
              <a:t>白核</a:t>
            </a:r>
            <a:r>
              <a:rPr lang="en-US" altLang="zh-CN" sz="1400" b="1" dirty="0">
                <a:latin typeface="+mn-ea"/>
                <a:cs typeface="+mn-ea"/>
              </a:rPr>
              <a:t>)</a:t>
            </a:r>
            <a:r>
              <a:rPr lang="zh-CN" altLang="en-US" sz="1400" b="1" dirty="0">
                <a:latin typeface="+mn-ea"/>
                <a:cs typeface="+mn-ea"/>
              </a:rPr>
              <a:t>宽</a:t>
            </a:r>
            <a:r>
              <a:rPr lang="en-US" altLang="zh-CN" sz="1400" b="1" dirty="0">
                <a:latin typeface="+mn-ea"/>
                <a:cs typeface="+mn-ea"/>
              </a:rPr>
              <a:t>8mm</a:t>
            </a:r>
            <a:r>
              <a:rPr lang="zh-CN" altLang="en-US" sz="1400" b="1" dirty="0">
                <a:latin typeface="+mn-ea"/>
                <a:cs typeface="+mn-ea"/>
              </a:rPr>
              <a:t>、高</a:t>
            </a:r>
            <a:r>
              <a:rPr lang="en-US" altLang="zh-CN" sz="1400" b="1" dirty="0">
                <a:latin typeface="+mn-ea"/>
                <a:cs typeface="+mn-ea"/>
              </a:rPr>
              <a:t>18mm</a:t>
            </a:r>
            <a:r>
              <a:rPr lang="zh-CN" altLang="en-US" sz="1400" b="1" dirty="0">
                <a:latin typeface="+mn-ea"/>
                <a:cs typeface="+mn-ea"/>
              </a:rPr>
              <a:t>。</a:t>
            </a:r>
          </a:p>
          <a:p>
            <a:pPr indent="-2857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  <a:defRPr/>
            </a:pPr>
            <a:r>
              <a:rPr lang="zh-CN" altLang="en-US" sz="1400" b="1" dirty="0">
                <a:latin typeface="+mn-ea"/>
                <a:cs typeface="+mn-ea"/>
              </a:rPr>
              <a:t>图形分析</a:t>
            </a:r>
            <a:r>
              <a:rPr lang="en-US" altLang="zh-CN" sz="1400" b="1" dirty="0">
                <a:latin typeface="+mn-ea"/>
                <a:cs typeface="+mn-ea"/>
              </a:rPr>
              <a:t>:</a:t>
            </a:r>
            <a:r>
              <a:rPr lang="zh-CN" altLang="en-US" sz="1400" b="1" dirty="0">
                <a:latin typeface="+mn-ea"/>
                <a:cs typeface="+mn-ea"/>
              </a:rPr>
              <a:t>偏角</a:t>
            </a:r>
            <a:r>
              <a:rPr lang="en-US" altLang="zh-CN" sz="1400" b="1" dirty="0">
                <a:latin typeface="+mn-ea"/>
                <a:cs typeface="+mn-ea"/>
              </a:rPr>
              <a:t>70°</a:t>
            </a:r>
            <a:r>
              <a:rPr lang="zh-CN" altLang="en-US" sz="1400" b="1" dirty="0">
                <a:latin typeface="+mn-ea"/>
                <a:cs typeface="+mn-ea"/>
              </a:rPr>
              <a:t>探头一次波出波， 内直</a:t>
            </a:r>
            <a:r>
              <a:rPr lang="en-US" altLang="zh-CN" sz="1400" b="1" dirty="0">
                <a:latin typeface="+mn-ea"/>
                <a:cs typeface="+mn-ea"/>
              </a:rPr>
              <a:t>70°</a:t>
            </a:r>
            <a:r>
              <a:rPr lang="zh-CN" altLang="en-US" sz="1400" b="1" dirty="0">
                <a:latin typeface="+mn-ea"/>
                <a:cs typeface="+mn-ea"/>
              </a:rPr>
              <a:t>探头也有出波，且已形成伤损走势</a:t>
            </a:r>
            <a:r>
              <a:rPr lang="en-US" altLang="zh-CN" sz="1400" b="1" dirty="0">
                <a:latin typeface="+mn-ea"/>
                <a:cs typeface="+mn-ea"/>
              </a:rPr>
              <a:t>;</a:t>
            </a:r>
            <a:r>
              <a:rPr lang="zh-CN" altLang="en-US" sz="1400" b="1" dirty="0">
                <a:latin typeface="+mn-ea"/>
                <a:cs typeface="+mn-ea"/>
              </a:rPr>
              <a:t>解剖后伤损在钢轨轨头内侧，与回放判断相符。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9789C3C-2DC4-4850-BB68-E4BFCCC73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396" y="1330966"/>
            <a:ext cx="7339346" cy="2775988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8A6B695A-8546-4ED2-9E91-1DC8A423B822}"/>
              </a:ext>
            </a:extLst>
          </p:cNvPr>
          <p:cNvSpPr txBox="1"/>
          <p:nvPr/>
        </p:nvSpPr>
        <p:spPr>
          <a:xfrm>
            <a:off x="620758" y="134539"/>
            <a:ext cx="3506727" cy="461610"/>
          </a:xfrm>
          <a:prstGeom prst="rect">
            <a:avLst/>
          </a:prstGeom>
          <a:noFill/>
        </p:spPr>
        <p:txBody>
          <a:bodyPr wrap="square" lIns="91384" tIns="45693" rIns="91384" bIns="45693" rtlCol="0">
            <a:spAutoFit/>
          </a:bodyPr>
          <a:lstStyle/>
          <a:p>
            <a:pPr defTabSz="456921"/>
            <a:r>
              <a:rPr kumimoji="1" lang="zh-CN" altLang="en-US" sz="2400" b="1" dirty="0">
                <a:solidFill>
                  <a:srgbClr val="9BBB59">
                    <a:lumMod val="50000"/>
                  </a:srgbClr>
                </a:solidFill>
                <a:cs typeface="+mn-ea"/>
                <a:sym typeface="+mn-lt"/>
              </a:rPr>
              <a:t>案例分享</a:t>
            </a:r>
          </a:p>
        </p:txBody>
      </p:sp>
    </p:spTree>
    <p:extLst>
      <p:ext uri="{BB962C8B-B14F-4D97-AF65-F5344CB8AC3E}">
        <p14:creationId xmlns:p14="http://schemas.microsoft.com/office/powerpoint/2010/main" val="129364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icture_1"/>
          <p:cNvSpPr/>
          <p:nvPr>
            <p:custDataLst>
              <p:tags r:id="rId1"/>
            </p:custDataLst>
          </p:nvPr>
        </p:nvSpPr>
        <p:spPr>
          <a:xfrm>
            <a:off x="0" y="736253"/>
            <a:ext cx="12192000" cy="3019881"/>
          </a:xfrm>
          <a:prstGeom prst="rect">
            <a:avLst/>
          </a:prstGeom>
          <a:blipFill dpi="0" rotWithShape="1">
            <a:blip r:embed="rId4"/>
            <a:srcRect/>
            <a:stretch>
              <a:fillRect t="-22917" b="-361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583935" y="4553585"/>
            <a:ext cx="8712968" cy="22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以市场为导向，以客户为中心，以人才为资本，以品质为前提，我们一路走来，历鉴一路风景。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敦行致远，超越梦想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站在</a:t>
            </a:r>
            <a:r>
              <a:rPr lang="en-US" altLang="zh-CN" sz="1600" dirty="0">
                <a:cs typeface="+mn-ea"/>
                <a:sym typeface="+mn-lt"/>
              </a:rPr>
              <a:t>2017</a:t>
            </a:r>
            <a:r>
              <a:rPr lang="zh-CN" altLang="en-US" sz="1600" dirty="0">
                <a:cs typeface="+mn-ea"/>
                <a:sym typeface="+mn-lt"/>
              </a:rPr>
              <a:t>年的起点上，</a:t>
            </a:r>
            <a:r>
              <a:rPr lang="en-US" altLang="en-US" sz="1600" dirty="0" err="1">
                <a:cs typeface="+mn-ea"/>
                <a:sym typeface="+mn-lt"/>
              </a:rPr>
              <a:t>比一比公司</a:t>
            </a:r>
            <a:r>
              <a:rPr lang="zh-CN" altLang="en-US" sz="1600" dirty="0">
                <a:cs typeface="+mn-ea"/>
                <a:sym typeface="+mn-lt"/>
              </a:rPr>
              <a:t>愿与贵司结成事业共同体，真切关怀彼此流注，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把理想与抱负的版图拓展至更广的疆域，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为完成更伟大的使命而再上征程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5" name="组合 54"/>
          <p:cNvGrpSpPr/>
          <p:nvPr/>
        </p:nvGrpSpPr>
        <p:grpSpPr>
          <a:xfrm>
            <a:off x="4134757" y="3162300"/>
            <a:ext cx="3746500" cy="1219200"/>
            <a:chOff x="0" y="1850567"/>
            <a:chExt cx="3746500" cy="1219200"/>
          </a:xfrm>
          <a:solidFill>
            <a:srgbClr val="0070C0"/>
          </a:solidFill>
        </p:grpSpPr>
        <p:sp>
          <p:nvSpPr>
            <p:cNvPr id="6" name="MH_SubTitle_1"/>
            <p:cNvSpPr/>
            <p:nvPr>
              <p:custDataLst>
                <p:tags r:id="rId2"/>
              </p:custDataLst>
            </p:nvPr>
          </p:nvSpPr>
          <p:spPr>
            <a:xfrm>
              <a:off x="0" y="1850567"/>
              <a:ext cx="3746500" cy="1219200"/>
            </a:xfrm>
            <a:prstGeom prst="rect">
              <a:avLst/>
            </a:pr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25"/>
            <p:cNvSpPr txBox="1"/>
            <p:nvPr/>
          </p:nvSpPr>
          <p:spPr>
            <a:xfrm>
              <a:off x="805662" y="2118061"/>
              <a:ext cx="2234907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7F7F7"/>
                  </a:solidFill>
                  <a:cs typeface="+mn-ea"/>
                  <a:sym typeface="+mn-lt"/>
                </a:rPr>
                <a:t>后记</a:t>
              </a:r>
              <a:r>
                <a:rPr lang="en-US" altLang="zh-CN" sz="3600" b="1" dirty="0">
                  <a:solidFill>
                    <a:srgbClr val="F7F7F7"/>
                  </a:solidFill>
                  <a:cs typeface="+mn-ea"/>
                  <a:sym typeface="+mn-lt"/>
                </a:rPr>
                <a:t>·</a:t>
              </a:r>
              <a:r>
                <a:rPr lang="zh-CN" altLang="en-US" sz="3600" b="1" dirty="0">
                  <a:solidFill>
                    <a:srgbClr val="F7F7F7"/>
                  </a:solidFill>
                  <a:cs typeface="+mn-ea"/>
                  <a:sym typeface="+mn-lt"/>
                </a:rPr>
                <a:t>展望</a:t>
              </a:r>
            </a:p>
          </p:txBody>
        </p:sp>
      </p:grp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609441" y="1218116"/>
            <a:ext cx="121057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展望未来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631" y="3861842"/>
            <a:ext cx="4389865" cy="300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0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20918"/>
  <p:tag name="MH_LIBRARY" val="GRAPHIC"/>
  <p:tag name="MH_TYPE" val="Pictur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8220918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2hdc3l0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760</Words>
  <Application>Microsoft Office PowerPoint</Application>
  <PresentationFormat>自定义</PresentationFormat>
  <Paragraphs>67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Signika</vt:lpstr>
      <vt:lpstr>等线</vt:lpstr>
      <vt:lpstr>方正准圆简体</vt:lpstr>
      <vt:lpstr>微软雅黑</vt:lpstr>
      <vt:lpstr>Arial</vt:lpstr>
      <vt:lpstr>Calibri</vt:lpstr>
      <vt:lpstr>Wingdings</vt:lpstr>
      <vt:lpstr>Wingdings 2</vt:lpstr>
      <vt:lpstr>Office 主题</vt:lpstr>
      <vt:lpstr>4_Office 主题​​</vt:lpstr>
      <vt:lpstr>3_Office 主题​​</vt:lpstr>
      <vt:lpstr>2_Office 主题​​</vt:lpstr>
      <vt:lpstr>1_Office 主题​​</vt:lpstr>
      <vt:lpstr>Office Theme</vt:lpstr>
      <vt:lpstr>1_Office Theme</vt:lpstr>
      <vt:lpstr>HDOfficeLightV0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landray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公司方案-产品案例介绍</dc:title>
  <dc:creator>li yuan</dc:creator>
  <cp:lastModifiedBy>byb</cp:lastModifiedBy>
  <cp:revision>795</cp:revision>
  <dcterms:created xsi:type="dcterms:W3CDTF">2017-03-15T07:31:01Z</dcterms:created>
  <dcterms:modified xsi:type="dcterms:W3CDTF">2019-10-26T15:01:01Z</dcterms:modified>
</cp:coreProperties>
</file>