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9" r:id="rId6"/>
    <p:sldId id="301" r:id="rId7"/>
    <p:sldId id="319" r:id="rId8"/>
    <p:sldId id="323" r:id="rId9"/>
    <p:sldId id="324" r:id="rId10"/>
    <p:sldId id="325" r:id="rId11"/>
    <p:sldId id="312" r:id="rId12"/>
    <p:sldId id="306" r:id="rId13"/>
    <p:sldId id="326" r:id="rId14"/>
    <p:sldId id="320" r:id="rId15"/>
    <p:sldId id="318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34" autoAdjust="0"/>
  </p:normalViewPr>
  <p:slideViewPr>
    <p:cSldViewPr snapToGrid="0">
      <p:cViewPr varScale="1">
        <p:scale>
          <a:sx n="89" d="100"/>
          <a:sy n="89" d="100"/>
        </p:scale>
        <p:origin x="68" y="320"/>
      </p:cViewPr>
      <p:guideLst>
        <p:guide orient="horz" pos="412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lIns="288000" rtlCol="0"/>
        <a:lstStyle/>
        <a:p>
          <a:pPr rtl="0"/>
          <a:r>
            <a:rPr lang="zh-CN" altLang="en-US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1.</a:t>
          </a:r>
        </a:p>
        <a:p>
          <a:pPr rtl="0"/>
          <a:r>
            <a:rPr lang="zh-CN" altLang="en-US" sz="13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国外铁路钢轨探伤车技术发展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r>
            <a:rPr lang="en-US" altLang="zh-CN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1</a:t>
          </a:r>
          <a:endParaRPr lang="en-US" altLang="zh-CN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05611F0-8256-4954-B6CB-ED6B4F2DD397}">
      <dgm:prSet custT="1"/>
      <dgm:spPr/>
      <dgm:t>
        <a:bodyPr lIns="288000" rtlCol="0"/>
        <a:lstStyle/>
        <a:p>
          <a:pPr rtl="0"/>
          <a:r>
            <a:rPr lang="zh-CN" altLang="en-US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2.</a:t>
          </a:r>
        </a:p>
        <a:p>
          <a:pPr rtl="0"/>
          <a:r>
            <a:rPr lang="zh-CN" altLang="en-US" sz="13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国内铁路钢轨探伤车技术发展</a:t>
          </a: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r>
            <a:rPr lang="en-US" altLang="zh-CN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endParaRPr lang="en-US" altLang="zh-CN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2625139-F93A-4F3F-A7AA-4923A01AEDF3}">
      <dgm:prSet custT="1"/>
      <dgm:spPr/>
      <dgm:t>
        <a:bodyPr lIns="288000" rtlCol="0"/>
        <a:lstStyle/>
        <a:p>
          <a:pPr rtl="0"/>
          <a:r>
            <a:rPr lang="zh-CN" altLang="en-US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3.</a:t>
          </a:r>
        </a:p>
        <a:p>
          <a:pPr rtl="0"/>
          <a:r>
            <a:rPr lang="zh-CN" altLang="en-US" sz="13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探伤探伤发展近况和方向</a:t>
          </a: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r>
            <a:rPr lang="en-US" altLang="zh-CN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3</a:t>
          </a:r>
          <a:endParaRPr lang="en-US" altLang="zh-CN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40952D0-0E1D-4F48-9F16-53581487CFA0}">
      <dgm:prSet custT="1"/>
      <dgm:spPr/>
      <dgm:t>
        <a:bodyPr lIns="288000" rtlCol="0"/>
        <a:lstStyle/>
        <a:p>
          <a:pPr rtl="0"/>
          <a:r>
            <a:rPr lang="zh-CN" altLang="en-US" sz="20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机器学习</a:t>
          </a:r>
          <a:endParaRPr lang="en-US" altLang="zh-CN" sz="2000" noProof="0" dirty="0">
            <a:solidFill>
              <a:schemeClr val="accent1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rtl="0"/>
          <a:r>
            <a:rPr lang="zh-CN" altLang="en-US" sz="13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机器真的会学习吗</a:t>
          </a:r>
          <a:r>
            <a:rPr lang="en-US" altLang="zh-CN" sz="13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?</a:t>
          </a:r>
          <a:endParaRPr lang="zh-CN" altLang="en-US" sz="13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/>
        <a:p>
          <a:pPr rtl="0"/>
          <a:r>
            <a:rPr lang="en-US" altLang="zh-CN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4</a:t>
          </a:r>
          <a:endParaRPr lang="en-US" altLang="zh-CN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4"/>
      <dgm:spPr/>
    </dgm:pt>
    <dgm:pt modelId="{94E9EF1A-1D07-4210-9402-6C559E90358A}" type="pres">
      <dgm:prSet presAssocID="{C99EBBB1-E916-471C-83C9-ABE85B42AC26}" presName="sibTransNodeCircle" presStyleLbl="alignNode1" presStyleIdx="0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8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4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4"/>
      <dgm:spPr/>
    </dgm:pt>
    <dgm:pt modelId="{DAC041B6-6570-477A-B4C1-5CB7E0EFE0DC}" type="pres">
      <dgm:prSet presAssocID="{6BD5265A-8333-420D-BDB2-65F10B3EBD76}" presName="sibTransNodeCircle" presStyleLbl="alignNode1" presStyleIdx="2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8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4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4"/>
      <dgm:spPr/>
    </dgm:pt>
    <dgm:pt modelId="{82EE2C17-F664-4616-8F76-97637F08E124}" type="pres">
      <dgm:prSet presAssocID="{A8E2FA08-4DD4-4654-A85D-9A99162D6201}" presName="sibTransNodeCircle" presStyleLbl="alignNode1" presStyleIdx="4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8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4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4"/>
      <dgm:spPr/>
    </dgm:pt>
    <dgm:pt modelId="{3CBA3CC0-D70A-4B98-9329-64604EDF25F0}" type="pres">
      <dgm:prSet presAssocID="{2804F27C-9BA9-4D07-AB02-74BE7DFA2C0E}" presName="sibTransNodeCircle" presStyleLbl="alignNode1" presStyleIdx="6" presStyleCnt="8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8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 rtlCol="0"/>
        <a:lstStyle/>
        <a:p>
          <a:pPr algn="ctr" rtl="0"/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1989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引入</a:t>
          </a:r>
          <a:r>
            <a:rPr lang="en-US" altLang="zh-CN" sz="2000" noProof="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Gemco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未成功</a:t>
          </a:r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(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性能不达标</a:t>
          </a:r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)</a:t>
          </a:r>
          <a:endParaRPr lang="zh-CN" altLang="en-US" sz="20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459F664-A62C-4466-90D1-14D94F7456F9}" type="parTrans" cxnId="{D7BBB8C6-B60F-4050-B5C1-3F3A86AF429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9667D30-8073-4626-A65C-0442C9DA4455}" type="sibTrans" cxnId="{D7BBB8C6-B60F-4050-B5C1-3F3A86AF429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786322A-3DB1-4B13-A039-9C2B4BD33902}">
      <dgm:prSet phldrT="[Text]" custT="1"/>
      <dgm:spPr/>
      <dgm:t>
        <a:bodyPr rtlCol="0"/>
        <a:lstStyle/>
        <a:p>
          <a:pPr algn="ctr" rtl="0"/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2010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总里程超</a:t>
          </a:r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30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万公里</a:t>
          </a:r>
        </a:p>
      </dgm:t>
    </dgm:pt>
    <dgm:pt modelId="{4F3F2426-EA56-4F79-A02F-DE7A210D680D}" type="parTrans" cxnId="{07D1F65C-7C41-4EB6-A133-CA7F2979164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D0A801E-90E9-4D73-A31E-D58F04D3BBF2}" type="sibTrans" cxnId="{07D1F65C-7C41-4EB6-A133-CA7F2979164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A259F57-B5C4-40C5-939D-A7C21B16FB47}">
      <dgm:prSet phldrT="[Text]" custT="1"/>
      <dgm:spPr/>
      <dgm:t>
        <a:bodyPr rtlCol="0"/>
        <a:lstStyle/>
        <a:p>
          <a:pPr algn="ctr" rtl="0"/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单机年均里程超过</a:t>
          </a:r>
          <a:r>
            <a:rPr lang="en-US" altLang="zh-CN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10000</a:t>
          </a:r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公里</a:t>
          </a:r>
        </a:p>
      </dgm:t>
    </dgm:pt>
    <dgm:pt modelId="{E359194E-724D-4C60-BA35-9B441D11C55E}" type="parTrans" cxnId="{7865863E-1BC2-47AE-BBFB-F40F27A905A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7311651-50BE-4613-AB4F-1C634C257620}" type="sibTrans" cxnId="{7865863E-1BC2-47AE-BBFB-F40F27A905A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307" y="144058"/>
          <a:ext cx="2623634" cy="3673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04549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国外铁路钢轨探伤车技术发展</a:t>
          </a:r>
        </a:p>
      </dsp:txBody>
      <dsp:txXfrm>
        <a:off x="3307" y="1539831"/>
        <a:ext cx="2623634" cy="2203853"/>
      </dsp:txXfrm>
    </dsp:sp>
    <dsp:sp modelId="{94E9EF1A-1D07-4210-9402-6C559E90358A}">
      <dsp:nvSpPr>
        <dsp:cNvPr id="0" name=""/>
        <dsp:cNvSpPr/>
      </dsp:nvSpPr>
      <dsp:spPr>
        <a:xfrm>
          <a:off x="764161" y="511367"/>
          <a:ext cx="1101926" cy="11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0" tIns="12700" rIns="85910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1</a:t>
          </a:r>
          <a:endParaRPr lang="en-US" altLang="zh-CN" sz="48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764161" y="511367"/>
        <a:ext cx="1101926" cy="1101926"/>
      </dsp:txXfrm>
    </dsp:sp>
    <dsp:sp modelId="{B9E74D06-8974-46A7-BDE8-CAC0846523DB}">
      <dsp:nvSpPr>
        <dsp:cNvPr id="0" name=""/>
        <dsp:cNvSpPr/>
      </dsp:nvSpPr>
      <dsp:spPr>
        <a:xfrm>
          <a:off x="3307" y="3817074"/>
          <a:ext cx="262363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889305" y="144058"/>
          <a:ext cx="2623634" cy="3673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04549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国内铁路钢轨探伤车技术发展</a:t>
          </a:r>
        </a:p>
      </dsp:txBody>
      <dsp:txXfrm>
        <a:off x="2889305" y="1539831"/>
        <a:ext cx="2623634" cy="2203853"/>
      </dsp:txXfrm>
    </dsp:sp>
    <dsp:sp modelId="{DAC041B6-6570-477A-B4C1-5CB7E0EFE0DC}">
      <dsp:nvSpPr>
        <dsp:cNvPr id="0" name=""/>
        <dsp:cNvSpPr/>
      </dsp:nvSpPr>
      <dsp:spPr>
        <a:xfrm>
          <a:off x="3650159" y="511367"/>
          <a:ext cx="1101926" cy="11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0" tIns="12700" rIns="85910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endParaRPr lang="en-US" altLang="zh-CN" sz="48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650159" y="511367"/>
        <a:ext cx="1101926" cy="1101926"/>
      </dsp:txXfrm>
    </dsp:sp>
    <dsp:sp modelId="{F8ADDB2A-2689-4ACF-8222-B372EB5C8D35}">
      <dsp:nvSpPr>
        <dsp:cNvPr id="0" name=""/>
        <dsp:cNvSpPr/>
      </dsp:nvSpPr>
      <dsp:spPr>
        <a:xfrm>
          <a:off x="2889305" y="3817074"/>
          <a:ext cx="262363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5775303" y="144058"/>
          <a:ext cx="2623634" cy="3673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04549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背景知识 </a:t>
          </a:r>
          <a:r>
            <a:rPr lang="en-US" altLang="zh-CN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探伤探伤发展近况和方向</a:t>
          </a:r>
        </a:p>
      </dsp:txBody>
      <dsp:txXfrm>
        <a:off x="5775303" y="1539831"/>
        <a:ext cx="2623634" cy="2203853"/>
      </dsp:txXfrm>
    </dsp:sp>
    <dsp:sp modelId="{82EE2C17-F664-4616-8F76-97637F08E124}">
      <dsp:nvSpPr>
        <dsp:cNvPr id="0" name=""/>
        <dsp:cNvSpPr/>
      </dsp:nvSpPr>
      <dsp:spPr>
        <a:xfrm>
          <a:off x="6536157" y="511367"/>
          <a:ext cx="1101926" cy="11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0" tIns="12700" rIns="85910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3</a:t>
          </a:r>
          <a:endParaRPr lang="en-US" altLang="zh-CN" sz="48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536157" y="511367"/>
        <a:ext cx="1101926" cy="1101926"/>
      </dsp:txXfrm>
    </dsp:sp>
    <dsp:sp modelId="{96383FDE-483E-4E6D-B151-4FC41C065094}">
      <dsp:nvSpPr>
        <dsp:cNvPr id="0" name=""/>
        <dsp:cNvSpPr/>
      </dsp:nvSpPr>
      <dsp:spPr>
        <a:xfrm>
          <a:off x="5775303" y="3817074"/>
          <a:ext cx="262363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8661301" y="144058"/>
          <a:ext cx="2623634" cy="3673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04549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机器学习</a:t>
          </a:r>
          <a:endParaRPr lang="en-US" altLang="zh-CN" sz="2000" kern="1200" noProof="0" dirty="0">
            <a:solidFill>
              <a:schemeClr val="accent1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机器真的会学习吗</a:t>
          </a:r>
          <a:r>
            <a:rPr lang="en-US" altLang="zh-CN" sz="13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?</a:t>
          </a:r>
          <a:endParaRPr lang="zh-CN" altLang="en-US" sz="13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8661301" y="1539831"/>
        <a:ext cx="2623634" cy="2203853"/>
      </dsp:txXfrm>
    </dsp:sp>
    <dsp:sp modelId="{3CBA3CC0-D70A-4B98-9329-64604EDF25F0}">
      <dsp:nvSpPr>
        <dsp:cNvPr id="0" name=""/>
        <dsp:cNvSpPr/>
      </dsp:nvSpPr>
      <dsp:spPr>
        <a:xfrm>
          <a:off x="9422155" y="511367"/>
          <a:ext cx="1101926" cy="11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10" tIns="12700" rIns="85910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noProof="0">
              <a:latin typeface="Microsoft YaHei UI" panose="020B0503020204020204" pitchFamily="34" charset="-122"/>
              <a:ea typeface="Microsoft YaHei UI" panose="020B0503020204020204" pitchFamily="34" charset="-122"/>
            </a:rPr>
            <a:t>4</a:t>
          </a:r>
          <a:endParaRPr lang="en-US" altLang="zh-CN" sz="48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9422155" y="511367"/>
        <a:ext cx="1101926" cy="1101926"/>
      </dsp:txXfrm>
    </dsp:sp>
    <dsp:sp modelId="{5BE72261-3EB3-4585-8739-2FFBAED12B80}">
      <dsp:nvSpPr>
        <dsp:cNvPr id="0" name=""/>
        <dsp:cNvSpPr/>
      </dsp:nvSpPr>
      <dsp:spPr>
        <a:xfrm>
          <a:off x="8661301" y="3817074"/>
          <a:ext cx="262363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04028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612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1989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引入</a:t>
          </a:r>
          <a:r>
            <a:rPr lang="en-US" altLang="zh-CN" sz="2000" kern="1200" noProof="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Gemco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未成功</a:t>
          </a: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(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性能不达标</a:t>
          </a: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)</a:t>
          </a:r>
          <a:endParaRPr lang="zh-CN" altLang="en-US" sz="20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42293" y="61228"/>
        <a:ext cx="2583000" cy="885600"/>
      </dsp:txXfrm>
    </dsp:sp>
    <dsp:sp modelId="{92C0B756-05A6-4040-AC91-4730345F5191}">
      <dsp:nvSpPr>
        <dsp:cNvPr id="0" name=""/>
        <dsp:cNvSpPr/>
      </dsp:nvSpPr>
      <dsp:spPr>
        <a:xfrm>
          <a:off x="0" y="18648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14220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2010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总里程超</a:t>
          </a: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30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万公里</a:t>
          </a:r>
        </a:p>
      </dsp:txBody>
      <dsp:txXfrm>
        <a:off x="542293" y="1422028"/>
        <a:ext cx="2583000" cy="885600"/>
      </dsp:txXfrm>
    </dsp:sp>
    <dsp:sp modelId="{A4E3526C-3B96-4B8B-87BA-01E1B7BEF7EF}">
      <dsp:nvSpPr>
        <dsp:cNvPr id="0" name=""/>
        <dsp:cNvSpPr/>
      </dsp:nvSpPr>
      <dsp:spPr>
        <a:xfrm>
          <a:off x="0" y="32256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42293" y="2782829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单机年均里程超过</a:t>
          </a:r>
          <a:r>
            <a:rPr lang="en-US" altLang="zh-CN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10000</a:t>
          </a: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公里</a:t>
          </a:r>
        </a:p>
      </dsp:txBody>
      <dsp:txXfrm>
        <a:off x="542293" y="2782829"/>
        <a:ext cx="2583000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带编号的基本线性流程"/>
  <dgm:desc val="用于显示进度；日程表；任务、流程或工作流中的顺序步骤；或强调移动或方向。引入了自动编号来显示流程步骤，显示在圆圈中。级别 1 和级别 2 文本显示在矩形中。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548F03-52B0-47B8-80F0-A5610AD0756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2020/3/19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D48E047-8BE7-45F8-8BCD-368BDC8C3FD4}" type="datetime1">
              <a:rPr lang="en-US" altLang="zh-CN" noProof="0" smtClean="0"/>
              <a:pPr/>
              <a:t>3/19/2020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9D2F9AB-3C90-481E-8C34-4F549BF455D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92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27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34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49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CDD31A2-9909-4472-AB96-B038AB04B2CB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1" name="页脚占位符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描述文字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57A0B61-6BC6-4181-ACF5-2A4A89DAD118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1" name="页脚占位符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描述文字的两张图片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ECDEB88-DC48-4CCE-956B-B08051DE1764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1" name="内容占位符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2" name="页脚占位符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描述文字的两张图片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9808C14-2D45-4BB4-9482-E8B46F042649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03CDE5-C1D8-4EDD-870F-A498BAFA520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1" name="内容占位符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06000" indent="-3060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单击此处编辑母版文本样式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二级</a:t>
            </a:r>
          </a:p>
        </p:txBody>
      </p:sp>
      <p:sp>
        <p:nvSpPr>
          <p:cNvPr id="9" name="页脚占位符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带描述文字​​的左侧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9" name="内容占位符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06000" indent="-30600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单击此处编辑母版文本样式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二级</a:t>
            </a:r>
          </a:p>
        </p:txBody>
      </p:sp>
      <p:sp>
        <p:nvSpPr>
          <p:cNvPr id="20" name="长方形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日期占位符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81C28C-3ADF-4744-8506-036787E0969C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23" name="灯片编号占位符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03CDE5-C1D8-4EDD-870F-A498BAFA520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24" name="页脚占位符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描述文字的图片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D4C6C2E3-02D1-4967-9621-D85EBAAB4E0A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描述文字的图片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CBB556-7A80-4B4E-B17D-0DAB7DC93AC7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03CDE5-C1D8-4EDD-870F-A498BAFA520F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授课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925B299-D1F0-4DF7-85DC-835829803FE2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7" name="页脚占位符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34A2DD2-0629-4E5B-8C40-A9FD96FCEBD4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rtl="0"/>
            <a:r>
              <a:rPr lang="zh-CN" altLang="en-US" noProof="0" dirty="0"/>
              <a:t>授课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02AEC4D-4931-4CC5-B566-FF15DD98A65A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1" name="页脚占位符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DBC3974-3FB4-44FD-8363-D2D6DAF1E2F1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0" name="页脚占位符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11" name="长方形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5" name="文本占位符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6" name="内容占位符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C70038A-739E-4BBC-ABB7-1C417D4B26FE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7627"/>
            <a:ext cx="2844799" cy="365125"/>
          </a:xfrm>
        </p:spPr>
        <p:txBody>
          <a:bodyPr rtlCol="0"/>
          <a:lstStyle/>
          <a:p>
            <a:pPr rtl="0"/>
            <a:fld id="{278E0DC2-4709-49AD-ADCD-B98BDBA40BB2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7627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7627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735A1710-B52F-4025-A4AD-6C6922321BBC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2" name="文本占位符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F9BD7E85-6F55-4E6D-A1DE-1238E6637C26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16291CD-0555-404C-9CA7-953333C7F6D5}" type="datetime1">
              <a:rPr lang="zh-CN" altLang="en-US" noProof="0" smtClean="0"/>
              <a:t>2020/3/19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授课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9" name="长方形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10"/>
          <a:stretch/>
        </p:blipFill>
        <p:spPr>
          <a:xfrm>
            <a:off x="453302" y="457199"/>
            <a:ext cx="7569130" cy="5899652"/>
          </a:xfrm>
          <a:prstGeom prst="rect">
            <a:avLst/>
          </a:prstGeom>
        </p:spPr>
      </p:pic>
      <p:sp>
        <p:nvSpPr>
          <p:cNvPr id="20" name="长方形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zh-CN" altLang="en-US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探伤 与 </a:t>
            </a:r>
            <a:r>
              <a:rPr lang="en-US" altLang="zh-CN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endParaRPr lang="zh-CN" altLang="en-US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长方形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zh-CN" alt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钢轨智能判伤背后的技术</a:t>
            </a:r>
            <a:endParaRPr lang="zh-CN" alt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国内发展方向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648" y="2206014"/>
            <a:ext cx="3577394" cy="3924000"/>
          </a:xfrm>
        </p:spPr>
        <p:txBody>
          <a:bodyPr rtlCol="0"/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/>
              <a:t>小车为主</a:t>
            </a:r>
            <a:r>
              <a:rPr lang="en-US" altLang="zh-CN" dirty="0"/>
              <a:t>, </a:t>
            </a:r>
            <a:r>
              <a:rPr lang="zh-CN" altLang="en-US" dirty="0"/>
              <a:t>大车为辅的现状将会扭转 </a:t>
            </a:r>
            <a:r>
              <a:rPr lang="en-US" altLang="zh-CN" dirty="0"/>
              <a:t>(</a:t>
            </a:r>
            <a:r>
              <a:rPr lang="zh-CN" altLang="en-US" dirty="0"/>
              <a:t>我们的贡献方向</a:t>
            </a:r>
            <a:r>
              <a:rPr lang="en-US" altLang="zh-CN" dirty="0"/>
              <a:t>)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小车只负责站线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岔区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焊缝全断面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复核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大车的目标速度空间在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80-100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公里</a:t>
            </a:r>
            <a:r>
              <a:rPr lang="en-US" altLang="zh-CN" dirty="0"/>
              <a:t>.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可以编入普速运行图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符合高铁窗口时间要求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zh-CN" altLang="en-US" dirty="0"/>
              <a:t>白天探普速晚上探高铁</a:t>
            </a:r>
            <a:r>
              <a:rPr lang="en-US" altLang="zh-CN" dirty="0"/>
              <a:t>(</a:t>
            </a:r>
            <a:r>
              <a:rPr lang="zh-CN" altLang="en-US" dirty="0"/>
              <a:t>路网</a:t>
            </a:r>
            <a:r>
              <a:rPr lang="en-US" altLang="zh-CN" dirty="0"/>
              <a:t>).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轮式探伤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zh-CN" altLang="en-US" dirty="0"/>
              <a:t>可能创新转向架模式</a:t>
            </a:r>
            <a:r>
              <a:rPr lang="en-US" altLang="zh-CN" dirty="0"/>
              <a:t>.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16000" indent="-216000" rtl="0">
              <a:buFont typeface="Wingdings" panose="05000000000000000000" pitchFamily="2" charset="2"/>
              <a:buChar char="§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99" y="6414389"/>
            <a:ext cx="6818262" cy="365125"/>
          </a:xfrm>
        </p:spPr>
        <p:txBody>
          <a:bodyPr rtlCol="0"/>
          <a:lstStyle/>
          <a:p>
            <a:pPr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1727492-A578-4CB1-994B-D17649C2D4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244561" y="834799"/>
            <a:ext cx="3702877" cy="2464470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60700499-F5C8-4234-A554-8E26834C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/>
        </p:blipFill>
        <p:spPr>
          <a:xfrm>
            <a:off x="429080" y="819701"/>
            <a:ext cx="3702877" cy="247956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E5B131-EC15-4B55-A428-BC866E97B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0" y="3425195"/>
            <a:ext cx="3702876" cy="26360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9566F9-7E11-4F72-834A-B8F32E4E0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560" y="3425195"/>
            <a:ext cx="3702875" cy="26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带铅笔的女性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" y="0"/>
            <a:ext cx="7534275" cy="6858000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19" y="6406317"/>
            <a:ext cx="6818262" cy="365125"/>
          </a:xfrm>
        </p:spPr>
        <p:txBody>
          <a:bodyPr rtlCol="0"/>
          <a:lstStyle/>
          <a:p>
            <a:pPr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495297"/>
            <a:ext cx="3392382" cy="1675219"/>
          </a:xfrm>
        </p:spPr>
        <p:txBody>
          <a:bodyPr rtlCol="0"/>
          <a:lstStyle/>
          <a:p>
            <a:pPr rtl="0"/>
            <a:r>
              <a:rPr lang="zh-CN" altLang="en-US" dirty="0"/>
              <a:t>机器学习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1248"/>
            <a:ext cx="3392382" cy="1463477"/>
          </a:xfrm>
        </p:spPr>
        <p:txBody>
          <a:bodyPr rtlCol="0"/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/>
              <a:t>确定性算法 </a:t>
            </a:r>
            <a:r>
              <a:rPr lang="en-US" altLang="zh-CN" dirty="0"/>
              <a:t>(</a:t>
            </a:r>
            <a:r>
              <a:rPr lang="zh-CN" altLang="en-US" dirty="0"/>
              <a:t>专家经验</a:t>
            </a:r>
            <a:r>
              <a:rPr lang="en-US" altLang="zh-CN" dirty="0"/>
              <a:t>)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启发性算法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通用策略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/>
              <a:t>机器学习算法 </a:t>
            </a:r>
            <a:r>
              <a:rPr lang="en-US" altLang="zh-CN" dirty="0"/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年轻女士在图书馆中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" y="606425"/>
            <a:ext cx="11285913" cy="3536950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77203" y="5316688"/>
            <a:ext cx="10014868" cy="67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endParaRPr lang="en-US" altLang="zh-CN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 dirty="0"/>
              <a:t>培训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altLang="zh-CN" noProof="0" smtClean="0"/>
              <a:pPr/>
              <a:t>12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长方形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长方形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zh-CN" altLang="en-US" dirty="0">
                <a:solidFill>
                  <a:srgbClr val="FFFE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大纲</a:t>
            </a:r>
          </a:p>
        </p:txBody>
      </p:sp>
      <p:sp>
        <p:nvSpPr>
          <p:cNvPr id="21" name="长方形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长方形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长方形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14389"/>
            <a:ext cx="69172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>
                <a:spcAft>
                  <a:spcPts val="600"/>
                </a:spcAft>
              </a:p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内容占位符 2" descr="SmartArt 对象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0666380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长方形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长方形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长方形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长方形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背景知识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长方形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1282" y="1796715"/>
            <a:ext cx="3568661" cy="19969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CN" altLang="en-US" sz="1600" dirty="0"/>
              <a:t>国外铁路钢轨探伤车技术发展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</a:p>
          <a:p>
            <a:pPr marL="216000" indent="-216000" rtl="0"/>
            <a:r>
              <a:rPr lang="zh-CN" altLang="en-US" sz="1600" dirty="0"/>
              <a:t>北美铁路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16000" indent="-216000" rtl="0"/>
            <a:r>
              <a:rPr lang="zh-CN" altLang="en-US" sz="1600" dirty="0"/>
              <a:t>欧洲铁路</a:t>
            </a:r>
            <a:endParaRPr lang="zh-CN" altLang="en-US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16000" indent="-216000" rtl="0"/>
            <a:r>
              <a:rPr lang="zh-CN" altLang="en-US" sz="1600" dirty="0"/>
              <a:t>日本铁路</a:t>
            </a:r>
            <a:endParaRPr lang="en-US" altLang="zh-CN" sz="1600" dirty="0"/>
          </a:p>
          <a:p>
            <a:pPr marL="216000" indent="-216000" rtl="0"/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其他地区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14389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培训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5329909" y="0"/>
            <a:ext cx="6858000" cy="68580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n-US" altLang="zh-CN" smtClean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defTabSz="457200">
                <a:spcAft>
                  <a:spcPts val="600"/>
                </a:spcAft>
              </a:pPr>
              <a:t>3</a:t>
            </a:fld>
            <a:endParaRPr lang="zh-CN" altLang="en-US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北美铁路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/>
          <a:lstStyle/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/>
              <a:t>冬季温度低</a:t>
            </a:r>
            <a:r>
              <a:rPr lang="en-US" altLang="zh-CN" dirty="0"/>
              <a:t>, </a:t>
            </a:r>
            <a:r>
              <a:rPr lang="zh-CN" altLang="en-US" dirty="0"/>
              <a:t>有缝铁路多</a:t>
            </a:r>
            <a:r>
              <a:rPr lang="en-US" altLang="zh-CN" dirty="0"/>
              <a:t>, </a:t>
            </a:r>
            <a:r>
              <a:rPr lang="zh-CN" altLang="en-US" dirty="0"/>
              <a:t>只能使用轮式</a:t>
            </a:r>
            <a:r>
              <a:rPr lang="en-US" altLang="zh-CN" dirty="0"/>
              <a:t>.</a:t>
            </a: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Sperry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占超过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75%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份额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Sperry</a:t>
            </a:r>
            <a:r>
              <a:rPr lang="zh-CN" altLang="en-US" dirty="0"/>
              <a:t> 主要不是靠卖硬件</a:t>
            </a:r>
            <a:r>
              <a:rPr lang="en-US" altLang="zh-CN" dirty="0"/>
              <a:t>, </a:t>
            </a:r>
            <a:r>
              <a:rPr lang="zh-CN" altLang="en-US" dirty="0"/>
              <a:t>而是提供检测服务</a:t>
            </a:r>
            <a:r>
              <a:rPr lang="en-US" altLang="zh-CN" dirty="0"/>
              <a:t>, </a:t>
            </a:r>
            <a:r>
              <a:rPr lang="zh-CN" altLang="en-US" dirty="0"/>
              <a:t>自己有一百多台探伤车</a:t>
            </a:r>
            <a:r>
              <a:rPr lang="en-US" altLang="zh-CN" dirty="0"/>
              <a:t>. </a:t>
            </a:r>
          </a:p>
          <a:p>
            <a:pPr rtl="0"/>
            <a:r>
              <a:rPr lang="zh-CN" altLang="en-US" dirty="0"/>
              <a:t>大部分是公铁两用车速度</a:t>
            </a:r>
            <a:r>
              <a:rPr lang="en-US" altLang="zh-CN" dirty="0"/>
              <a:t>15</a:t>
            </a:r>
            <a:r>
              <a:rPr lang="zh-CN" altLang="en-US" dirty="0"/>
              <a:t>公里</a:t>
            </a:r>
            <a:r>
              <a:rPr lang="en-US" altLang="zh-CN" dirty="0"/>
              <a:t>, </a:t>
            </a:r>
            <a:r>
              <a:rPr lang="zh-CN" altLang="en-US" dirty="0"/>
              <a:t>停顿式作业</a:t>
            </a:r>
            <a:r>
              <a:rPr lang="en-US" altLang="zh-CN" dirty="0"/>
              <a:t>.</a:t>
            </a:r>
          </a:p>
          <a:p>
            <a:pPr rtl="0"/>
            <a:r>
              <a:rPr lang="zh-CN" altLang="en-US" dirty="0"/>
              <a:t>大型车最高速度</a:t>
            </a:r>
            <a:r>
              <a:rPr lang="en-US" altLang="zh-CN" dirty="0"/>
              <a:t>120</a:t>
            </a:r>
            <a:r>
              <a:rPr lang="zh-CN" altLang="en-US" dirty="0"/>
              <a:t>公里</a:t>
            </a:r>
            <a:r>
              <a:rPr lang="en-US" altLang="zh-CN" dirty="0"/>
              <a:t>, </a:t>
            </a:r>
            <a:r>
              <a:rPr lang="zh-CN" altLang="en-US" dirty="0"/>
              <a:t>连续作业</a:t>
            </a:r>
            <a:r>
              <a:rPr lang="en-US" altLang="zh-CN" dirty="0"/>
              <a:t>.</a:t>
            </a:r>
          </a:p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850" y="6414389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4242275" y="641101"/>
            <a:ext cx="3702877" cy="5749461"/>
          </a:xfrm>
        </p:spPr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/>
          <a:srcRect b="2926"/>
          <a:stretch/>
        </p:blipFill>
        <p:spPr>
          <a:xfrm>
            <a:off x="8047164" y="641102"/>
            <a:ext cx="3702877" cy="5749460"/>
          </a:xfrm>
        </p:spPr>
      </p:pic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欧洲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铁路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>
            <a:normAutofit lnSpcReduction="10000"/>
          </a:bodyPr>
          <a:lstStyle/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/>
              <a:t>瑞士 </a:t>
            </a:r>
            <a:r>
              <a:rPr lang="en-US" altLang="zh-CN" dirty="0" err="1"/>
              <a:t>Speno</a:t>
            </a:r>
            <a:r>
              <a:rPr lang="en-US" altLang="zh-CN" dirty="0"/>
              <a:t> </a:t>
            </a:r>
            <a:r>
              <a:rPr lang="zh-CN" altLang="en-US" dirty="0"/>
              <a:t>公司占领法国和西欧市场</a:t>
            </a:r>
            <a:r>
              <a:rPr lang="en-US" altLang="zh-CN" dirty="0"/>
              <a:t>, </a:t>
            </a:r>
            <a:r>
              <a:rPr lang="zh-CN" altLang="en-US" dirty="0"/>
              <a:t>提供设备和服务</a:t>
            </a:r>
            <a:r>
              <a:rPr lang="en-US" altLang="zh-CN" dirty="0"/>
              <a:t>, </a:t>
            </a:r>
            <a:r>
              <a:rPr lang="zh-CN" altLang="en-US" dirty="0"/>
              <a:t>使用滑靴探测小车</a:t>
            </a:r>
            <a:r>
              <a:rPr lang="en-US" altLang="zh-CN" dirty="0"/>
              <a:t>, </a:t>
            </a:r>
            <a:r>
              <a:rPr lang="zh-CN" altLang="en-US" dirty="0"/>
              <a:t>挂在机车车底</a:t>
            </a:r>
            <a:r>
              <a:rPr lang="en-US" altLang="zh-CN" dirty="0"/>
              <a:t>, </a:t>
            </a:r>
            <a:r>
              <a:rPr lang="zh-CN" altLang="en-US" dirty="0"/>
              <a:t>作业时速接近</a:t>
            </a:r>
            <a:r>
              <a:rPr lang="en-US" altLang="zh-CN" dirty="0"/>
              <a:t>100</a:t>
            </a:r>
            <a:r>
              <a:rPr lang="zh-CN" altLang="en-US" dirty="0"/>
              <a:t>公里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Eurailscout</a:t>
            </a:r>
            <a:r>
              <a:rPr lang="en-US" altLang="zh-CN" dirty="0"/>
              <a:t> </a:t>
            </a:r>
            <a:r>
              <a:rPr lang="zh-CN" altLang="en-US" dirty="0"/>
              <a:t>公司占领比利时</a:t>
            </a:r>
            <a:r>
              <a:rPr lang="en-US" altLang="zh-CN" dirty="0"/>
              <a:t>,</a:t>
            </a:r>
            <a:r>
              <a:rPr lang="zh-CN" altLang="en-US" dirty="0"/>
              <a:t>德国</a:t>
            </a:r>
            <a:r>
              <a:rPr lang="en-US" altLang="zh-CN" dirty="0"/>
              <a:t>,</a:t>
            </a:r>
            <a:r>
              <a:rPr lang="zh-CN" altLang="en-US" dirty="0"/>
              <a:t>意大利</a:t>
            </a:r>
            <a:r>
              <a:rPr lang="en-US" altLang="zh-CN" dirty="0"/>
              <a:t>,</a:t>
            </a:r>
            <a:r>
              <a:rPr lang="zh-CN" altLang="en-US" dirty="0"/>
              <a:t>瑞士</a:t>
            </a:r>
            <a:r>
              <a:rPr lang="en-US" altLang="zh-CN" dirty="0"/>
              <a:t>,</a:t>
            </a:r>
            <a:r>
              <a:rPr lang="zh-CN" altLang="en-US" dirty="0"/>
              <a:t>丹麦</a:t>
            </a:r>
            <a:r>
              <a:rPr lang="en-US" altLang="zh-CN" dirty="0"/>
              <a:t>,</a:t>
            </a:r>
            <a:r>
              <a:rPr lang="zh-CN" altLang="en-US" dirty="0"/>
              <a:t>挪威</a:t>
            </a:r>
            <a:r>
              <a:rPr lang="en-US" altLang="zh-CN" dirty="0"/>
              <a:t>,</a:t>
            </a:r>
            <a:r>
              <a:rPr lang="zh-CN" altLang="en-US" dirty="0"/>
              <a:t>荷兰</a:t>
            </a:r>
            <a:r>
              <a:rPr lang="en-US" altLang="zh-CN" dirty="0"/>
              <a:t>,</a:t>
            </a:r>
            <a:r>
              <a:rPr lang="zh-CN" altLang="en-US" dirty="0"/>
              <a:t>西班牙等国家</a:t>
            </a:r>
            <a:r>
              <a:rPr lang="en-US" altLang="zh-CN" dirty="0"/>
              <a:t>. </a:t>
            </a:r>
            <a:r>
              <a:rPr lang="zh-CN" altLang="en-US" dirty="0"/>
              <a:t>转向架滑靴式探伤仪</a:t>
            </a:r>
            <a:r>
              <a:rPr lang="en-US" altLang="zh-CN" dirty="0"/>
              <a:t>, </a:t>
            </a:r>
            <a:r>
              <a:rPr lang="zh-CN" altLang="en-US" dirty="0"/>
              <a:t>速度超过</a:t>
            </a:r>
            <a:r>
              <a:rPr lang="en-US" altLang="zh-CN" dirty="0"/>
              <a:t>100</a:t>
            </a:r>
            <a:r>
              <a:rPr lang="zh-CN" altLang="en-US" dirty="0"/>
              <a:t>公里</a:t>
            </a:r>
            <a:r>
              <a:rPr lang="en-US" altLang="zh-CN" dirty="0"/>
              <a:t>.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zh-CN" altLang="en-US" dirty="0"/>
              <a:t>英国国铁私有化时被</a:t>
            </a:r>
            <a:r>
              <a:rPr lang="en-US" altLang="zh-CN" dirty="0"/>
              <a:t>Sperry</a:t>
            </a:r>
            <a:r>
              <a:rPr lang="zh-CN" altLang="en-US" dirty="0"/>
              <a:t>收购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占领英国市场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早期是滑靴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后期改为轮式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时速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公里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zh-CN" altLang="en-US" dirty="0"/>
              <a:t>跟北美不同</a:t>
            </a:r>
            <a:r>
              <a:rPr lang="en-US" altLang="zh-CN" dirty="0"/>
              <a:t>, </a:t>
            </a:r>
            <a:r>
              <a:rPr lang="zh-CN" altLang="en-US" dirty="0"/>
              <a:t>在英国主要为探伤大车</a:t>
            </a:r>
            <a:r>
              <a:rPr lang="en-US" altLang="zh-CN" dirty="0"/>
              <a:t>. </a:t>
            </a:r>
            <a:r>
              <a:rPr lang="zh-CN" altLang="en-US" dirty="0"/>
              <a:t>中国的探伤设备来源</a:t>
            </a:r>
            <a:r>
              <a:rPr lang="en-US" altLang="zh-CN" dirty="0"/>
              <a:t>. </a:t>
            </a:r>
          </a:p>
          <a:p>
            <a:pPr rtl="0"/>
            <a:r>
              <a:rPr lang="zh-CN" altLang="en-US" dirty="0"/>
              <a:t>连续检测作业</a:t>
            </a:r>
            <a:r>
              <a:rPr lang="en-US" altLang="zh-CN" dirty="0"/>
              <a:t>.</a:t>
            </a:r>
          </a:p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850" y="6414389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4242275" y="641102"/>
            <a:ext cx="3702877" cy="5749460"/>
          </a:xfrm>
        </p:spPr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/>
          <a:stretch/>
        </p:blipFill>
        <p:spPr>
          <a:xfrm>
            <a:off x="8047164" y="658674"/>
            <a:ext cx="3702877" cy="5714315"/>
          </a:xfrm>
        </p:spPr>
      </p:pic>
    </p:spTree>
    <p:extLst>
      <p:ext uri="{BB962C8B-B14F-4D97-AF65-F5344CB8AC3E}">
        <p14:creationId xmlns:p14="http://schemas.microsoft.com/office/powerpoint/2010/main" val="324287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日本铁路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>
            <a:normAutofit/>
          </a:bodyPr>
          <a:lstStyle/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/>
              <a:t>东京计器占大部分市场份额</a:t>
            </a:r>
            <a:r>
              <a:rPr lang="en-US" altLang="zh-CN" dirty="0"/>
              <a:t>, </a:t>
            </a:r>
            <a:r>
              <a:rPr lang="zh-CN" altLang="en-US" dirty="0"/>
              <a:t>使用滑靴式多功能测量车</a:t>
            </a:r>
            <a:r>
              <a:rPr lang="en-US" altLang="zh-CN" dirty="0"/>
              <a:t>(</a:t>
            </a:r>
            <a:r>
              <a:rPr lang="zh-CN" altLang="en-US" dirty="0"/>
              <a:t>除了探伤还有轨形测量</a:t>
            </a:r>
            <a:r>
              <a:rPr lang="en-US" altLang="zh-CN" dirty="0"/>
              <a:t>,</a:t>
            </a:r>
            <a:r>
              <a:rPr lang="zh-CN" altLang="en-US" dirty="0"/>
              <a:t>磨耗检测等功能</a:t>
            </a:r>
            <a:r>
              <a:rPr lang="en-US" altLang="zh-CN" dirty="0"/>
              <a:t>), </a:t>
            </a:r>
            <a:r>
              <a:rPr lang="zh-CN" altLang="en-US" dirty="0"/>
              <a:t>速度较慢</a:t>
            </a:r>
            <a:r>
              <a:rPr lang="en-US" altLang="zh-CN" dirty="0"/>
              <a:t>(40</a:t>
            </a:r>
            <a:r>
              <a:rPr lang="zh-CN" altLang="en-US" dirty="0"/>
              <a:t>公里</a:t>
            </a:r>
            <a:r>
              <a:rPr lang="en-US" altLang="zh-CN" dirty="0"/>
              <a:t>).</a:t>
            </a:r>
          </a:p>
          <a:p>
            <a:r>
              <a:rPr lang="zh-CN" altLang="en-US" dirty="0"/>
              <a:t>澳大利亚</a:t>
            </a:r>
            <a:r>
              <a:rPr lang="en-US" altLang="zh-CN" dirty="0" err="1"/>
              <a:t>Gemco</a:t>
            </a:r>
            <a:r>
              <a:rPr lang="zh-CN" altLang="en-US" dirty="0"/>
              <a:t>占少量市场</a:t>
            </a:r>
            <a:r>
              <a:rPr lang="en-US" altLang="zh-CN" dirty="0"/>
              <a:t>,</a:t>
            </a:r>
            <a:r>
              <a:rPr lang="zh-CN" altLang="en-US" dirty="0"/>
              <a:t>使用</a:t>
            </a:r>
            <a:r>
              <a:rPr lang="en-US" altLang="zh-CN" dirty="0"/>
              <a:t>33</a:t>
            </a:r>
            <a:r>
              <a:rPr lang="zh-CN" altLang="en-US" dirty="0"/>
              <a:t>公里的轮式探伤车</a:t>
            </a:r>
            <a:r>
              <a:rPr lang="en-US" altLang="zh-CN" dirty="0"/>
              <a:t>, </a:t>
            </a:r>
            <a:r>
              <a:rPr lang="zh-CN" altLang="en-US" dirty="0"/>
              <a:t>单台年运行</a:t>
            </a:r>
            <a:r>
              <a:rPr lang="en-US" altLang="zh-CN" dirty="0"/>
              <a:t>5000</a:t>
            </a:r>
            <a:r>
              <a:rPr lang="zh-CN" altLang="en-US" dirty="0"/>
              <a:t>公里</a:t>
            </a:r>
            <a:r>
              <a:rPr lang="en-US" altLang="zh-CN" dirty="0"/>
              <a:t>.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连续检测作业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850" y="6414389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4144838" y="550069"/>
            <a:ext cx="4020468" cy="5950744"/>
          </a:xfrm>
        </p:spPr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/>
          <a:stretch/>
        </p:blipFill>
        <p:spPr>
          <a:xfrm>
            <a:off x="8086722" y="707231"/>
            <a:ext cx="3702877" cy="5702395"/>
          </a:xfrm>
        </p:spPr>
      </p:pic>
    </p:spTree>
    <p:extLst>
      <p:ext uri="{BB962C8B-B14F-4D97-AF65-F5344CB8AC3E}">
        <p14:creationId xmlns:p14="http://schemas.microsoft.com/office/powerpoint/2010/main" val="212043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其他地区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>
            <a:normAutofit/>
          </a:bodyPr>
          <a:lstStyle/>
          <a:p>
            <a:pPr rtl="0"/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/>
              <a:t>前苏联和东欧使用电磁感应探伤车和超声波探伤车结合</a:t>
            </a:r>
            <a:r>
              <a:rPr lang="en-US" altLang="zh-CN" dirty="0"/>
              <a:t>, </a:t>
            </a:r>
            <a:r>
              <a:rPr lang="zh-CN" altLang="en-US" dirty="0"/>
              <a:t>探测深度标称</a:t>
            </a:r>
            <a:r>
              <a:rPr lang="en-US" altLang="zh-CN" dirty="0"/>
              <a:t>70</a:t>
            </a:r>
            <a:r>
              <a:rPr lang="zh-CN" altLang="en-US" dirty="0"/>
              <a:t>公里</a:t>
            </a:r>
            <a:r>
              <a:rPr lang="en-US" altLang="zh-CN" dirty="0"/>
              <a:t>, </a:t>
            </a:r>
            <a:r>
              <a:rPr lang="zh-CN" altLang="en-US" dirty="0"/>
              <a:t>实际上到不了</a:t>
            </a:r>
            <a:r>
              <a:rPr lang="en-US" altLang="zh-CN" dirty="0"/>
              <a:t>, </a:t>
            </a:r>
            <a:r>
              <a:rPr lang="zh-CN" altLang="en-US" dirty="0"/>
              <a:t>因为天冷</a:t>
            </a:r>
            <a:r>
              <a:rPr lang="en-US" altLang="zh-CN" dirty="0"/>
              <a:t>,</a:t>
            </a:r>
            <a:r>
              <a:rPr lang="zh-CN" altLang="en-US" dirty="0"/>
              <a:t>低温耦合液和电加热方式都影响速度</a:t>
            </a:r>
            <a:r>
              <a:rPr lang="en-US" altLang="zh-CN" dirty="0"/>
              <a:t>.</a:t>
            </a: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Scanmaster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公司 滑靴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变轨距小车模式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作业速度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公里以上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.(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中国的部分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公里双轨小车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rtl="0"/>
            <a:r>
              <a:rPr lang="zh-CN" altLang="en-US" dirty="0"/>
              <a:t>澳大利亚和其他亚洲国家多采用</a:t>
            </a:r>
            <a:r>
              <a:rPr lang="en-US" altLang="zh-CN" dirty="0" err="1"/>
              <a:t>Gemco</a:t>
            </a:r>
            <a:r>
              <a:rPr lang="zh-CN" altLang="en-US" dirty="0"/>
              <a:t>和</a:t>
            </a:r>
            <a:r>
              <a:rPr lang="en-US" altLang="zh-CN" dirty="0" err="1"/>
              <a:t>Speno</a:t>
            </a:r>
            <a:r>
              <a:rPr lang="zh-CN" altLang="en-US" dirty="0"/>
              <a:t>的探伤车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850" y="6414389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4280568" y="888061"/>
            <a:ext cx="7478045" cy="5585641"/>
          </a:xfrm>
        </p:spPr>
      </p:pic>
    </p:spTree>
    <p:extLst>
      <p:ext uri="{BB962C8B-B14F-4D97-AF65-F5344CB8AC3E}">
        <p14:creationId xmlns:p14="http://schemas.microsoft.com/office/powerpoint/2010/main" val="29102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600200"/>
          </a:xfrm>
        </p:spPr>
        <p:txBody>
          <a:bodyPr rtlCol="0"/>
          <a:lstStyle/>
          <a:p>
            <a:pPr algn="ctr"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国内探伤车情况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07" y="6414389"/>
            <a:ext cx="6917210" cy="365125"/>
          </a:xfrm>
        </p:spPr>
        <p:txBody>
          <a:bodyPr rtlCol="0"/>
          <a:lstStyle/>
          <a:p>
            <a:pPr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5" name="内容占位符 14" descr="SmartArt 对象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07068496"/>
              </p:ext>
            </p:extLst>
          </p:nvPr>
        </p:nvGraphicFramePr>
        <p:xfrm>
          <a:off x="4242341" y="2408099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1DA21010-05F7-45C3-98F1-385BABF640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8"/>
          <a:srcRect/>
          <a:stretch/>
        </p:blipFill>
        <p:spPr>
          <a:xfrm>
            <a:off x="8051881" y="641101"/>
            <a:ext cx="3693443" cy="5749461"/>
          </a:xfr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DC471FF-F2C0-4CF4-842D-8E0B883F8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77392"/>
              </p:ext>
            </p:extLst>
          </p:nvPr>
        </p:nvGraphicFramePr>
        <p:xfrm>
          <a:off x="520700" y="1400174"/>
          <a:ext cx="3536950" cy="499038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429169">
                  <a:extLst>
                    <a:ext uri="{9D8B030D-6E8A-4147-A177-3AD203B41FA5}">
                      <a16:colId xmlns:a16="http://schemas.microsoft.com/office/drawing/2014/main" val="673226163"/>
                    </a:ext>
                  </a:extLst>
                </a:gridCol>
                <a:gridCol w="680752">
                  <a:extLst>
                    <a:ext uri="{9D8B030D-6E8A-4147-A177-3AD203B41FA5}">
                      <a16:colId xmlns:a16="http://schemas.microsoft.com/office/drawing/2014/main" val="2799399800"/>
                    </a:ext>
                  </a:extLst>
                </a:gridCol>
                <a:gridCol w="754747">
                  <a:extLst>
                    <a:ext uri="{9D8B030D-6E8A-4147-A177-3AD203B41FA5}">
                      <a16:colId xmlns:a16="http://schemas.microsoft.com/office/drawing/2014/main" val="2675139341"/>
                    </a:ext>
                  </a:extLst>
                </a:gridCol>
                <a:gridCol w="754747">
                  <a:extLst>
                    <a:ext uri="{9D8B030D-6E8A-4147-A177-3AD203B41FA5}">
                      <a16:colId xmlns:a16="http://schemas.microsoft.com/office/drawing/2014/main" val="1003218515"/>
                    </a:ext>
                  </a:extLst>
                </a:gridCol>
                <a:gridCol w="917535">
                  <a:extLst>
                    <a:ext uri="{9D8B030D-6E8A-4147-A177-3AD203B41FA5}">
                      <a16:colId xmlns:a16="http://schemas.microsoft.com/office/drawing/2014/main" val="59577040"/>
                    </a:ext>
                  </a:extLst>
                </a:gridCol>
              </a:tblGrid>
              <a:tr h="7129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引入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1993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2009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</a:rPr>
                        <a:t>2010+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6927586"/>
                  </a:ext>
                </a:extLst>
              </a:tr>
              <a:tr h="7129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投产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1994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2011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3091275"/>
                  </a:ext>
                </a:extLst>
              </a:tr>
              <a:tr h="7129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型号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SYS1000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Frontier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SYS1900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524617"/>
                  </a:ext>
                </a:extLst>
              </a:tr>
              <a:tr h="7129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速度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60 / 80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80 (107)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5187328"/>
                  </a:ext>
                </a:extLst>
              </a:tr>
              <a:tr h="7129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数量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14 / 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20-30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4329077"/>
                  </a:ext>
                </a:extLst>
              </a:tr>
              <a:tr h="142582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备注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Pandrol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Jackson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</a:rPr>
                        <a:t>70</a:t>
                      </a:r>
                      <a:r>
                        <a:rPr lang="zh-CN" altLang="en-US" sz="1100" u="none" strike="noStrike" dirty="0">
                          <a:effectLst/>
                        </a:rPr>
                        <a:t>度探头</a:t>
                      </a:r>
                      <a:r>
                        <a:rPr lang="en-US" altLang="zh-CN" sz="1100" u="none" strike="noStrike" dirty="0">
                          <a:effectLst/>
                        </a:rPr>
                        <a:t>, 1</a:t>
                      </a:r>
                      <a:r>
                        <a:rPr lang="zh-CN" altLang="en-US" sz="1100" u="none" strike="noStrike" dirty="0">
                          <a:effectLst/>
                        </a:rPr>
                        <a:t>台转向架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南车</a:t>
                      </a:r>
                      <a:r>
                        <a:rPr lang="en-US" altLang="zh-CN" sz="1100" u="none" strike="noStrike" dirty="0">
                          <a:effectLst/>
                        </a:rPr>
                        <a:t>2010</a:t>
                      </a:r>
                      <a:r>
                        <a:rPr lang="zh-CN" altLang="en-US" sz="1100" u="none" strike="noStrike" dirty="0">
                          <a:effectLst/>
                        </a:rPr>
                        <a:t>年</a:t>
                      </a:r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月获得技术授权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400381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07EFD25-2B77-4660-B359-5EED64F6285B}"/>
              </a:ext>
            </a:extLst>
          </p:cNvPr>
          <p:cNvSpPr txBox="1"/>
          <p:nvPr/>
        </p:nvSpPr>
        <p:spPr>
          <a:xfrm flipH="1">
            <a:off x="624362" y="887968"/>
            <a:ext cx="343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Sperry 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系列大型探伤车</a:t>
            </a:r>
          </a:p>
        </p:txBody>
      </p:sp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211" y="471487"/>
            <a:ext cx="3577394" cy="1600200"/>
          </a:xfrm>
        </p:spPr>
        <p:txBody>
          <a:bodyPr rtlCol="0"/>
          <a:lstStyle/>
          <a:p>
            <a:pPr rtl="0"/>
            <a:r>
              <a:rPr lang="zh-CN" altLang="en-US" dirty="0"/>
              <a:t>珠海启世</a:t>
            </a:r>
            <a:r>
              <a:rPr lang="en-US" altLang="zh-CN" dirty="0"/>
              <a:t>(08</a:t>
            </a:r>
            <a:r>
              <a:rPr lang="zh-CN" altLang="en-US" dirty="0"/>
              <a:t>年</a:t>
            </a:r>
            <a:r>
              <a:rPr lang="en-US" altLang="zh-CN" dirty="0"/>
              <a:t>/16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648" y="2206014"/>
            <a:ext cx="3577394" cy="1301567"/>
          </a:xfrm>
        </p:spPr>
        <p:txBody>
          <a:bodyPr rtlCol="0"/>
          <a:lstStyle/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2013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年瑞士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Speno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授权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/>
              <a:t>相控矩阵技术</a:t>
            </a:r>
            <a:endParaRPr lang="en-US" altLang="zh-CN" dirty="0"/>
          </a:p>
          <a:p>
            <a:pPr marL="216000" indent="-216000" rtl="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履带式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99" y="6414389"/>
            <a:ext cx="6818262" cy="365125"/>
          </a:xfrm>
        </p:spPr>
        <p:txBody>
          <a:bodyPr rtlCol="0"/>
          <a:lstStyle/>
          <a:p>
            <a:pPr rtl="0"/>
            <a:r>
              <a:rPr lang="zh-CN" altLang="en-US" dirty="0"/>
              <a:t>培训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60700499-F5C8-4234-A554-8E26834C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441958" y="551893"/>
            <a:ext cx="6637498" cy="5963207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F2C96B-0012-4841-B2CA-DA3C585D7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898" y="4450557"/>
            <a:ext cx="4839892" cy="19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15_TF00870617" id="{E3B757A2-4379-46B3-A7B4-E0383E0DECA0}" vid="{0EBF0325-2C98-4791-A3DD-4A27AA0B8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经典公司教学</Template>
  <TotalTime>0</TotalTime>
  <Words>614</Words>
  <Application>Microsoft Office PowerPoint</Application>
  <PresentationFormat>宽屏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Microsoft YaHei UI</vt:lpstr>
      <vt:lpstr>宋体</vt:lpstr>
      <vt:lpstr>微软雅黑</vt:lpstr>
      <vt:lpstr>Wingdings</vt:lpstr>
      <vt:lpstr>Wingdings 2</vt:lpstr>
      <vt:lpstr>DividendVTI</vt:lpstr>
      <vt:lpstr>探伤 与 AI</vt:lpstr>
      <vt:lpstr>大纲</vt:lpstr>
      <vt:lpstr>背景知识1</vt:lpstr>
      <vt:lpstr>北美铁路</vt:lpstr>
      <vt:lpstr>欧洲铁路</vt:lpstr>
      <vt:lpstr>日本铁路</vt:lpstr>
      <vt:lpstr>其他地区</vt:lpstr>
      <vt:lpstr>国内探伤车情况</vt:lpstr>
      <vt:lpstr>珠海启世(08年/16年)</vt:lpstr>
      <vt:lpstr>国内发展方向</vt:lpstr>
      <vt:lpstr>机器学习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2020-03-19T01:32:55Z</dcterms:created>
  <dcterms:modified xsi:type="dcterms:W3CDTF">2020-03-20T09:28:42Z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