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48" r:id="rId1"/>
  </p:sldMasterIdLst>
  <p:notesMasterIdLst>
    <p:notesMasterId r:id="rId20"/>
  </p:notesMasterIdLst>
  <p:handoutMasterIdLst>
    <p:handoutMasterId r:id="rId21"/>
  </p:handoutMasterIdLst>
  <p:sldIdLst>
    <p:sldId id="384" r:id="rId3"/>
    <p:sldId id="464" r:id="rId4"/>
    <p:sldId id="426" r:id="rId5"/>
    <p:sldId id="441" r:id="rId6"/>
    <p:sldId id="440" r:id="rId7"/>
    <p:sldId id="388" r:id="rId8"/>
    <p:sldId id="395" r:id="rId9"/>
    <p:sldId id="454" r:id="rId10"/>
    <p:sldId id="412" r:id="rId11"/>
    <p:sldId id="413" r:id="rId12"/>
    <p:sldId id="414" r:id="rId13"/>
    <p:sldId id="389" r:id="rId14"/>
    <p:sldId id="404" r:id="rId15"/>
    <p:sldId id="405" r:id="rId16"/>
    <p:sldId id="428" r:id="rId17"/>
    <p:sldId id="429" r:id="rId18"/>
    <p:sldId id="430" r:id="rId19"/>
  </p:sldIdLst>
  <p:sldSz cx="12192000" cy="6858000"/>
  <p:notesSz cx="9926320" cy="6797675"/>
  <p:embeddedFontLst>
    <p:embeddedFont>
      <p:font typeface="Copperplate Gothic Bold" panose="020E0705020206020404" pitchFamily="34" charset="0"/>
      <p:regular r:id="rId25"/>
    </p:embeddedFont>
    <p:embeddedFont>
      <p:font typeface="微软雅黑" panose="020B0503020204020204" pitchFamily="34" charset="-122"/>
      <p:regular r:id="rId26"/>
    </p:embeddedFont>
    <p:embeddedFont>
      <p:font typeface="Calibri" panose="020F0502020204030204" pitchFamily="34" charset="0"/>
      <p:regular r:id="rId27"/>
      <p:bold r:id="rId28"/>
      <p:italic r:id="rId29"/>
      <p:boldItalic r:id="rId30"/>
    </p:embeddedFont>
    <p:embeddedFont>
      <p:font typeface="等线" panose="02010600030101010101" charset="-122"/>
      <p:regular r:id="rId31"/>
    </p:embeddedFont>
  </p:embeddedFont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CDF4"/>
    <a:srgbClr val="28A9D6"/>
    <a:srgbClr val="7ECDF4"/>
    <a:srgbClr val="3366FF"/>
    <a:srgbClr val="7ECFF4"/>
    <a:srgbClr val="5BBDE0"/>
    <a:srgbClr val="FFFF99"/>
    <a:srgbClr val="FF9900"/>
    <a:srgbClr val="000099"/>
    <a:srgbClr val="002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8"/>
    <p:restoredTop sz="94414"/>
  </p:normalViewPr>
  <p:slideViewPr>
    <p:cSldViewPr showGuides="1">
      <p:cViewPr>
        <p:scale>
          <a:sx n="75" d="100"/>
          <a:sy n="75" d="100"/>
        </p:scale>
        <p:origin x="576" y="288"/>
      </p:cViewPr>
      <p:guideLst>
        <p:guide orient="horz" pos="372"/>
        <p:guide orient="horz" pos="1107"/>
        <p:guide orient="horz" pos="3729"/>
        <p:guide orient="horz" pos="3145"/>
        <p:guide orient="horz" pos="2691"/>
        <p:guide orient="horz" pos="3371"/>
        <p:guide pos="3737"/>
        <p:guide pos="835"/>
        <p:guide pos="7680"/>
        <p:guide pos="6992"/>
        <p:guide pos="1276"/>
        <p:guide pos="6318"/>
      </p:guideLst>
    </p:cSldViewPr>
  </p:slideViewPr>
  <p:outlineViewPr>
    <p:cViewPr>
      <p:scale>
        <a:sx n="33" d="100"/>
        <a:sy n="33" d="100"/>
      </p:scale>
      <p:origin x="0" y="0"/>
    </p:cViewPr>
  </p:outlineViewPr>
  <p:notesTextViewPr>
    <p:cViewPr>
      <p:scale>
        <a:sx n="3" d="2"/>
        <a:sy n="3" d="2"/>
      </p:scale>
      <p:origin x="0" y="0"/>
    </p:cViewPr>
  </p:notesTextViewPr>
  <p:sorterViewPr showFormatting="0">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5621338" y="0"/>
            <a:ext cx="4303713" cy="339725"/>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45524BC-58AD-4DC1-9848-1FD9CE81DE9F}"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5621338" y="6456363"/>
            <a:ext cx="4303713" cy="339725"/>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5621338" y="0"/>
            <a:ext cx="4303713" cy="3413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84783B6-92EF-48C0-AFFE-A2AB211F624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2925763" y="850900"/>
            <a:ext cx="4075113" cy="229235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5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992188" y="3271838"/>
            <a:ext cx="7942263" cy="2674938"/>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500" b="0" i="0" u="none" strike="noStrike" kern="1200" cap="none" spc="0" normalizeH="0" baseline="0" noProof="0" dirty="0">
                <a:ln>
                  <a:noFill/>
                </a:ln>
                <a:solidFill>
                  <a:schemeClr val="tx1"/>
                </a:solidFill>
                <a:effectLst/>
                <a:uLnTx/>
                <a:uFillTx/>
                <a:latin typeface="+mn-lt"/>
                <a:ea typeface="+mn-ea"/>
                <a:cs typeface="+mn-cs"/>
              </a:rPr>
              <a:t>单击此处编辑母版文本样式</a:t>
            </a:r>
            <a:endParaRPr kumimoji="0" lang="zh-CN" altLang="en-US" sz="500" b="0" i="0" u="none" strike="noStrike" kern="1200" cap="none" spc="0" normalizeH="0" baseline="0" noProof="0" dirty="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500" b="0" i="0" u="none" strike="noStrike" kern="1200" cap="none" spc="0" normalizeH="0" baseline="0" noProof="0" dirty="0">
                <a:ln>
                  <a:noFill/>
                </a:ln>
                <a:solidFill>
                  <a:schemeClr val="tx1"/>
                </a:solidFill>
                <a:effectLst/>
                <a:uLnTx/>
                <a:uFillTx/>
                <a:latin typeface="+mn-lt"/>
                <a:ea typeface="+mn-ea"/>
                <a:cs typeface="+mn-cs"/>
              </a:rPr>
              <a:t>第二级</a:t>
            </a:r>
            <a:endParaRPr kumimoji="0" lang="zh-CN" altLang="en-US" sz="500" b="0" i="0" u="none" strike="noStrike" kern="1200" cap="none" spc="0" normalizeH="0" baseline="0" noProof="0" dirty="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500" b="0" i="0" u="none" strike="noStrike" kern="1200" cap="none" spc="0" normalizeH="0" baseline="0" noProof="0" dirty="0">
                <a:ln>
                  <a:noFill/>
                </a:ln>
                <a:solidFill>
                  <a:schemeClr val="tx1"/>
                </a:solidFill>
                <a:effectLst/>
                <a:uLnTx/>
                <a:uFillTx/>
                <a:latin typeface="+mn-lt"/>
                <a:ea typeface="+mn-ea"/>
                <a:cs typeface="+mn-cs"/>
              </a:rPr>
              <a:t>第三级</a:t>
            </a:r>
            <a:endParaRPr kumimoji="0" lang="zh-CN" altLang="en-US" sz="500" b="0" i="0" u="none" strike="noStrike" kern="1200" cap="none" spc="0" normalizeH="0" baseline="0" noProof="0" dirty="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500" b="0" i="0" u="none" strike="noStrike" kern="1200" cap="none" spc="0" normalizeH="0" baseline="0" noProof="0" dirty="0">
                <a:ln>
                  <a:noFill/>
                </a:ln>
                <a:solidFill>
                  <a:schemeClr val="tx1"/>
                </a:solidFill>
                <a:effectLst/>
                <a:uLnTx/>
                <a:uFillTx/>
                <a:latin typeface="+mn-lt"/>
                <a:ea typeface="+mn-ea"/>
                <a:cs typeface="+mn-cs"/>
              </a:rPr>
              <a:t>第四级</a:t>
            </a:r>
            <a:endParaRPr kumimoji="0" lang="zh-CN" altLang="en-US" sz="500" b="0" i="0" u="none" strike="noStrike" kern="1200" cap="none" spc="0" normalizeH="0" baseline="0" noProof="0" dirty="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500" b="0" i="0" u="none" strike="noStrike" kern="1200" cap="none" spc="0" normalizeH="0" baseline="0" noProof="0" dirty="0">
                <a:ln>
                  <a:noFill/>
                </a:ln>
                <a:solidFill>
                  <a:schemeClr val="tx1"/>
                </a:solidFill>
                <a:effectLst/>
                <a:uLnTx/>
                <a:uFillTx/>
                <a:latin typeface="+mn-lt"/>
                <a:ea typeface="+mn-ea"/>
                <a:cs typeface="+mn-cs"/>
              </a:rPr>
              <a:t>第五级</a:t>
            </a:r>
            <a:endParaRPr kumimoji="0" lang="zh-CN" altLang="en-US" sz="5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6456363"/>
            <a:ext cx="4302125" cy="341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5621338" y="6456363"/>
            <a:ext cx="4303713" cy="341313"/>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500" kern="1200">
        <a:solidFill>
          <a:schemeClr val="tx1"/>
        </a:solidFill>
        <a:latin typeface="+mn-lt"/>
        <a:ea typeface="+mn-ea"/>
        <a:cs typeface="+mn-cs"/>
      </a:defRPr>
    </a:lvl1pPr>
    <a:lvl2pPr marL="457200" algn="l" rtl="0" eaLnBrk="0" fontAlgn="base" hangingPunct="0">
      <a:spcBef>
        <a:spcPct val="30000"/>
      </a:spcBef>
      <a:spcAft>
        <a:spcPct val="0"/>
      </a:spcAft>
      <a:defRPr sz="500" kern="1200">
        <a:solidFill>
          <a:schemeClr val="tx1"/>
        </a:solidFill>
        <a:latin typeface="+mn-lt"/>
        <a:ea typeface="+mn-ea"/>
        <a:cs typeface="+mn-cs"/>
      </a:defRPr>
    </a:lvl2pPr>
    <a:lvl3pPr marL="914400" algn="l" rtl="0" eaLnBrk="0" fontAlgn="base" hangingPunct="0">
      <a:spcBef>
        <a:spcPct val="30000"/>
      </a:spcBef>
      <a:spcAft>
        <a:spcPct val="0"/>
      </a:spcAft>
      <a:defRPr sz="500" kern="1200">
        <a:solidFill>
          <a:schemeClr val="tx1"/>
        </a:solidFill>
        <a:latin typeface="+mn-lt"/>
        <a:ea typeface="+mn-ea"/>
        <a:cs typeface="+mn-cs"/>
      </a:defRPr>
    </a:lvl3pPr>
    <a:lvl4pPr marL="1371600" algn="l" rtl="0" eaLnBrk="0" fontAlgn="base" hangingPunct="0">
      <a:spcBef>
        <a:spcPct val="30000"/>
      </a:spcBef>
      <a:spcAft>
        <a:spcPct val="0"/>
      </a:spcAft>
      <a:defRPr sz="500" kern="1200">
        <a:solidFill>
          <a:schemeClr val="tx1"/>
        </a:solidFill>
        <a:latin typeface="+mn-lt"/>
        <a:ea typeface="+mn-ea"/>
        <a:cs typeface="+mn-cs"/>
      </a:defRPr>
    </a:lvl4pPr>
    <a:lvl5pPr marL="1828800" algn="l" rtl="0" eaLnBrk="0" fontAlgn="base" hangingPunct="0">
      <a:spcBef>
        <a:spcPct val="30000"/>
      </a:spcBef>
      <a:spcAft>
        <a:spcPct val="0"/>
      </a:spcAft>
      <a:defRPr sz="5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50900"/>
            <a:ext cx="4075112" cy="229235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p:spTree>
      <p:nvGrpSpPr>
        <p:cNvPr id="1" name=""/>
        <p:cNvGrpSpPr/>
        <p:nvPr/>
      </p:nvGrpSpPr>
      <p:grpSpPr>
        <a:xfrm>
          <a:off x="0" y="0"/>
          <a:ext cx="0" cy="0"/>
          <a:chOff x="0" y="0"/>
          <a:chExt cx="0" cy="0"/>
        </a:xfrm>
      </p:grpSpPr>
      <p:sp>
        <p:nvSpPr>
          <p:cNvPr id="18"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19"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cxnSp>
        <p:nvCxnSpPr>
          <p:cNvPr id="21" name="直接连接符 20" hidden="1"/>
          <p:cNvCxnSpPr/>
          <p:nvPr userDrawn="1"/>
        </p:nvCxnSpPr>
        <p:spPr>
          <a:xfrm>
            <a:off x="3181350" y="431800"/>
            <a:ext cx="0" cy="525463"/>
          </a:xfrm>
          <a:prstGeom prst="line">
            <a:avLst/>
          </a:prstGeom>
          <a:ln>
            <a:solidFill>
              <a:srgbClr val="28A9D6"/>
            </a:solidFill>
          </a:ln>
        </p:spPr>
        <p:style>
          <a:lnRef idx="1">
            <a:schemeClr val="accent1"/>
          </a:lnRef>
          <a:fillRef idx="0">
            <a:schemeClr val="accent1"/>
          </a:fillRef>
          <a:effectRef idx="0">
            <a:schemeClr val="accent1"/>
          </a:effectRef>
          <a:fontRef idx="minor">
            <a:schemeClr val="tx1"/>
          </a:fontRef>
        </p:style>
      </p:cxnSp>
      <p:sp>
        <p:nvSpPr>
          <p:cNvPr id="18"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19"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过渡页">
    <p:spTree>
      <p:nvGrpSpPr>
        <p:cNvPr id="1" name=""/>
        <p:cNvGrpSpPr/>
        <p:nvPr/>
      </p:nvGrpSpPr>
      <p:grpSpPr>
        <a:xfrm>
          <a:off x="0" y="0"/>
          <a:ext cx="0" cy="0"/>
          <a:chOff x="0" y="0"/>
          <a:chExt cx="0" cy="0"/>
        </a:xfrm>
      </p:grpSpPr>
      <p:cxnSp>
        <p:nvCxnSpPr>
          <p:cNvPr id="21" name="直接连接符 20" hidden="1"/>
          <p:cNvCxnSpPr/>
          <p:nvPr userDrawn="1"/>
        </p:nvCxnSpPr>
        <p:spPr>
          <a:xfrm>
            <a:off x="3181350" y="431800"/>
            <a:ext cx="0" cy="525463"/>
          </a:xfrm>
          <a:prstGeom prst="line">
            <a:avLst/>
          </a:prstGeom>
          <a:ln>
            <a:solidFill>
              <a:srgbClr val="28A9D6"/>
            </a:solidFill>
          </a:ln>
        </p:spPr>
        <p:style>
          <a:lnRef idx="1">
            <a:schemeClr val="accent1"/>
          </a:lnRef>
          <a:fillRef idx="0">
            <a:schemeClr val="accent1"/>
          </a:fillRef>
          <a:effectRef idx="0">
            <a:schemeClr val="accent1"/>
          </a:effectRef>
          <a:fontRef idx="minor">
            <a:schemeClr val="tx1"/>
          </a:fontRef>
        </p:style>
      </p:cxnSp>
      <p:sp>
        <p:nvSpPr>
          <p:cNvPr id="2"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5"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过渡页">
    <p:spTree>
      <p:nvGrpSpPr>
        <p:cNvPr id="1" name=""/>
        <p:cNvGrpSpPr/>
        <p:nvPr/>
      </p:nvGrpSpPr>
      <p:grpSpPr>
        <a:xfrm>
          <a:off x="0" y="0"/>
          <a:ext cx="0" cy="0"/>
          <a:chOff x="0" y="0"/>
          <a:chExt cx="0" cy="0"/>
        </a:xfrm>
      </p:grpSpPr>
      <p:cxnSp>
        <p:nvCxnSpPr>
          <p:cNvPr id="21" name="直接连接符 20" hidden="1"/>
          <p:cNvCxnSpPr/>
          <p:nvPr userDrawn="1"/>
        </p:nvCxnSpPr>
        <p:spPr>
          <a:xfrm>
            <a:off x="3181350" y="431800"/>
            <a:ext cx="0" cy="525463"/>
          </a:xfrm>
          <a:prstGeom prst="line">
            <a:avLst/>
          </a:prstGeom>
          <a:ln>
            <a:solidFill>
              <a:srgbClr val="28A9D6"/>
            </a:solidFill>
          </a:ln>
        </p:spPr>
        <p:style>
          <a:lnRef idx="1">
            <a:schemeClr val="accent1"/>
          </a:lnRef>
          <a:fillRef idx="0">
            <a:schemeClr val="accent1"/>
          </a:fillRef>
          <a:effectRef idx="0">
            <a:schemeClr val="accent1"/>
          </a:effectRef>
          <a:fontRef idx="minor">
            <a:schemeClr val="tx1"/>
          </a:fontRef>
        </p:style>
      </p:cxnSp>
      <p:sp>
        <p:nvSpPr>
          <p:cNvPr id="4"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5"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过渡页">
    <p:spTree>
      <p:nvGrpSpPr>
        <p:cNvPr id="1" name=""/>
        <p:cNvGrpSpPr/>
        <p:nvPr/>
      </p:nvGrpSpPr>
      <p:grpSpPr>
        <a:xfrm>
          <a:off x="0" y="0"/>
          <a:ext cx="0" cy="0"/>
          <a:chOff x="0" y="0"/>
          <a:chExt cx="0" cy="0"/>
        </a:xfrm>
      </p:grpSpPr>
      <p:cxnSp>
        <p:nvCxnSpPr>
          <p:cNvPr id="21" name="直接连接符 20" hidden="1"/>
          <p:cNvCxnSpPr/>
          <p:nvPr userDrawn="1"/>
        </p:nvCxnSpPr>
        <p:spPr>
          <a:xfrm>
            <a:off x="3181350" y="431800"/>
            <a:ext cx="0" cy="525463"/>
          </a:xfrm>
          <a:prstGeom prst="line">
            <a:avLst/>
          </a:prstGeom>
          <a:ln>
            <a:solidFill>
              <a:srgbClr val="28A9D6"/>
            </a:solidFill>
          </a:ln>
        </p:spPr>
        <p:style>
          <a:lnRef idx="1">
            <a:schemeClr val="accent1"/>
          </a:lnRef>
          <a:fillRef idx="0">
            <a:schemeClr val="accent1"/>
          </a:fillRef>
          <a:effectRef idx="0">
            <a:schemeClr val="accent1"/>
          </a:effectRef>
          <a:fontRef idx="minor">
            <a:schemeClr val="tx1"/>
          </a:fontRef>
        </p:style>
      </p:cxnSp>
      <p:sp>
        <p:nvSpPr>
          <p:cNvPr id="2"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3"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4"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6"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任意多边形 16"/>
          <p:cNvSpPr/>
          <p:nvPr userDrawn="1"/>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2" name="任意多边形 16"/>
          <p:cNvSpPr/>
          <p:nvPr userDrawn="1"/>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fade/>
  </p:transition>
  <p:hf sldNum="0" hdr="0" ftr="0" dt="0"/>
  <p:txStyles>
    <p:titleStyle>
      <a:lvl1pPr algn="ctr" defTabSz="1217930" rtl="0" eaLnBrk="0" fontAlgn="base" hangingPunct="0">
        <a:spcBef>
          <a:spcPct val="0"/>
        </a:spcBef>
        <a:spcAft>
          <a:spcPct val="0"/>
        </a:spcAft>
        <a:defRPr sz="5800" kern="1200">
          <a:solidFill>
            <a:schemeClr val="tx1"/>
          </a:solidFill>
          <a:latin typeface="+mj-lt"/>
          <a:ea typeface="+mj-ea"/>
          <a:cs typeface="+mj-cs"/>
        </a:defRPr>
      </a:lvl1pPr>
      <a:lvl2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2pPr>
      <a:lvl3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3pPr>
      <a:lvl4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4pPr>
      <a:lvl5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5pPr>
      <a:lvl6pPr marL="4572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6pPr>
      <a:lvl7pPr marL="9144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7pPr>
      <a:lvl8pPr marL="13716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8pPr>
      <a:lvl9pPr marL="18288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9pPr>
    </p:titleStyle>
    <p:bodyStyle>
      <a:lvl1pPr marL="455930" indent="-455930" algn="l" defTabSz="1217930"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330" indent="-379730" algn="l" defTabSz="1217930"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730" indent="-303530" algn="l" defTabSz="121793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330" indent="-303530" algn="l" defTabSz="121793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930" indent="-303530" algn="l" defTabSz="121793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jpe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7.png"/><Relationship Id="rId3" Type="http://schemas.openxmlformats.org/officeDocument/2006/relationships/image" Target="../media/image23.jpeg"/><Relationship Id="rId2" Type="http://schemas.openxmlformats.org/officeDocument/2006/relationships/image" Target="../media/image50.jpeg"/><Relationship Id="rId1" Type="http://schemas.openxmlformats.org/officeDocument/2006/relationships/image" Target="../media/image49.png"/></Relationships>
</file>

<file path=ppt/slides/_rels/slide13.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1" Type="http://schemas.openxmlformats.org/officeDocument/2006/relationships/slideLayout" Target="../slideLayouts/slideLayout7.xml"/><Relationship Id="rId10" Type="http://schemas.openxmlformats.org/officeDocument/2006/relationships/image" Target="../media/image62.png"/><Relationship Id="rId1"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7.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jpeg"/><Relationship Id="rId1"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2.xml"/><Relationship Id="rId12" Type="http://schemas.openxmlformats.org/officeDocument/2006/relationships/image" Target="../media/image16.jpe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jpeg"/><Relationship Id="rId11" Type="http://schemas.openxmlformats.org/officeDocument/2006/relationships/slideLayout" Target="../slideLayouts/slideLayout2.xml"/><Relationship Id="rId10" Type="http://schemas.openxmlformats.org/officeDocument/2006/relationships/image" Target="../media/image26.jpe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MG_20190823_163400"/>
          <p:cNvPicPr>
            <a:picLocks noChangeAspect="1"/>
          </p:cNvPicPr>
          <p:nvPr/>
        </p:nvPicPr>
        <p:blipFill>
          <a:blip r:embed="rId1" cstate="print"/>
          <a:srcRect l="23599" r="4568"/>
          <a:stretch>
            <a:fillRect/>
          </a:stretch>
        </p:blipFill>
        <p:spPr>
          <a:xfrm>
            <a:off x="-17780" y="-635"/>
            <a:ext cx="6569710" cy="6859905"/>
          </a:xfrm>
          <a:prstGeom prst="rect">
            <a:avLst/>
          </a:prstGeom>
        </p:spPr>
      </p:pic>
      <p:pic>
        <p:nvPicPr>
          <p:cNvPr id="12" name="图片 11" descr="摄图网_401054351_banner"/>
          <p:cNvPicPr>
            <a:picLocks noChangeAspect="1"/>
          </p:cNvPicPr>
          <p:nvPr/>
        </p:nvPicPr>
        <p:blipFill>
          <a:blip r:embed="rId2"/>
          <a:stretch>
            <a:fillRect/>
          </a:stretch>
        </p:blipFill>
        <p:spPr>
          <a:xfrm>
            <a:off x="2843530" y="889000"/>
            <a:ext cx="9347835" cy="5202555"/>
          </a:xfrm>
          <a:prstGeom prst="rect">
            <a:avLst/>
          </a:prstGeom>
        </p:spPr>
      </p:pic>
      <p:sp>
        <p:nvSpPr>
          <p:cNvPr id="2" name="矩形 1"/>
          <p:cNvSpPr/>
          <p:nvPr/>
        </p:nvSpPr>
        <p:spPr>
          <a:xfrm>
            <a:off x="2844165" y="889000"/>
            <a:ext cx="9347200" cy="5202555"/>
          </a:xfrm>
          <a:prstGeom prst="rect">
            <a:avLst/>
          </a:pr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105hao-jianyahei" panose="00000500000000000000" pitchFamily="2" charset="-122"/>
              <a:ea typeface="zihun105hao-jianyahei" panose="00000500000000000000" pitchFamily="2" charset="-122"/>
              <a:cs typeface="+mn-ea"/>
              <a:sym typeface="zihun105hao-jianyahei" panose="00000500000000000000" pitchFamily="2" charset="-122"/>
            </a:endParaRPr>
          </a:p>
        </p:txBody>
      </p:sp>
      <p:sp>
        <p:nvSpPr>
          <p:cNvPr id="6" name="文本框 5"/>
          <p:cNvSpPr txBox="1"/>
          <p:nvPr/>
        </p:nvSpPr>
        <p:spPr>
          <a:xfrm>
            <a:off x="3728085" y="1744980"/>
            <a:ext cx="7841615" cy="1753235"/>
          </a:xfrm>
          <a:prstGeom prst="rect">
            <a:avLst/>
          </a:prstGeom>
          <a:noFill/>
        </p:spPr>
        <p:txBody>
          <a:bodyPr wrap="square" rtlCol="0">
            <a:spAutoFit/>
          </a:bodyPr>
          <a:lstStyle/>
          <a:p>
            <a:pPr algn="ctr"/>
            <a:r>
              <a:rPr lang="zh-CN" altLang="en-US" sz="5400" b="1" dirty="0">
                <a:solidFill>
                  <a:schemeClr val="bg1"/>
                </a:solidFill>
                <a:latin typeface="+mj-ea"/>
                <a:ea typeface="+mj-ea"/>
              </a:rPr>
              <a:t>便携式动车组司机状态预警系统</a:t>
            </a:r>
            <a:r>
              <a:rPr lang="en-US" altLang="zh-CN" sz="5400" b="1" dirty="0">
                <a:solidFill>
                  <a:schemeClr val="bg1"/>
                </a:solidFill>
                <a:latin typeface="+mj-ea"/>
                <a:ea typeface="+mj-ea"/>
              </a:rPr>
              <a:t>V1.0</a:t>
            </a:r>
            <a:endParaRPr lang="en-US" altLang="zh-CN" sz="5400" b="1" dirty="0">
              <a:solidFill>
                <a:schemeClr val="bg1"/>
              </a:solidFill>
              <a:latin typeface="+mj-ea"/>
              <a:ea typeface="+mj-ea"/>
            </a:endParaRPr>
          </a:p>
        </p:txBody>
      </p:sp>
      <p:sp>
        <p:nvSpPr>
          <p:cNvPr id="7" name="标题 1"/>
          <p:cNvSpPr txBox="1"/>
          <p:nvPr/>
        </p:nvSpPr>
        <p:spPr bwMode="auto">
          <a:xfrm>
            <a:off x="6551930" y="5438775"/>
            <a:ext cx="5208905" cy="6527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217930" rtl="0" eaLnBrk="0" fontAlgn="base" hangingPunct="0">
              <a:spcBef>
                <a:spcPct val="0"/>
              </a:spcBef>
              <a:spcAft>
                <a:spcPct val="0"/>
              </a:spcAft>
              <a:defRPr sz="4400" b="1" kern="1200">
                <a:solidFill>
                  <a:schemeClr val="bg1"/>
                </a:solidFill>
                <a:latin typeface="+mj-lt"/>
                <a:ea typeface="+mj-ea"/>
                <a:cs typeface="+mj-cs"/>
              </a:defRPr>
            </a:lvl1pPr>
            <a:lvl2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2pPr>
            <a:lvl3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3pPr>
            <a:lvl4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4pPr>
            <a:lvl5pPr algn="ctr" defTabSz="1217930" rtl="0" eaLnBrk="0" fontAlgn="base" hangingPunct="0">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5pPr>
            <a:lvl6pPr marL="4572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6pPr>
            <a:lvl7pPr marL="9144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7pPr>
            <a:lvl8pPr marL="13716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8pPr>
            <a:lvl9pPr marL="1828800" algn="ctr" defTabSz="1217930" rtl="0" fontAlgn="base">
              <a:spcBef>
                <a:spcPct val="0"/>
              </a:spcBef>
              <a:spcAft>
                <a:spcPct val="0"/>
              </a:spcAft>
              <a:defRPr sz="5800">
                <a:solidFill>
                  <a:schemeClr val="tx1"/>
                </a:solidFill>
                <a:latin typeface="Copperplate Gothic Bold" panose="020E0705020206020404" pitchFamily="34" charset="0"/>
                <a:ea typeface="微软雅黑" panose="020B0503020204020204" pitchFamily="34" charset="-122"/>
              </a:defRPr>
            </a:lvl9pPr>
          </a:lstStyle>
          <a:p>
            <a:pPr marL="0" marR="0" lvl="0" indent="0" algn="l" defTabSz="1217930" rtl="0">
              <a:lnSpc>
                <a:spcPts val="2400"/>
              </a:lnSpc>
              <a:spcBef>
                <a:spcPct val="0"/>
              </a:spcBef>
              <a:spcAft>
                <a:spcPct val="0"/>
              </a:spcAft>
              <a:buClrTx/>
              <a:buSzTx/>
              <a:buFontTx/>
              <a:buNone/>
              <a:defRPr/>
            </a:pPr>
            <a:r>
              <a:rPr kumimoji="0" lang="zh-CN" altLang="en-US" sz="2400" i="0" u="none" strike="noStrike" kern="1200" cap="none" spc="0" normalizeH="0" baseline="0" noProof="0" dirty="0" smtClean="0">
                <a:ln>
                  <a:noFill/>
                </a:ln>
                <a:solidFill>
                  <a:schemeClr val="bg1"/>
                </a:solidFill>
                <a:effectLst/>
                <a:uLnTx/>
                <a:uFillTx/>
                <a:latin typeface="+mj-ea"/>
                <a:ea typeface="+mj-ea"/>
                <a:cs typeface="+mj-cs"/>
              </a:rPr>
              <a:t>北京启辰智达科技有限公司</a:t>
            </a:r>
            <a:endParaRPr kumimoji="0" lang="zh-CN" altLang="en-US" sz="2400" i="0" u="none" strike="noStrike" kern="1200" cap="none" spc="0" normalizeH="0" baseline="0" noProof="0" dirty="0" smtClean="0">
              <a:ln>
                <a:noFill/>
              </a:ln>
              <a:solidFill>
                <a:schemeClr val="bg1"/>
              </a:solidFill>
              <a:effectLst/>
              <a:uLnTx/>
              <a:uFillTx/>
              <a:latin typeface="+mj-ea"/>
              <a:ea typeface="+mj-ea"/>
              <a:cs typeface="+mj-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3520440" cy="460375"/>
          </a:xfrm>
          <a:prstGeom prst="rect">
            <a:avLst/>
          </a:prstGeom>
          <a:noFill/>
        </p:spPr>
        <p:txBody>
          <a:bodyPr wrap="square" rtlCol="0">
            <a:spAutoFit/>
          </a:bodyPr>
          <a:lstStyle/>
          <a:p>
            <a:r>
              <a:rPr lang="zh-CN" altLang="en-US" sz="2400" b="1">
                <a:latin typeface="+mj-ea"/>
                <a:ea typeface="+mj-ea"/>
              </a:rPr>
              <a:t>产品外观</a:t>
            </a:r>
            <a:endParaRPr lang="en-US" altLang="zh-CN" sz="2400" b="1">
              <a:latin typeface="+mj-ea"/>
              <a:ea typeface="+mj-ea"/>
            </a:endParaRPr>
          </a:p>
        </p:txBody>
      </p:sp>
      <p:sp>
        <p:nvSpPr>
          <p:cNvPr id="55" name="文本框 54"/>
          <p:cNvSpPr txBox="1"/>
          <p:nvPr/>
        </p:nvSpPr>
        <p:spPr>
          <a:xfrm>
            <a:off x="3938905" y="1626870"/>
            <a:ext cx="3729355" cy="3661410"/>
          </a:xfrm>
          <a:prstGeom prst="rect">
            <a:avLst/>
          </a:prstGeom>
          <a:noFill/>
        </p:spPr>
        <p:txBody>
          <a:bodyPr wrap="square" rtlCol="0" anchor="t">
            <a:spAutoFit/>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报警/360视频TF卡槽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报警数据和全景音视频数据存储卡</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SIM/路况存储卡槽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通讯卡和路况音视频存储卡</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DC110V接口（机车）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DC110V电源供电</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6</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Type-C电源接口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AC220V转DC12V/DC12V移动电源供电</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启动按钮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设备电源开关</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2" name="组合 51"/>
          <p:cNvGrpSpPr/>
          <p:nvPr/>
        </p:nvGrpSpPr>
        <p:grpSpPr>
          <a:xfrm>
            <a:off x="6808465" y="1060128"/>
            <a:ext cx="4932050" cy="5151569"/>
            <a:chOff x="5841" y="1900"/>
            <a:chExt cx="7767" cy="8113"/>
          </a:xfrm>
        </p:grpSpPr>
        <p:pic>
          <p:nvPicPr>
            <p:cNvPr id="4" name="图片 4"/>
            <p:cNvPicPr>
              <a:picLocks noChangeAspect="1" noChangeArrowheads="1"/>
            </p:cNvPicPr>
            <p:nvPr/>
          </p:nvPicPr>
          <p:blipFill>
            <a:blip r:embed="rId1" cstate="print">
              <a:extLst>
                <a:ext uri="{28A0092B-C50C-407E-A947-70E740481C1C}">
                  <a14:useLocalDpi xmlns:a14="http://schemas.microsoft.com/office/drawing/2010/main" val="0"/>
                </a:ext>
              </a:extLst>
            </a:blip>
            <a:srcRect l="26213" t="25325" r="23100" b="20566"/>
            <a:stretch>
              <a:fillRect/>
            </a:stretch>
          </p:blipFill>
          <p:spPr>
            <a:xfrm>
              <a:off x="6617" y="2793"/>
              <a:ext cx="6139" cy="6553"/>
            </a:xfrm>
            <a:prstGeom prst="rect">
              <a:avLst/>
            </a:prstGeom>
            <a:noFill/>
            <a:ln>
              <a:noFill/>
            </a:ln>
          </p:spPr>
        </p:pic>
        <p:sp>
          <p:nvSpPr>
            <p:cNvPr id="3" name="11"/>
            <p:cNvSpPr/>
            <p:nvPr/>
          </p:nvSpPr>
          <p:spPr bwMode="auto">
            <a:xfrm>
              <a:off x="7240" y="1900"/>
              <a:ext cx="666" cy="666"/>
            </a:xfrm>
            <a:prstGeom prst="ellipse">
              <a:avLst/>
            </a:prstGeom>
            <a:solidFill>
              <a:srgbClr val="343635"/>
            </a:solidFill>
            <a:ln>
              <a:noFill/>
            </a:ln>
            <a:effectLst/>
          </p:spPr>
          <p:txBody>
            <a:bodyPr wrap="square" lIns="91440" tIns="45720" rIns="91440" bIns="45720" anchor="ctr">
              <a:noAutofit/>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7</a:t>
              </a:r>
              <a:endParaRPr lang="en-US" sz="1600" b="1" dirty="0">
                <a:solidFill>
                  <a:srgbClr val="FFFFFF"/>
                </a:solidFill>
                <a:latin typeface="+mn-ea"/>
                <a:ea typeface="+mn-ea"/>
              </a:endParaRPr>
            </a:p>
          </p:txBody>
        </p:sp>
        <p:sp>
          <p:nvSpPr>
            <p:cNvPr id="5" name="11"/>
            <p:cNvSpPr/>
            <p:nvPr/>
          </p:nvSpPr>
          <p:spPr bwMode="auto">
            <a:xfrm>
              <a:off x="8159" y="1900"/>
              <a:ext cx="666" cy="666"/>
            </a:xfrm>
            <a:prstGeom prst="ellipse">
              <a:avLst/>
            </a:prstGeom>
            <a:solidFill>
              <a:srgbClr val="343635"/>
            </a:solidFill>
            <a:ln>
              <a:noFill/>
            </a:ln>
            <a:effectLst/>
          </p:spPr>
          <p:txBody>
            <a:bodyPr wrap="square" lIns="91440" tIns="45720" rIns="91440" bIns="45720" anchor="ctr">
              <a:noAutofit/>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8</a:t>
              </a:r>
              <a:endParaRPr lang="en-US" sz="1600" b="1" dirty="0">
                <a:solidFill>
                  <a:srgbClr val="FFFFFF"/>
                </a:solidFill>
                <a:latin typeface="+mn-ea"/>
                <a:ea typeface="+mn-ea"/>
              </a:endParaRPr>
            </a:p>
          </p:txBody>
        </p:sp>
        <p:sp>
          <p:nvSpPr>
            <p:cNvPr id="6" name="11"/>
            <p:cNvSpPr/>
            <p:nvPr/>
          </p:nvSpPr>
          <p:spPr bwMode="auto">
            <a:xfrm>
              <a:off x="9108" y="1900"/>
              <a:ext cx="666" cy="666"/>
            </a:xfrm>
            <a:prstGeom prst="ellipse">
              <a:avLst/>
            </a:prstGeom>
            <a:solidFill>
              <a:srgbClr val="343635"/>
            </a:solidFill>
            <a:ln>
              <a:noFill/>
            </a:ln>
            <a:effectLst/>
          </p:spPr>
          <p:txBody>
            <a:bodyPr wrap="square" lIns="91440" tIns="45720" rIns="91440" bIns="45720" anchor="ctr">
              <a:noAutofit/>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9</a:t>
              </a:r>
              <a:endParaRPr lang="en-US" sz="1600" b="1" dirty="0">
                <a:solidFill>
                  <a:srgbClr val="FFFFFF"/>
                </a:solidFill>
                <a:latin typeface="+mn-ea"/>
                <a:ea typeface="+mn-ea"/>
              </a:endParaRPr>
            </a:p>
          </p:txBody>
        </p:sp>
        <p:sp>
          <p:nvSpPr>
            <p:cNvPr id="13" name="11"/>
            <p:cNvSpPr/>
            <p:nvPr/>
          </p:nvSpPr>
          <p:spPr bwMode="auto">
            <a:xfrm>
              <a:off x="10029" y="1900"/>
              <a:ext cx="692" cy="666"/>
            </a:xfrm>
            <a:prstGeom prst="ellipse">
              <a:avLst/>
            </a:prstGeom>
            <a:solidFill>
              <a:srgbClr val="343635"/>
            </a:solidFill>
            <a:ln>
              <a:noFill/>
            </a:ln>
            <a:effectLst/>
          </p:spPr>
          <p:txBody>
            <a:bodyPr wrap="square" lIns="91440" tIns="45720" rIns="91440" bIns="45720" anchor="ctr">
              <a:noAutofit/>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sz="1400" b="1" dirty="0">
                <a:solidFill>
                  <a:srgbClr val="FFFFFF"/>
                </a:solidFill>
                <a:latin typeface="+mn-ea"/>
                <a:ea typeface="+mn-ea"/>
              </a:endParaRPr>
            </a:p>
          </p:txBody>
        </p:sp>
        <p:sp>
          <p:nvSpPr>
            <p:cNvPr id="15" name="11"/>
            <p:cNvSpPr/>
            <p:nvPr/>
          </p:nvSpPr>
          <p:spPr bwMode="auto">
            <a:xfrm>
              <a:off x="10958" y="1900"/>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grpSp>
          <p:nvGrpSpPr>
            <p:cNvPr id="18" name="组合 17"/>
            <p:cNvGrpSpPr/>
            <p:nvPr/>
          </p:nvGrpSpPr>
          <p:grpSpPr>
            <a:xfrm>
              <a:off x="7688" y="4276"/>
              <a:ext cx="5832" cy="5639"/>
              <a:chOff x="5798" y="1863"/>
              <a:chExt cx="5832" cy="5639"/>
            </a:xfrm>
          </p:grpSpPr>
          <p:sp>
            <p:nvSpPr>
              <p:cNvPr id="19" name="11"/>
              <p:cNvSpPr/>
              <p:nvPr/>
            </p:nvSpPr>
            <p:spPr bwMode="auto">
              <a:xfrm>
                <a:off x="10964"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29" name="文本框 28"/>
              <p:cNvSpPr txBox="1"/>
              <p:nvPr/>
            </p:nvSpPr>
            <p:spPr>
              <a:xfrm>
                <a:off x="5798" y="6971"/>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13</a:t>
                </a:r>
                <a:endParaRPr lang="en-US" sz="1600" b="1" dirty="0">
                  <a:solidFill>
                    <a:srgbClr val="FFFFFF"/>
                  </a:solidFill>
                  <a:latin typeface="+mn-ea"/>
                  <a:ea typeface="+mn-ea"/>
                  <a:cs typeface="+mn-ea"/>
                </a:endParaRPr>
              </a:p>
            </p:txBody>
          </p:sp>
        </p:grpSp>
        <p:grpSp>
          <p:nvGrpSpPr>
            <p:cNvPr id="33" name="组合 32"/>
            <p:cNvGrpSpPr/>
            <p:nvPr/>
          </p:nvGrpSpPr>
          <p:grpSpPr>
            <a:xfrm>
              <a:off x="5841" y="1968"/>
              <a:ext cx="5871" cy="2737"/>
              <a:chOff x="11714" y="-208"/>
              <a:chExt cx="5871" cy="2737"/>
            </a:xfrm>
          </p:grpSpPr>
          <p:sp>
            <p:nvSpPr>
              <p:cNvPr id="34" name="11"/>
              <p:cNvSpPr/>
              <p:nvPr/>
            </p:nvSpPr>
            <p:spPr bwMode="auto">
              <a:xfrm>
                <a:off x="11714"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35" name="文本框 34"/>
              <p:cNvSpPr txBox="1"/>
              <p:nvPr/>
            </p:nvSpPr>
            <p:spPr>
              <a:xfrm>
                <a:off x="16831" y="-208"/>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11</a:t>
                </a:r>
                <a:endParaRPr lang="en-US" sz="1600" b="1" dirty="0">
                  <a:solidFill>
                    <a:srgbClr val="FFFFFF"/>
                  </a:solidFill>
                  <a:latin typeface="+mn-ea"/>
                  <a:ea typeface="+mn-ea"/>
                  <a:cs typeface="+mn-ea"/>
                </a:endParaRPr>
              </a:p>
            </p:txBody>
          </p:sp>
        </p:grpSp>
        <p:grpSp>
          <p:nvGrpSpPr>
            <p:cNvPr id="36" name="组合 35"/>
            <p:cNvGrpSpPr/>
            <p:nvPr/>
          </p:nvGrpSpPr>
          <p:grpSpPr>
            <a:xfrm>
              <a:off x="5841" y="4106"/>
              <a:ext cx="2557" cy="5876"/>
              <a:chOff x="9049" y="-3347"/>
              <a:chExt cx="2557" cy="5876"/>
            </a:xfrm>
          </p:grpSpPr>
          <p:sp>
            <p:nvSpPr>
              <p:cNvPr id="37" name="11"/>
              <p:cNvSpPr/>
              <p:nvPr/>
            </p:nvSpPr>
            <p:spPr bwMode="auto">
              <a:xfrm>
                <a:off x="10940"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38" name="文本框 37"/>
              <p:cNvSpPr txBox="1"/>
              <p:nvPr/>
            </p:nvSpPr>
            <p:spPr>
              <a:xfrm>
                <a:off x="9049" y="-3347"/>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12</a:t>
                </a:r>
                <a:endParaRPr lang="en-US" sz="1600" b="1" dirty="0">
                  <a:solidFill>
                    <a:srgbClr val="FFFFFF"/>
                  </a:solidFill>
                  <a:latin typeface="+mn-ea"/>
                  <a:ea typeface="+mn-ea"/>
                  <a:cs typeface="+mn-ea"/>
                </a:endParaRPr>
              </a:p>
            </p:txBody>
          </p:sp>
        </p:grpSp>
        <p:grpSp>
          <p:nvGrpSpPr>
            <p:cNvPr id="39" name="组合 38"/>
            <p:cNvGrpSpPr/>
            <p:nvPr/>
          </p:nvGrpSpPr>
          <p:grpSpPr>
            <a:xfrm>
              <a:off x="8442" y="4343"/>
              <a:ext cx="5166" cy="5639"/>
              <a:chOff x="10964" y="-3110"/>
              <a:chExt cx="5166" cy="5639"/>
            </a:xfrm>
          </p:grpSpPr>
          <p:sp>
            <p:nvSpPr>
              <p:cNvPr id="43" name="11"/>
              <p:cNvSpPr/>
              <p:nvPr/>
            </p:nvSpPr>
            <p:spPr bwMode="auto">
              <a:xfrm>
                <a:off x="10964"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48" name="文本框 47"/>
              <p:cNvSpPr txBox="1"/>
              <p:nvPr/>
            </p:nvSpPr>
            <p:spPr>
              <a:xfrm>
                <a:off x="15376" y="-3110"/>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14</a:t>
                </a:r>
                <a:endParaRPr lang="en-US" sz="1600" b="1" dirty="0">
                  <a:solidFill>
                    <a:srgbClr val="FFFFFF"/>
                  </a:solidFill>
                  <a:latin typeface="+mn-ea"/>
                  <a:ea typeface="+mn-ea"/>
                  <a:cs typeface="+mn-ea"/>
                </a:endParaRPr>
              </a:p>
            </p:txBody>
          </p:sp>
        </p:grpSp>
        <p:grpSp>
          <p:nvGrpSpPr>
            <p:cNvPr id="49" name="组合 48"/>
            <p:cNvGrpSpPr/>
            <p:nvPr/>
          </p:nvGrpSpPr>
          <p:grpSpPr>
            <a:xfrm>
              <a:off x="8442" y="9347"/>
              <a:ext cx="1833" cy="666"/>
              <a:chOff x="9797" y="1863"/>
              <a:chExt cx="1833" cy="666"/>
            </a:xfrm>
          </p:grpSpPr>
          <p:sp>
            <p:nvSpPr>
              <p:cNvPr id="50" name="11"/>
              <p:cNvSpPr/>
              <p:nvPr/>
            </p:nvSpPr>
            <p:spPr bwMode="auto">
              <a:xfrm>
                <a:off x="10964"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51" name="文本框 50"/>
              <p:cNvSpPr txBox="1"/>
              <p:nvPr/>
            </p:nvSpPr>
            <p:spPr>
              <a:xfrm>
                <a:off x="9797" y="1900"/>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15</a:t>
                </a:r>
                <a:endParaRPr lang="en-US" sz="1600" b="1" dirty="0">
                  <a:solidFill>
                    <a:srgbClr val="FFFFFF"/>
                  </a:solidFill>
                  <a:latin typeface="+mn-ea"/>
                  <a:ea typeface="+mn-ea"/>
                  <a:cs typeface="+mn-ea"/>
                </a:endParaRPr>
              </a:p>
            </p:txBody>
          </p:sp>
        </p:grpSp>
        <p:grpSp>
          <p:nvGrpSpPr>
            <p:cNvPr id="53" name="组合 52"/>
            <p:cNvGrpSpPr/>
            <p:nvPr/>
          </p:nvGrpSpPr>
          <p:grpSpPr>
            <a:xfrm>
              <a:off x="9609" y="9347"/>
              <a:ext cx="1673" cy="666"/>
              <a:chOff x="9957" y="1863"/>
              <a:chExt cx="1673" cy="666"/>
            </a:xfrm>
          </p:grpSpPr>
          <p:sp>
            <p:nvSpPr>
              <p:cNvPr id="56" name="11"/>
              <p:cNvSpPr/>
              <p:nvPr/>
            </p:nvSpPr>
            <p:spPr bwMode="auto">
              <a:xfrm>
                <a:off x="10964" y="1863"/>
                <a:ext cx="666" cy="666"/>
              </a:xfrm>
              <a:prstGeom prst="ellipse">
                <a:avLst/>
              </a:prstGeom>
              <a:solidFill>
                <a:srgbClr val="343635"/>
              </a:solidFill>
              <a:ln>
                <a:noFill/>
              </a:ln>
              <a:effectLst/>
            </p:spPr>
            <p:txBody>
              <a:bodyPr wrap="square" lIns="91440" tIns="45720" rIns="91440" bIns="45720" anchor="ct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endParaRPr lang="en-US" altLang="ru-RU" sz="900" b="1" dirty="0">
                  <a:solidFill>
                    <a:srgbClr val="FFFFFF"/>
                  </a:solidFill>
                  <a:latin typeface="+mn-ea"/>
                  <a:ea typeface="+mn-ea"/>
                </a:endParaRPr>
              </a:p>
            </p:txBody>
          </p:sp>
          <p:sp>
            <p:nvSpPr>
              <p:cNvPr id="57" name="文本框 56"/>
              <p:cNvSpPr txBox="1"/>
              <p:nvPr/>
            </p:nvSpPr>
            <p:spPr>
              <a:xfrm>
                <a:off x="9957" y="1930"/>
                <a:ext cx="754" cy="531"/>
              </a:xfrm>
              <a:prstGeom prst="rect">
                <a:avLst/>
              </a:prstGeom>
              <a:noFill/>
            </p:spPr>
            <p:txBody>
              <a:bodyPr wrap="square" rtlCol="0">
                <a:spAutoFit/>
              </a:bodyPr>
              <a:lstStyle/>
              <a:p>
                <a:pPr algn="l">
                  <a:buClrTx/>
                  <a:buSzTx/>
                  <a:buFontTx/>
                </a:pPr>
                <a:r>
                  <a:rPr lang="en-US" sz="1600" b="1" dirty="0">
                    <a:solidFill>
                      <a:srgbClr val="FFFFFF"/>
                    </a:solidFill>
                    <a:latin typeface="+mn-ea"/>
                    <a:ea typeface="+mn-ea"/>
                    <a:cs typeface="+mn-ea"/>
                  </a:rPr>
                  <a:t>16</a:t>
                </a:r>
                <a:endParaRPr lang="en-US" sz="1600" b="1" dirty="0">
                  <a:solidFill>
                    <a:srgbClr val="FFFFFF"/>
                  </a:solidFill>
                  <a:latin typeface="+mn-ea"/>
                  <a:ea typeface="+mn-ea"/>
                  <a:cs typeface="+mn-ea"/>
                </a:endParaRPr>
              </a:p>
            </p:txBody>
          </p:sp>
        </p:grpSp>
      </p:grpSp>
      <p:sp>
        <p:nvSpPr>
          <p:cNvPr id="58" name="文本框 57"/>
          <p:cNvSpPr txBox="1"/>
          <p:nvPr/>
        </p:nvSpPr>
        <p:spPr>
          <a:xfrm>
            <a:off x="835660" y="1626870"/>
            <a:ext cx="3658235" cy="4369435"/>
          </a:xfrm>
          <a:prstGeom prst="rect">
            <a:avLst/>
          </a:prstGeom>
          <a:noFill/>
        </p:spPr>
        <p:txBody>
          <a:bodyPr wrap="square" rtlCol="0" anchor="t">
            <a:spAutoFit/>
          </a:body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rPr>
              <a:t>7. </a:t>
            </a:r>
            <a:r>
              <a:rPr lang="zh-CN" altLang="en-US">
                <a:latin typeface="微软雅黑" panose="020B0503020204020204" pitchFamily="34" charset="-122"/>
                <a:ea typeface="微软雅黑" panose="020B0503020204020204" pitchFamily="34" charset="-122"/>
                <a:cs typeface="微软雅黑" panose="020B0503020204020204" pitchFamily="34" charset="-122"/>
              </a:rPr>
              <a:t>HDMI接口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接入显示屏，用于系统展示</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调试</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a:latin typeface="微软雅黑" panose="020B0503020204020204" pitchFamily="34" charset="-122"/>
                <a:ea typeface="微软雅黑" panose="020B0503020204020204" pitchFamily="34" charset="-122"/>
                <a:cs typeface="微软雅黑" panose="020B0503020204020204" pitchFamily="34" charset="-122"/>
              </a:rPr>
              <a:t>8. </a:t>
            </a:r>
            <a:r>
              <a:rPr lang="zh-CN" altLang="en-US">
                <a:latin typeface="微软雅黑" panose="020B0503020204020204" pitchFamily="34" charset="-122"/>
                <a:ea typeface="微软雅黑" panose="020B0503020204020204" pitchFamily="34" charset="-122"/>
                <a:cs typeface="微软雅黑" panose="020B0503020204020204" pitchFamily="34" charset="-122"/>
              </a:rPr>
              <a:t>USB接口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接入转储U盘/鼠标等</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a:latin typeface="微软雅黑" panose="020B0503020204020204" pitchFamily="34" charset="-122"/>
                <a:ea typeface="微软雅黑" panose="020B0503020204020204" pitchFamily="34" charset="-122"/>
                <a:cs typeface="微软雅黑" panose="020B0503020204020204" pitchFamily="34" charset="-122"/>
              </a:rPr>
              <a:t>9. </a:t>
            </a:r>
            <a:r>
              <a:rPr lang="zh-CN" altLang="en-US">
                <a:latin typeface="微软雅黑" panose="020B0503020204020204" pitchFamily="34" charset="-122"/>
                <a:ea typeface="微软雅黑" panose="020B0503020204020204" pitchFamily="34" charset="-122"/>
                <a:cs typeface="微软雅黑" panose="020B0503020204020204" pitchFamily="34" charset="-122"/>
              </a:rPr>
              <a:t>图像采集窗（机车</a:t>
            </a:r>
            <a:r>
              <a:rPr lang="en-US" altLang="zh-CN">
                <a:latin typeface="微软雅黑" panose="020B0503020204020204" pitchFamily="34" charset="-122"/>
                <a:ea typeface="微软雅黑" panose="020B0503020204020204" pitchFamily="34" charset="-122"/>
                <a:cs typeface="微软雅黑" panose="020B0503020204020204" pitchFamily="34" charset="-122"/>
              </a:rPr>
              <a:t>2</a:t>
            </a:r>
            <a:r>
              <a:rPr lang="zh-CN" altLang="en-US">
                <a:latin typeface="微软雅黑" panose="020B0503020204020204" pitchFamily="34" charset="-122"/>
                <a:ea typeface="微软雅黑" panose="020B0503020204020204" pitchFamily="34" charset="-122"/>
                <a:cs typeface="微软雅黑" panose="020B0503020204020204" pitchFamily="34" charset="-122"/>
              </a:rPr>
              <a:t>端）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外置摄像头，用于脸部、人眼识别</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a:latin typeface="微软雅黑" panose="020B0503020204020204" pitchFamily="34" charset="-122"/>
                <a:ea typeface="微软雅黑" panose="020B0503020204020204" pitchFamily="34" charset="-122"/>
                <a:cs typeface="微软雅黑" panose="020B0503020204020204" pitchFamily="34" charset="-122"/>
              </a:rPr>
              <a:t>10. </a:t>
            </a:r>
            <a:r>
              <a:rPr lang="zh-CN" altLang="en-US">
                <a:latin typeface="微软雅黑" panose="020B0503020204020204" pitchFamily="34" charset="-122"/>
                <a:ea typeface="微软雅黑" panose="020B0503020204020204" pitchFamily="34" charset="-122"/>
                <a:cs typeface="微软雅黑" panose="020B0503020204020204" pitchFamily="34" charset="-122"/>
              </a:rPr>
              <a:t>路况图像采集器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路况音视频记录</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1</a:t>
            </a: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485接口（机车）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机车应用场景TAX箱信号接口</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800">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8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a:latin typeface="微软雅黑" panose="020B0503020204020204" pitchFamily="34" charset="-122"/>
                <a:ea typeface="微软雅黑" panose="020B0503020204020204" pitchFamily="34" charset="-122"/>
                <a:cs typeface="微软雅黑" panose="020B0503020204020204" pitchFamily="34" charset="-122"/>
              </a:rPr>
              <a:t>.发放接口</a:t>
            </a:r>
            <a:endParaRPr lang="zh-CN" altLang="en-US" sz="18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绑定设备信息/参数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9467848" y="1103307"/>
            <a:ext cx="478790" cy="337173"/>
          </a:xfrm>
          <a:prstGeom prst="rect">
            <a:avLst/>
          </a:prstGeom>
          <a:noFill/>
        </p:spPr>
        <p:txBody>
          <a:bodyPr wrap="square" rtlCol="0">
            <a:spAutoFit/>
          </a:bodyPr>
          <a:p>
            <a:pPr algn="l">
              <a:buClrTx/>
              <a:buSzTx/>
              <a:buFontTx/>
            </a:pPr>
            <a:r>
              <a:rPr lang="en-US" sz="1600" b="1" dirty="0">
                <a:solidFill>
                  <a:srgbClr val="FFFFFF"/>
                </a:solidFill>
                <a:latin typeface="+mn-ea"/>
                <a:ea typeface="+mn-ea"/>
                <a:cs typeface="+mn-ea"/>
              </a:rPr>
              <a:t>10</a:t>
            </a:r>
            <a:endParaRPr lang="en-US" sz="1600" b="1" dirty="0">
              <a:solidFill>
                <a:srgbClr val="FFFFFF"/>
              </a:solidFill>
              <a:latin typeface="+mn-ea"/>
              <a:ea typeface="+mn-ea"/>
              <a:cs typeface="+mn-ea"/>
            </a:endParaRPr>
          </a:p>
        </p:txBody>
      </p:sp>
      <p:sp>
        <p:nvSpPr>
          <p:cNvPr id="8" name="文本框 7"/>
          <p:cNvSpPr txBox="1"/>
          <p:nvPr/>
        </p:nvSpPr>
        <p:spPr>
          <a:xfrm>
            <a:off x="8009252" y="5812297"/>
            <a:ext cx="478790" cy="337185"/>
          </a:xfrm>
          <a:prstGeom prst="rect">
            <a:avLst/>
          </a:prstGeom>
          <a:noFill/>
        </p:spPr>
        <p:txBody>
          <a:bodyPr wrap="square" rtlCol="0">
            <a:spAutoFit/>
          </a:bodyPr>
          <a:p>
            <a:pPr algn="l">
              <a:buClrTx/>
              <a:buSzTx/>
              <a:buFontTx/>
            </a:pPr>
            <a:r>
              <a:rPr lang="en-US" sz="1600" b="1" dirty="0">
                <a:solidFill>
                  <a:srgbClr val="FFFFFF"/>
                </a:solidFill>
                <a:latin typeface="+mn-ea"/>
                <a:ea typeface="+mn-ea"/>
                <a:cs typeface="+mn-ea"/>
              </a:rPr>
              <a:t>13</a:t>
            </a:r>
            <a:endParaRPr lang="en-US" sz="1600" b="1" dirty="0">
              <a:solidFill>
                <a:srgbClr val="FFFFFF"/>
              </a:solidFill>
              <a:latin typeface="+mn-ea"/>
              <a:ea typeface="+mn-ea"/>
              <a:cs typeface="+mn-ea"/>
            </a:endParaRPr>
          </a:p>
        </p:txBody>
      </p:sp>
      <p:sp>
        <p:nvSpPr>
          <p:cNvPr id="9" name="文本框 8"/>
          <p:cNvSpPr txBox="1"/>
          <p:nvPr/>
        </p:nvSpPr>
        <p:spPr>
          <a:xfrm>
            <a:off x="9840592" y="5831981"/>
            <a:ext cx="478790" cy="337185"/>
          </a:xfrm>
          <a:prstGeom prst="rect">
            <a:avLst/>
          </a:prstGeom>
          <a:noFill/>
        </p:spPr>
        <p:txBody>
          <a:bodyPr wrap="square" rtlCol="0">
            <a:spAutoFit/>
          </a:bodyPr>
          <a:p>
            <a:pPr algn="l">
              <a:buClrTx/>
              <a:buSzTx/>
              <a:buFontTx/>
            </a:pPr>
            <a:r>
              <a:rPr lang="en-US" sz="1600" b="1" dirty="0">
                <a:solidFill>
                  <a:srgbClr val="FFFFFF"/>
                </a:solidFill>
                <a:latin typeface="+mn-ea"/>
                <a:ea typeface="+mn-ea"/>
                <a:cs typeface="+mn-ea"/>
              </a:rPr>
              <a:t>17</a:t>
            </a:r>
            <a:endParaRPr lang="en-US" sz="1600" b="1" dirty="0">
              <a:solidFill>
                <a:srgbClr val="FFFFFF"/>
              </a:solidFill>
              <a:latin typeface="+mn-ea"/>
              <a:ea typeface="+mn-ea"/>
              <a:cs typeface="+mn-ea"/>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3520440" cy="460375"/>
          </a:xfrm>
          <a:prstGeom prst="rect">
            <a:avLst/>
          </a:prstGeom>
          <a:noFill/>
        </p:spPr>
        <p:txBody>
          <a:bodyPr wrap="square" rtlCol="0">
            <a:spAutoFit/>
          </a:bodyPr>
          <a:lstStyle/>
          <a:p>
            <a:r>
              <a:rPr lang="zh-CN" sz="2400" b="1" dirty="0">
                <a:latin typeface="+mj-ea"/>
                <a:ea typeface="+mj-ea"/>
              </a:rPr>
              <a:t>使用说明</a:t>
            </a:r>
            <a:endParaRPr lang="zh-CN" sz="2400" b="1" dirty="0">
              <a:latin typeface="+mj-ea"/>
              <a:ea typeface="+mj-ea"/>
            </a:endParaRPr>
          </a:p>
        </p:txBody>
      </p:sp>
      <p:grpSp>
        <p:nvGrpSpPr>
          <p:cNvPr id="3" name="组合 2"/>
          <p:cNvGrpSpPr/>
          <p:nvPr/>
        </p:nvGrpSpPr>
        <p:grpSpPr>
          <a:xfrm>
            <a:off x="269875" y="3341370"/>
            <a:ext cx="11603990" cy="236220"/>
            <a:chOff x="1201594" y="3791352"/>
            <a:chExt cx="10361912" cy="236437"/>
          </a:xfrm>
          <a:solidFill>
            <a:srgbClr val="002B40"/>
          </a:solidFill>
        </p:grpSpPr>
        <p:sp>
          <p:nvSpPr>
            <p:cNvPr id="64" name="矩形 63"/>
            <p:cNvSpPr/>
            <p:nvPr/>
          </p:nvSpPr>
          <p:spPr>
            <a:xfrm>
              <a:off x="1201594" y="3873571"/>
              <a:ext cx="10260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4" name="等腰三角形 3"/>
            <p:cNvSpPr/>
            <p:nvPr/>
          </p:nvSpPr>
          <p:spPr>
            <a:xfrm rot="5400000">
              <a:off x="11343375" y="3807658"/>
              <a:ext cx="236437" cy="2038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grpSp>
      <p:sp>
        <p:nvSpPr>
          <p:cNvPr id="29" name="椭圆 28"/>
          <p:cNvSpPr/>
          <p:nvPr/>
        </p:nvSpPr>
        <p:spPr>
          <a:xfrm>
            <a:off x="3255645" y="3369945"/>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30" name="椭圆 29"/>
          <p:cNvSpPr/>
          <p:nvPr/>
        </p:nvSpPr>
        <p:spPr>
          <a:xfrm>
            <a:off x="5173980" y="3369310"/>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31" name="椭圆 30"/>
          <p:cNvSpPr/>
          <p:nvPr/>
        </p:nvSpPr>
        <p:spPr>
          <a:xfrm>
            <a:off x="7196455" y="3369945"/>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32" name="椭圆 31"/>
          <p:cNvSpPr/>
          <p:nvPr/>
        </p:nvSpPr>
        <p:spPr>
          <a:xfrm>
            <a:off x="9100820" y="3369310"/>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33" name="椭圆 32"/>
          <p:cNvSpPr/>
          <p:nvPr/>
        </p:nvSpPr>
        <p:spPr>
          <a:xfrm>
            <a:off x="10699115" y="3369945"/>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35" name="TextBox 34"/>
          <p:cNvSpPr txBox="1"/>
          <p:nvPr/>
        </p:nvSpPr>
        <p:spPr>
          <a:xfrm>
            <a:off x="2282825" y="3607435"/>
            <a:ext cx="2125345" cy="768350"/>
          </a:xfrm>
          <a:prstGeom prst="rect">
            <a:avLst/>
          </a:prstGeom>
          <a:noFill/>
        </p:spPr>
        <p:txBody>
          <a:bodyPr wrap="square" rtlCol="0">
            <a:spAutoFit/>
          </a:bodyPr>
          <a:lstStyle/>
          <a:p>
            <a:pPr algn="ctr"/>
            <a:r>
              <a:rPr 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②设备</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接入电源</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AC220V</a:t>
            </a: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转</a:t>
            </a: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DC12V/</a:t>
            </a: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移动电源）</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26"/>
          <p:cNvPicPr>
            <a:picLocks noChangeAspect="1" noChangeArrowheads="1"/>
          </p:cNvPicPr>
          <p:nvPr/>
        </p:nvPicPr>
        <p:blipFill>
          <a:blip r:embed="rId1" cstate="print">
            <a:extLst>
              <a:ext uri="{28A0092B-C50C-407E-A947-70E740481C1C}">
                <a14:useLocalDpi xmlns:a14="http://schemas.microsoft.com/office/drawing/2010/main" val="0"/>
              </a:ext>
            </a:extLst>
          </a:blip>
          <a:srcRect l="20124" t="15215" r="20918" b="9923"/>
          <a:stretch>
            <a:fillRect/>
          </a:stretch>
        </p:blipFill>
        <p:spPr>
          <a:xfrm>
            <a:off x="2320290" y="1361440"/>
            <a:ext cx="1947653" cy="1980000"/>
          </a:xfrm>
          <a:prstGeom prst="rect">
            <a:avLst/>
          </a:prstGeom>
          <a:noFill/>
          <a:ln>
            <a:noFill/>
          </a:ln>
        </p:spPr>
      </p:pic>
      <p:sp>
        <p:nvSpPr>
          <p:cNvPr id="6" name="TextBox 34"/>
          <p:cNvSpPr txBox="1"/>
          <p:nvPr/>
        </p:nvSpPr>
        <p:spPr>
          <a:xfrm>
            <a:off x="4688205" y="2943860"/>
            <a:ext cx="1362710" cy="337185"/>
          </a:xfrm>
          <a:prstGeom prst="rect">
            <a:avLst/>
          </a:prstGeom>
          <a:noFill/>
        </p:spPr>
        <p:txBody>
          <a:bodyPr wrap="square" rtlCol="0">
            <a:spAutoFit/>
          </a:bodyPr>
          <a:lstStyle/>
          <a:p>
            <a:r>
              <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③启动设备</a:t>
            </a:r>
            <a:endPar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27"/>
          <p:cNvPicPr>
            <a:picLocks noChangeAspect="1" noChangeArrowheads="1"/>
          </p:cNvPicPr>
          <p:nvPr/>
        </p:nvPicPr>
        <p:blipFill>
          <a:blip r:embed="rId2" cstate="print">
            <a:extLst>
              <a:ext uri="{28A0092B-C50C-407E-A947-70E740481C1C}">
                <a14:useLocalDpi xmlns:a14="http://schemas.microsoft.com/office/drawing/2010/main" val="0"/>
              </a:ext>
            </a:extLst>
          </a:blip>
          <a:srcRect l="17741" t="12238" r="20653" b="11246"/>
          <a:stretch>
            <a:fillRect/>
          </a:stretch>
        </p:blipFill>
        <p:spPr>
          <a:xfrm>
            <a:off x="4267835" y="3607435"/>
            <a:ext cx="1991412" cy="1980000"/>
          </a:xfrm>
          <a:prstGeom prst="rect">
            <a:avLst/>
          </a:prstGeom>
          <a:noFill/>
          <a:ln>
            <a:noFill/>
          </a:ln>
        </p:spPr>
      </p:pic>
      <p:sp>
        <p:nvSpPr>
          <p:cNvPr id="8" name="文本框 7"/>
          <p:cNvSpPr txBox="1"/>
          <p:nvPr/>
        </p:nvSpPr>
        <p:spPr>
          <a:xfrm>
            <a:off x="4457700" y="5587365"/>
            <a:ext cx="1824355" cy="306705"/>
          </a:xfrm>
          <a:prstGeom prst="rect">
            <a:avLst/>
          </a:prstGeom>
          <a:noFill/>
        </p:spPr>
        <p:txBody>
          <a:bodyPr wrap="square" rtlCol="0">
            <a:spAutoFit/>
          </a:bodyPr>
          <a:lstStyle/>
          <a:p>
            <a:r>
              <a:rPr sz="1400" dirty="0">
                <a:solidFill>
                  <a:schemeClr val="tx1"/>
                </a:solidFill>
                <a:latin typeface="+mn-ea"/>
                <a:ea typeface="+mn-ea"/>
                <a:cs typeface="+mn-cs"/>
                <a:sym typeface="+mn-ea"/>
              </a:rPr>
              <a:t>按下开关，启动</a:t>
            </a:r>
            <a:r>
              <a:rPr lang="zh-CN" sz="1400" dirty="0">
                <a:solidFill>
                  <a:schemeClr val="tx1"/>
                </a:solidFill>
                <a:latin typeface="+mn-ea"/>
                <a:ea typeface="+mn-ea"/>
                <a:cs typeface="+mn-cs"/>
                <a:sym typeface="+mn-ea"/>
              </a:rPr>
              <a:t>设备</a:t>
            </a:r>
            <a:endParaRPr lang="zh-CN" sz="1400" dirty="0">
              <a:solidFill>
                <a:schemeClr val="tx1"/>
              </a:solidFill>
              <a:latin typeface="+mn-ea"/>
              <a:ea typeface="+mn-ea"/>
              <a:cs typeface="+mn-cs"/>
              <a:sym typeface="+mn-ea"/>
            </a:endParaRPr>
          </a:p>
        </p:txBody>
      </p:sp>
      <p:sp>
        <p:nvSpPr>
          <p:cNvPr id="9" name="TextBox 34"/>
          <p:cNvSpPr txBox="1"/>
          <p:nvPr/>
        </p:nvSpPr>
        <p:spPr>
          <a:xfrm>
            <a:off x="6567170" y="3607435"/>
            <a:ext cx="1438275" cy="583565"/>
          </a:xfrm>
          <a:prstGeom prst="rect">
            <a:avLst/>
          </a:prstGeom>
          <a:noFill/>
        </p:spPr>
        <p:txBody>
          <a:bodyPr wrap="square" rtlCol="0">
            <a:spAutoFit/>
          </a:bodyPr>
          <a:lstStyle/>
          <a:p>
            <a:r>
              <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④将设备夹放至合适位置</a:t>
            </a:r>
            <a:endPar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descr="C:\Users\北京启辰智达\Desktop\图片素材\6设备合成图\齿位说明.png齿位说明"/>
          <p:cNvPicPr>
            <a:picLocks noChangeAspect="1"/>
          </p:cNvPicPr>
          <p:nvPr/>
        </p:nvPicPr>
        <p:blipFill>
          <a:blip r:embed="rId3"/>
          <a:srcRect/>
          <a:stretch>
            <a:fillRect/>
          </a:stretch>
        </p:blipFill>
        <p:spPr>
          <a:xfrm>
            <a:off x="6135370" y="1405890"/>
            <a:ext cx="3247390" cy="1890395"/>
          </a:xfrm>
          <a:prstGeom prst="rect">
            <a:avLst/>
          </a:prstGeom>
        </p:spPr>
      </p:pic>
      <p:sp>
        <p:nvSpPr>
          <p:cNvPr id="10" name="TextBox 34"/>
          <p:cNvSpPr txBox="1"/>
          <p:nvPr/>
        </p:nvSpPr>
        <p:spPr>
          <a:xfrm>
            <a:off x="8260715" y="3607435"/>
            <a:ext cx="2270125" cy="2348230"/>
          </a:xfrm>
          <a:prstGeom prst="rect">
            <a:avLst/>
          </a:prstGeom>
          <a:noFill/>
        </p:spPr>
        <p:txBody>
          <a:bodyPr wrap="square" rtlCol="0">
            <a:spAutoFit/>
          </a:bodyPr>
          <a:lstStyle/>
          <a:p>
            <a:pPr algn="just">
              <a:lnSpc>
                <a:spcPts val="2200"/>
              </a:lnSpc>
            </a:pPr>
            <a:r>
              <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⑤</a:t>
            </a: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打开设备电源开关后10秒左右，设备发出“系统启动中”语音，设备状态指示灯长亮。待系统正常检测到人脸后，指示灯熄灭。（指示灯闪烁说明系统未检测到人脸）</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Box 34"/>
          <p:cNvSpPr txBox="1"/>
          <p:nvPr/>
        </p:nvSpPr>
        <p:spPr>
          <a:xfrm>
            <a:off x="9782810" y="1122045"/>
            <a:ext cx="2012950" cy="2066290"/>
          </a:xfrm>
          <a:prstGeom prst="rect">
            <a:avLst/>
          </a:prstGeom>
          <a:noFill/>
        </p:spPr>
        <p:txBody>
          <a:bodyPr wrap="square" rtlCol="0">
            <a:spAutoFit/>
          </a:bodyPr>
          <a:lstStyle/>
          <a:p>
            <a:pPr algn="just">
              <a:lnSpc>
                <a:spcPts val="2200"/>
              </a:lnSpc>
            </a:pPr>
            <a:r>
              <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⑥</a:t>
            </a: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系统实时监测司机的脸部眼睛变化，当连续长时间出现间断瞭望（东张西望、盹睡、低头等）时，设备立即发出“请专注瞭望”的警示语音。</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1311910" y="3369945"/>
            <a:ext cx="179705" cy="179705"/>
          </a:xfrm>
          <a:prstGeom prst="ellipse">
            <a:avLst/>
          </a:prstGeom>
          <a:gradFill>
            <a:gsLst>
              <a:gs pos="0">
                <a:srgbClr val="FE4444"/>
              </a:gs>
              <a:gs pos="100000">
                <a:srgbClr val="832B2B"/>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lumMod val="65000"/>
                  <a:lumOff val="35000"/>
                </a:schemeClr>
              </a:solidFill>
              <a:latin typeface="+mn-ea"/>
            </a:endParaRPr>
          </a:p>
        </p:txBody>
      </p:sp>
      <p:sp>
        <p:nvSpPr>
          <p:cNvPr id="15" name="TextBox 34"/>
          <p:cNvSpPr txBox="1"/>
          <p:nvPr/>
        </p:nvSpPr>
        <p:spPr>
          <a:xfrm>
            <a:off x="109855" y="2729865"/>
            <a:ext cx="2157095" cy="553085"/>
          </a:xfrm>
          <a:prstGeom prst="rect">
            <a:avLst/>
          </a:prstGeom>
          <a:noFill/>
        </p:spPr>
        <p:txBody>
          <a:bodyPr wrap="square" rtlCol="0">
            <a:spAutoFit/>
          </a:bodyPr>
          <a:lstStyle/>
          <a:p>
            <a:pPr algn="ctr"/>
            <a:r>
              <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①组装设备</a:t>
            </a:r>
            <a:endParaRPr 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安装夹插入设备底部</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descr="8dded588b22829340b5502370a725b6"/>
          <p:cNvPicPr>
            <a:picLocks noChangeAspect="1"/>
          </p:cNvPicPr>
          <p:nvPr/>
        </p:nvPicPr>
        <p:blipFill>
          <a:blip r:embed="rId4" cstate="print"/>
          <a:stretch>
            <a:fillRect/>
          </a:stretch>
        </p:blipFill>
        <p:spPr>
          <a:xfrm>
            <a:off x="109855" y="3423285"/>
            <a:ext cx="2498090" cy="1875155"/>
          </a:xfrm>
          <a:prstGeom prst="rect">
            <a:avLst/>
          </a:prstGeom>
        </p:spPr>
      </p:pic>
      <p:pic>
        <p:nvPicPr>
          <p:cNvPr id="18" name="图片 17" descr="824d52dd62480c31e1be5178b378c12"/>
          <p:cNvPicPr>
            <a:picLocks noChangeAspect="1"/>
          </p:cNvPicPr>
          <p:nvPr/>
        </p:nvPicPr>
        <p:blipFill>
          <a:blip r:embed="rId5" cstate="print"/>
          <a:stretch>
            <a:fillRect/>
          </a:stretch>
        </p:blipFill>
        <p:spPr>
          <a:xfrm>
            <a:off x="592455" y="4364355"/>
            <a:ext cx="1727835" cy="2304415"/>
          </a:xfrm>
          <a:prstGeom prst="rect">
            <a:avLst/>
          </a:prstGeom>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3520440" cy="460375"/>
          </a:xfrm>
          <a:prstGeom prst="rect">
            <a:avLst/>
          </a:prstGeom>
          <a:noFill/>
        </p:spPr>
        <p:txBody>
          <a:bodyPr wrap="square" rtlCol="0">
            <a:spAutoFit/>
          </a:bodyPr>
          <a:lstStyle/>
          <a:p>
            <a:r>
              <a:rPr lang="zh-CN" sz="2400" b="1" dirty="0">
                <a:latin typeface="+mj-ea"/>
                <a:ea typeface="+mj-ea"/>
              </a:rPr>
              <a:t>数据</a:t>
            </a:r>
            <a:r>
              <a:rPr lang="zh-CN" altLang="en-US" sz="2400" b="1" dirty="0">
                <a:latin typeface="+mj-ea"/>
                <a:ea typeface="+mj-ea"/>
              </a:rPr>
              <a:t>分析平台</a:t>
            </a:r>
            <a:endParaRPr lang="zh-CN" sz="2400" b="1" dirty="0">
              <a:latin typeface="+mj-ea"/>
              <a:ea typeface="+mj-ea"/>
            </a:endParaRPr>
          </a:p>
        </p:txBody>
      </p:sp>
      <p:grpSp>
        <p:nvGrpSpPr>
          <p:cNvPr id="68" name="组合 67"/>
          <p:cNvGrpSpPr/>
          <p:nvPr/>
        </p:nvGrpSpPr>
        <p:grpSpPr>
          <a:xfrm>
            <a:off x="1445895" y="1283970"/>
            <a:ext cx="9546642" cy="4809541"/>
            <a:chOff x="2547" y="2292"/>
            <a:chExt cx="13906" cy="7006"/>
          </a:xfrm>
        </p:grpSpPr>
        <p:pic>
          <p:nvPicPr>
            <p:cNvPr id="62" name="图片 61"/>
            <p:cNvPicPr>
              <a:picLocks noChangeAspect="1"/>
            </p:cNvPicPr>
            <p:nvPr/>
          </p:nvPicPr>
          <p:blipFill>
            <a:blip r:embed="rId1"/>
            <a:stretch>
              <a:fillRect/>
            </a:stretch>
          </p:blipFill>
          <p:spPr>
            <a:xfrm>
              <a:off x="2880" y="6273"/>
              <a:ext cx="2167" cy="3025"/>
            </a:xfrm>
            <a:prstGeom prst="rect">
              <a:avLst/>
            </a:prstGeom>
            <a:ln>
              <a:solidFill>
                <a:schemeClr val="tx2"/>
              </a:solidFill>
            </a:ln>
          </p:spPr>
        </p:pic>
        <p:sp>
          <p:nvSpPr>
            <p:cNvPr id="19" name="íṩľïḓè"/>
            <p:cNvSpPr/>
            <p:nvPr/>
          </p:nvSpPr>
          <p:spPr>
            <a:xfrm>
              <a:off x="6895" y="4205"/>
              <a:ext cx="612" cy="1"/>
            </a:xfrm>
            <a:prstGeom prst="line">
              <a:avLst/>
            </a:prstGeom>
            <a:ln w="19050">
              <a:solidFill>
                <a:schemeClr val="bg1">
                  <a:lumMod val="75000"/>
                </a:schemeClr>
              </a:solidFill>
              <a:prstDash val="sysDash"/>
              <a:miter lim="400000"/>
            </a:ln>
          </p:spPr>
          <p:txBody>
            <a:bodyPr anchor="ctr"/>
            <a:lstStyle/>
            <a:p>
              <a:pPr algn="ctr" defTabSz="609600"/>
              <a:endParaRPr>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1" name="îśḻîďé"/>
            <p:cNvSpPr/>
            <p:nvPr/>
          </p:nvSpPr>
          <p:spPr>
            <a:xfrm>
              <a:off x="7658" y="3044"/>
              <a:ext cx="3872" cy="2323"/>
            </a:xfrm>
            <a:prstGeom prst="rect">
              <a:avLst/>
            </a:prstGeom>
            <a:solidFill>
              <a:srgbClr val="002060"/>
            </a:solidFill>
            <a:ln w="12700">
              <a:miter lim="400000"/>
            </a:ln>
          </p:spPr>
          <p:txBody>
            <a:bodyPr anchor="ctr"/>
            <a:lstStyle/>
            <a:p>
              <a:pPr algn="ctr" defTabSz="609600"/>
              <a:endParaRPr>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6" name="îŝḷíḑè"/>
            <p:cNvSpPr/>
            <p:nvPr/>
          </p:nvSpPr>
          <p:spPr>
            <a:xfrm>
              <a:off x="11643" y="4205"/>
              <a:ext cx="814" cy="0"/>
            </a:xfrm>
            <a:prstGeom prst="line">
              <a:avLst/>
            </a:prstGeom>
            <a:ln w="19050">
              <a:solidFill>
                <a:schemeClr val="bg1">
                  <a:lumMod val="75000"/>
                </a:schemeClr>
              </a:solidFill>
              <a:prstDash val="sysDash"/>
              <a:miter lim="400000"/>
            </a:ln>
          </p:spPr>
          <p:txBody>
            <a:bodyPr anchor="ctr"/>
            <a:lstStyle/>
            <a:p>
              <a:pPr algn="ctr" defTabSz="609600"/>
              <a:endParaRPr>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4" name="ïsḷïḓê"/>
            <p:cNvSpPr/>
            <p:nvPr/>
          </p:nvSpPr>
          <p:spPr>
            <a:xfrm>
              <a:off x="4835" y="5362"/>
              <a:ext cx="9526" cy="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942"/>
                  </a:lnTo>
                  <a:lnTo>
                    <a:pt x="0" y="11942"/>
                  </a:lnTo>
                  <a:lnTo>
                    <a:pt x="0" y="21600"/>
                  </a:lnTo>
                </a:path>
              </a:pathLst>
            </a:custGeom>
            <a:ln w="19050">
              <a:solidFill>
                <a:schemeClr val="bg1">
                  <a:lumMod val="75000"/>
                </a:schemeClr>
              </a:solidFill>
              <a:prstDash val="sysDash"/>
              <a:tailEnd type="triangle"/>
            </a:ln>
          </p:spPr>
          <p:txBody>
            <a:bodyPr anchor="ctr"/>
            <a:lstStyle/>
            <a:p>
              <a:pPr algn="ctr" defTabSz="609600"/>
              <a:endParaRPr>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6" name="ïṣ1ïḋê"/>
            <p:cNvSpPr/>
            <p:nvPr/>
          </p:nvSpPr>
          <p:spPr>
            <a:xfrm>
              <a:off x="6895" y="7419"/>
              <a:ext cx="814" cy="0"/>
            </a:xfrm>
            <a:prstGeom prst="line">
              <a:avLst/>
            </a:prstGeom>
            <a:ln w="19050">
              <a:solidFill>
                <a:schemeClr val="bg1">
                  <a:lumMod val="75000"/>
                </a:schemeClr>
              </a:solidFill>
              <a:prstDash val="sysDash"/>
              <a:miter lim="400000"/>
            </a:ln>
          </p:spPr>
          <p:txBody>
            <a:bodyPr anchor="ctr"/>
            <a:lstStyle/>
            <a:p>
              <a:pPr algn="ctr" defTabSz="609600"/>
              <a:endParaRPr>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1" name="文本框 40"/>
            <p:cNvSpPr txBox="1"/>
            <p:nvPr/>
          </p:nvSpPr>
          <p:spPr>
            <a:xfrm>
              <a:off x="7744" y="3231"/>
              <a:ext cx="3762" cy="1746"/>
            </a:xfrm>
            <a:prstGeom prst="rect">
              <a:avLst/>
            </a:prstGeom>
            <a:noFill/>
          </p:spPr>
          <p:txBody>
            <a:bodyPr wrap="square" rtlCol="0">
              <a:spAutoFit/>
              <a:scene3d>
                <a:camera prst="orthographicFront"/>
                <a:lightRig rig="threePt" dir="t"/>
              </a:scene3d>
              <a:sp3d contourW="12700"/>
            </a:bodyPr>
            <a:lstStyle/>
            <a:p>
              <a:pPr defTabSz="609600"/>
              <a:r>
                <a:rPr lang="zh-CN" altLang="en-US" b="1" dirty="0">
                  <a:solidFill>
                    <a:prstClr val="white"/>
                  </a:solidFill>
                  <a:latin typeface="+mn-ea"/>
                  <a:ea typeface="+mn-ea"/>
                  <a:cs typeface="+mn-ea"/>
                  <a:sym typeface="字魂105号-简雅黑" panose="00000500000000000000" pitchFamily="2" charset="-122"/>
                </a:rPr>
                <a:t>①  报警数据车地互动</a:t>
              </a:r>
              <a:endParaRPr lang="zh-CN" altLang="en-US" b="1" dirty="0">
                <a:solidFill>
                  <a:prstClr val="white"/>
                </a:solidFill>
                <a:latin typeface="+mn-ea"/>
                <a:ea typeface="+mn-ea"/>
                <a:cs typeface="+mn-ea"/>
                <a:sym typeface="字魂105号-简雅黑" panose="00000500000000000000" pitchFamily="2" charset="-122"/>
              </a:endParaRPr>
            </a:p>
            <a:p>
              <a:pPr defTabSz="609600"/>
              <a:endParaRPr lang="zh-CN" altLang="en-US" b="1" dirty="0">
                <a:solidFill>
                  <a:prstClr val="white"/>
                </a:solidFill>
                <a:latin typeface="+mn-ea"/>
                <a:ea typeface="+mn-ea"/>
                <a:cs typeface="+mn-ea"/>
                <a:sym typeface="字魂105号-简雅黑" panose="00000500000000000000" pitchFamily="2" charset="-122"/>
              </a:endParaRPr>
            </a:p>
            <a:p>
              <a:pPr defTabSz="609600"/>
              <a:r>
                <a:rPr lang="zh-CN" altLang="en-US" b="1" dirty="0">
                  <a:solidFill>
                    <a:prstClr val="white"/>
                  </a:solidFill>
                  <a:latin typeface="+mn-ea"/>
                  <a:ea typeface="+mn-ea"/>
                  <a:cs typeface="+mn-ea"/>
                  <a:sym typeface="字魂105号-简雅黑" panose="00000500000000000000" pitchFamily="2" charset="-122"/>
                </a:rPr>
                <a:t>②  报警数据</a:t>
              </a:r>
              <a:r>
                <a:rPr lang="en-US" altLang="zh-CN" b="1" dirty="0">
                  <a:solidFill>
                    <a:prstClr val="white"/>
                  </a:solidFill>
                  <a:latin typeface="+mn-ea"/>
                  <a:ea typeface="+mn-ea"/>
                  <a:cs typeface="+mn-ea"/>
                  <a:sym typeface="字魂105号-简雅黑" panose="00000500000000000000" pitchFamily="2" charset="-122"/>
                </a:rPr>
                <a:t>U</a:t>
              </a:r>
              <a:r>
                <a:rPr lang="zh-CN" altLang="en-US" b="1" dirty="0">
                  <a:solidFill>
                    <a:prstClr val="white"/>
                  </a:solidFill>
                  <a:latin typeface="+mn-ea"/>
                  <a:ea typeface="+mn-ea"/>
                  <a:cs typeface="+mn-ea"/>
                  <a:sym typeface="字魂105号-简雅黑" panose="00000500000000000000" pitchFamily="2" charset="-122"/>
                </a:rPr>
                <a:t>盘</a:t>
              </a:r>
              <a:r>
                <a:rPr lang="en-US" altLang="zh-CN" b="1" dirty="0">
                  <a:solidFill>
                    <a:prstClr val="white"/>
                  </a:solidFill>
                  <a:latin typeface="+mn-ea"/>
                  <a:ea typeface="+mn-ea"/>
                  <a:cs typeface="+mn-ea"/>
                  <a:sym typeface="字魂105号-简雅黑" panose="00000500000000000000" pitchFamily="2" charset="-122"/>
                </a:rPr>
                <a:t>/TF</a:t>
              </a:r>
              <a:r>
                <a:rPr lang="zh-CN" altLang="en-US" b="1" dirty="0">
                  <a:solidFill>
                    <a:prstClr val="white"/>
                  </a:solidFill>
                  <a:latin typeface="+mn-ea"/>
                  <a:ea typeface="+mn-ea"/>
                  <a:cs typeface="+mn-ea"/>
                  <a:sym typeface="字魂105号-简雅黑" panose="00000500000000000000" pitchFamily="2" charset="-122"/>
                </a:rPr>
                <a:t>卡人工转储</a:t>
              </a:r>
              <a:endParaRPr lang="zh-CN" altLang="en-US" b="1" dirty="0">
                <a:solidFill>
                  <a:prstClr val="white"/>
                </a:solidFill>
                <a:latin typeface="+mn-ea"/>
                <a:ea typeface="+mn-ea"/>
                <a:cs typeface="+mn-ea"/>
                <a:sym typeface="字魂105号-简雅黑" panose="00000500000000000000" pitchFamily="2" charset="-122"/>
              </a:endParaRPr>
            </a:p>
          </p:txBody>
        </p:sp>
        <p:pic>
          <p:nvPicPr>
            <p:cNvPr id="51" name="图片占位符 16" descr="C:\Users\北京启辰智达\Desktop\图片素材\IMG_7764 0.jpgIMG_7764 0"/>
            <p:cNvPicPr>
              <a:picLocks noGrp="1" noChangeAspect="1"/>
            </p:cNvPicPr>
            <p:nvPr/>
          </p:nvPicPr>
          <p:blipFill>
            <a:blip r:embed="rId2" cstate="print"/>
            <a:srcRect b="39859"/>
            <a:stretch>
              <a:fillRect/>
            </a:stretch>
          </p:blipFill>
          <p:spPr>
            <a:xfrm>
              <a:off x="7851" y="6186"/>
              <a:ext cx="7046" cy="2694"/>
            </a:xfrm>
            <a:custGeom>
              <a:avLst/>
              <a:gdLst>
                <a:gd name="connsiteX0" fmla="*/ 0 w 2689324"/>
                <a:gd name="connsiteY0" fmla="*/ 0 h 1749270"/>
                <a:gd name="connsiteX1" fmla="*/ 2689324 w 2689324"/>
                <a:gd name="connsiteY1" fmla="*/ 0 h 1749270"/>
                <a:gd name="connsiteX2" fmla="*/ 2689324 w 2689324"/>
                <a:gd name="connsiteY2" fmla="*/ 1749270 h 1749270"/>
                <a:gd name="connsiteX3" fmla="*/ 0 w 2689324"/>
                <a:gd name="connsiteY3" fmla="*/ 1749270 h 1749270"/>
              </a:gdLst>
              <a:ahLst/>
              <a:cxnLst>
                <a:cxn ang="0">
                  <a:pos x="connsiteX0" y="connsiteY0"/>
                </a:cxn>
                <a:cxn ang="0">
                  <a:pos x="connsiteX1" y="connsiteY1"/>
                </a:cxn>
                <a:cxn ang="0">
                  <a:pos x="connsiteX2" y="connsiteY2"/>
                </a:cxn>
                <a:cxn ang="0">
                  <a:pos x="connsiteX3" y="connsiteY3"/>
                </a:cxn>
              </a:cxnLst>
              <a:rect l="l" t="t" r="r" b="b"/>
              <a:pathLst>
                <a:path w="2689324" h="1749270">
                  <a:moveTo>
                    <a:pt x="0" y="0"/>
                  </a:moveTo>
                  <a:lnTo>
                    <a:pt x="2689324" y="0"/>
                  </a:lnTo>
                  <a:lnTo>
                    <a:pt x="2689324" y="1749270"/>
                  </a:lnTo>
                  <a:lnTo>
                    <a:pt x="0" y="1749270"/>
                  </a:lnTo>
                  <a:close/>
                </a:path>
              </a:pathLst>
            </a:custGeom>
          </p:spPr>
        </p:pic>
        <p:pic>
          <p:nvPicPr>
            <p:cNvPr id="52" name="图片 51" descr="微信图片_20191008155730"/>
            <p:cNvPicPr>
              <a:picLocks noChangeAspect="1"/>
            </p:cNvPicPr>
            <p:nvPr/>
          </p:nvPicPr>
          <p:blipFill>
            <a:blip r:embed="rId3" cstate="print"/>
            <a:srcRect t="14987"/>
            <a:stretch>
              <a:fillRect/>
            </a:stretch>
          </p:blipFill>
          <p:spPr>
            <a:xfrm>
              <a:off x="2547" y="2823"/>
              <a:ext cx="4235" cy="2701"/>
            </a:xfrm>
            <a:prstGeom prst="rect">
              <a:avLst/>
            </a:prstGeom>
          </p:spPr>
        </p:pic>
        <p:sp>
          <p:nvSpPr>
            <p:cNvPr id="53" name="矩形 52"/>
            <p:cNvSpPr/>
            <p:nvPr/>
          </p:nvSpPr>
          <p:spPr bwMode="auto">
            <a:xfrm>
              <a:off x="3968" y="2292"/>
              <a:ext cx="1248" cy="401"/>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p>
              <a:pPr lvl="0" algn="l" eaLnBrk="1" hangingPunct="1">
                <a:buClrTx/>
                <a:buSzTx/>
                <a:buFontTx/>
                <a:defRPr/>
              </a:pPr>
              <a:r>
                <a:rPr lang="zh-CN" altLang="en-US" sz="1200" b="1" dirty="0">
                  <a:latin typeface="+mj-ea"/>
                  <a:ea typeface="+mj-ea"/>
                  <a:sym typeface="+mn-ea"/>
                </a:rPr>
                <a:t>车载设备</a:t>
              </a:r>
              <a:endParaRPr lang="zh-CN" altLang="en-US" sz="1200" b="1" noProof="0" dirty="0">
                <a:ln>
                  <a:noFill/>
                </a:ln>
                <a:effectLst/>
                <a:uLnTx/>
                <a:uFillTx/>
                <a:latin typeface="+mj-ea"/>
                <a:ea typeface="+mj-ea"/>
                <a:sym typeface="+mn-ea"/>
              </a:endParaRPr>
            </a:p>
          </p:txBody>
        </p:sp>
        <p:sp>
          <p:nvSpPr>
            <p:cNvPr id="54" name="矩形 53"/>
            <p:cNvSpPr>
              <a:spLocks noChangeArrowheads="1"/>
            </p:cNvSpPr>
            <p:nvPr/>
          </p:nvSpPr>
          <p:spPr bwMode="auto">
            <a:xfrm>
              <a:off x="12883" y="2292"/>
              <a:ext cx="2955"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b="1" dirty="0">
                  <a:latin typeface="+mj-ea"/>
                  <a:ea typeface="+mj-ea"/>
                </a:rPr>
                <a:t>          车地互动分析平台</a:t>
              </a:r>
              <a:endParaRPr kumimoji="0" lang="zh-CN" altLang="en-US" sz="1200" b="1" i="0" u="none" strike="noStrike" kern="1200" cap="none" spc="0" normalizeH="0" baseline="0" noProof="0" dirty="0">
                <a:ln>
                  <a:noFill/>
                </a:ln>
                <a:solidFill>
                  <a:schemeClr val="tx1"/>
                </a:solidFill>
                <a:effectLst/>
                <a:uLnTx/>
                <a:uFillTx/>
                <a:latin typeface="+mj-ea"/>
                <a:ea typeface="+mj-ea"/>
                <a:cs typeface="+mn-cs"/>
              </a:endParaRPr>
            </a:p>
          </p:txBody>
        </p:sp>
        <p:grpSp>
          <p:nvGrpSpPr>
            <p:cNvPr id="55" name="组合 54"/>
            <p:cNvGrpSpPr/>
            <p:nvPr/>
          </p:nvGrpSpPr>
          <p:grpSpPr>
            <a:xfrm>
              <a:off x="12134" y="2771"/>
              <a:ext cx="4319" cy="2614"/>
              <a:chOff x="5746062" y="1660221"/>
              <a:chExt cx="5726203" cy="3464533"/>
            </a:xfrm>
          </p:grpSpPr>
          <p:pic>
            <p:nvPicPr>
              <p:cNvPr id="56" name="图片 55"/>
              <p:cNvPicPr>
                <a:picLocks noChangeAspect="1"/>
              </p:cNvPicPr>
              <p:nvPr/>
            </p:nvPicPr>
            <p:blipFill>
              <a:blip r:embed="rId4"/>
              <a:stretch>
                <a:fillRect/>
              </a:stretch>
            </p:blipFill>
            <p:spPr>
              <a:xfrm>
                <a:off x="5746062" y="1660221"/>
                <a:ext cx="5726203" cy="3464533"/>
              </a:xfrm>
              <a:prstGeom prst="rect">
                <a:avLst/>
              </a:prstGeom>
            </p:spPr>
          </p:pic>
          <p:sp>
            <p:nvSpPr>
              <p:cNvPr id="57" name="矩形 56"/>
              <p:cNvSpPr/>
              <p:nvPr/>
            </p:nvSpPr>
            <p:spPr>
              <a:xfrm>
                <a:off x="6470344" y="1843790"/>
                <a:ext cx="4304336" cy="2727960"/>
              </a:xfrm>
              <a:prstGeom prst="rect">
                <a:avLst/>
              </a:prstGeom>
              <a:blipFill>
                <a:blip r:embed="rId5" cstate="print"/>
                <a:srcRect/>
                <a:stretch>
                  <a:fillRect t="-24129" b="-241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包含 文字&#10;&#10;自动生成的说明"/>
              <p:cNvPicPr>
                <a:picLocks noChangeAspect="1"/>
              </p:cNvPicPr>
              <p:nvPr/>
            </p:nvPicPr>
            <p:blipFill rotWithShape="1">
              <a:blip r:embed="rId6">
                <a:extLst>
                  <a:ext uri="{28A0092B-C50C-407E-A947-70E740481C1C}">
                    <a14:useLocalDpi xmlns:a14="http://schemas.microsoft.com/office/drawing/2010/main" val="0"/>
                  </a:ext>
                </a:extLst>
              </a:blip>
              <a:srcRect l="40483" r="40649" b="78056"/>
              <a:stretch>
                <a:fillRect/>
              </a:stretch>
            </p:blipFill>
            <p:spPr>
              <a:xfrm>
                <a:off x="7474359" y="2530840"/>
                <a:ext cx="2444641" cy="1709085"/>
              </a:xfrm>
              <a:prstGeom prst="rect">
                <a:avLst/>
              </a:prstGeom>
            </p:spPr>
          </p:pic>
        </p:grpSp>
        <p:pic>
          <p:nvPicPr>
            <p:cNvPr id="60" name="图片 59"/>
            <p:cNvPicPr>
              <a:picLocks noChangeAspect="1"/>
            </p:cNvPicPr>
            <p:nvPr/>
          </p:nvPicPr>
          <p:blipFill rotWithShape="1">
            <a:blip r:embed="rId7" cstate="print"/>
            <a:srcRect r="2418"/>
            <a:stretch>
              <a:fillRect/>
            </a:stretch>
          </p:blipFill>
          <p:spPr>
            <a:xfrm>
              <a:off x="12680" y="2910"/>
              <a:ext cx="3247" cy="2058"/>
            </a:xfrm>
            <a:prstGeom prst="rect">
              <a:avLst/>
            </a:prstGeom>
          </p:spPr>
        </p:pic>
        <p:sp>
          <p:nvSpPr>
            <p:cNvPr id="61" name="矩形 60"/>
            <p:cNvSpPr>
              <a:spLocks noChangeArrowheads="1"/>
            </p:cNvSpPr>
            <p:nvPr/>
          </p:nvSpPr>
          <p:spPr bwMode="auto">
            <a:xfrm>
              <a:off x="5249" y="6879"/>
              <a:ext cx="1533" cy="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b="1" dirty="0">
                  <a:latin typeface="+mj-ea"/>
                  <a:ea typeface="+mj-ea"/>
                </a:rPr>
                <a:t>报警数据统       计分析结果</a:t>
              </a:r>
              <a:endParaRPr kumimoji="0" lang="en-US" altLang="zh-CN" sz="1200" b="1" i="0" u="none" strike="noStrike" kern="1200" cap="none" spc="0" normalizeH="0" baseline="0" noProof="0" dirty="0">
                <a:ln>
                  <a:noFill/>
                </a:ln>
                <a:solidFill>
                  <a:schemeClr val="tx1"/>
                </a:solidFill>
                <a:effectLst/>
                <a:uLnTx/>
                <a:uFillTx/>
                <a:latin typeface="+mj-ea"/>
                <a:ea typeface="+mj-ea"/>
                <a:cs typeface="+mn-cs"/>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1200" b="1" i="0" u="none" strike="noStrike" kern="1200" cap="none" spc="0" normalizeH="0" baseline="0" noProof="0" dirty="0">
                  <a:ln>
                    <a:noFill/>
                  </a:ln>
                  <a:solidFill>
                    <a:schemeClr val="tx1"/>
                  </a:solidFill>
                  <a:effectLst/>
                  <a:uLnTx/>
                  <a:uFillTx/>
                  <a:latin typeface="+mj-ea"/>
                  <a:ea typeface="+mj-ea"/>
                  <a:cs typeface="+mn-cs"/>
                </a:rPr>
                <a:t>运行部门</a:t>
              </a:r>
              <a:endParaRPr kumimoji="0" lang="en-US" altLang="zh-CN" sz="1200" b="1" i="0" u="none" strike="noStrike" kern="1200" cap="none" spc="0" normalizeH="0" baseline="0" noProof="0" dirty="0">
                <a:ln>
                  <a:noFill/>
                </a:ln>
                <a:solidFill>
                  <a:schemeClr val="tx1"/>
                </a:solidFill>
                <a:effectLst/>
                <a:uLnTx/>
                <a:uFillTx/>
                <a:latin typeface="+mj-ea"/>
                <a:ea typeface="+mj-ea"/>
                <a:cs typeface="+mn-cs"/>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1200" b="1" i="0" u="none" strike="noStrike" kern="1200" cap="none" spc="0" normalizeH="0" baseline="0" noProof="0" dirty="0">
                  <a:ln>
                    <a:noFill/>
                  </a:ln>
                  <a:solidFill>
                    <a:schemeClr val="tx1"/>
                  </a:solidFill>
                  <a:effectLst/>
                  <a:uLnTx/>
                  <a:uFillTx/>
                  <a:latin typeface="+mj-ea"/>
                  <a:ea typeface="+mj-ea"/>
                  <a:cs typeface="+mn-cs"/>
                </a:rPr>
                <a:t>安全部门</a:t>
              </a:r>
              <a:endParaRPr kumimoji="0" lang="en-US" altLang="zh-CN" sz="1200" b="1" i="0" u="none" strike="noStrike" kern="1200" cap="none" spc="0" normalizeH="0" baseline="0" noProof="0" dirty="0">
                <a:ln>
                  <a:noFill/>
                </a:ln>
                <a:solidFill>
                  <a:schemeClr val="tx1"/>
                </a:solidFill>
                <a:effectLst/>
                <a:uLnTx/>
                <a:uFillTx/>
                <a:latin typeface="+mj-ea"/>
                <a:ea typeface="+mj-ea"/>
                <a:cs typeface="+mn-cs"/>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1200" b="1" i="0" u="none" strike="noStrike" kern="1200" cap="none" spc="0" normalizeH="0" baseline="0" noProof="0" dirty="0">
                  <a:ln>
                    <a:noFill/>
                  </a:ln>
                  <a:solidFill>
                    <a:schemeClr val="tx1"/>
                  </a:solidFill>
                  <a:effectLst/>
                  <a:uLnTx/>
                  <a:uFillTx/>
                  <a:latin typeface="+mj-ea"/>
                  <a:ea typeface="+mj-ea"/>
                  <a:cs typeface="+mn-cs"/>
                </a:rPr>
                <a:t>主管领导</a:t>
              </a:r>
              <a:endParaRPr kumimoji="0" lang="en-US" altLang="zh-CN" sz="1200" b="1" i="0" u="none" strike="noStrike" kern="1200" cap="none" spc="0" normalizeH="0" baseline="0" noProof="0" dirty="0">
                <a:ln>
                  <a:noFill/>
                </a:ln>
                <a:solidFill>
                  <a:schemeClr val="tx1"/>
                </a:solidFill>
                <a:effectLst/>
                <a:uLnTx/>
                <a:uFillTx/>
                <a:latin typeface="+mj-ea"/>
                <a:ea typeface="+mj-ea"/>
                <a:cs typeface="+mn-cs"/>
              </a:endParaRPr>
            </a:p>
          </p:txBody>
        </p:sp>
        <p:sp>
          <p:nvSpPr>
            <p:cNvPr id="63" name="矩形 62"/>
            <p:cNvSpPr/>
            <p:nvPr/>
          </p:nvSpPr>
          <p:spPr>
            <a:xfrm>
              <a:off x="7852" y="6193"/>
              <a:ext cx="7078" cy="27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8998" y="7219"/>
              <a:ext cx="5091" cy="581"/>
            </a:xfrm>
            <a:prstGeom prst="rect">
              <a:avLst/>
            </a:prstGeom>
            <a:noFill/>
          </p:spPr>
          <p:txBody>
            <a:bodyPr wrap="square" rtlCol="0">
              <a:spAutoFit/>
              <a:scene3d>
                <a:camera prst="orthographicFront"/>
                <a:lightRig rig="threePt" dir="t"/>
              </a:scene3d>
              <a:sp3d contourW="12700"/>
            </a:bodyPr>
            <a:lstStyle/>
            <a:p>
              <a:pPr algn="l" defTabSz="609600">
                <a:buClrTx/>
                <a:buSzTx/>
                <a:buNone/>
              </a:pPr>
              <a:r>
                <a:rPr lang="zh-CN" altLang="en-US" sz="2000" b="1" dirty="0">
                  <a:latin typeface="+mn-ea"/>
                  <a:ea typeface="+mn-ea"/>
                  <a:cs typeface="+mn-ea"/>
                  <a:sym typeface="+mn-ea"/>
                </a:rPr>
                <a:t>安全风险管理关口有效前移</a:t>
              </a:r>
              <a:endParaRPr lang="zh-CN" altLang="en-US" sz="2000" b="1" dirty="0">
                <a:solidFill>
                  <a:schemeClr val="tx1"/>
                </a:solidFill>
                <a:latin typeface="+mn-ea"/>
                <a:ea typeface="+mn-ea"/>
                <a:cs typeface="+mn-ea"/>
                <a:sym typeface="+mn-ea"/>
              </a:endParaRPr>
            </a:p>
          </p:txBody>
        </p:sp>
      </p:gr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31476" y="1069345"/>
            <a:ext cx="10088568" cy="5343788"/>
            <a:chOff x="945751" y="1241571"/>
            <a:chExt cx="10088568" cy="5343788"/>
          </a:xfrm>
        </p:grpSpPr>
        <p:pic>
          <p:nvPicPr>
            <p:cNvPr id="10" name="图片 9"/>
            <p:cNvPicPr>
              <a:picLocks noChangeAspect="1"/>
            </p:cNvPicPr>
            <p:nvPr/>
          </p:nvPicPr>
          <p:blipFill>
            <a:blip r:embed="rId1"/>
            <a:stretch>
              <a:fillRect/>
            </a:stretch>
          </p:blipFill>
          <p:spPr>
            <a:xfrm>
              <a:off x="945751" y="1241571"/>
              <a:ext cx="10088568" cy="5343788"/>
            </a:xfrm>
            <a:prstGeom prst="rect">
              <a:avLst/>
            </a:prstGeom>
          </p:spPr>
        </p:pic>
        <p:sp>
          <p:nvSpPr>
            <p:cNvPr id="11" name="矩形 10"/>
            <p:cNvSpPr/>
            <p:nvPr/>
          </p:nvSpPr>
          <p:spPr>
            <a:xfrm>
              <a:off x="2146041" y="1241571"/>
              <a:ext cx="8888278" cy="5343788"/>
            </a:xfrm>
            <a:prstGeom prst="rect">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643027" y="1518387"/>
            <a:ext cx="7284869" cy="4523105"/>
            <a:chOff x="2577587" y="1485517"/>
            <a:chExt cx="7284869" cy="4523105"/>
          </a:xfrm>
        </p:grpSpPr>
        <p:sp>
          <p:nvSpPr>
            <p:cNvPr id="12" name="文本框 11"/>
            <p:cNvSpPr txBox="1"/>
            <p:nvPr/>
          </p:nvSpPr>
          <p:spPr>
            <a:xfrm>
              <a:off x="2937587" y="1485517"/>
              <a:ext cx="6924869" cy="4523105"/>
            </a:xfrm>
            <a:prstGeom prst="rect">
              <a:avLst/>
            </a:prstGeom>
            <a:noFill/>
          </p:spPr>
          <p:txBody>
            <a:bodyPr wrap="square" rtlCol="0">
              <a:spAutoFit/>
            </a:bodyPr>
            <a:lstStyle/>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实时报警：</a:t>
              </a:r>
              <a:r>
                <a:rPr lang="zh-CN" altLang="en-US" sz="1600" dirty="0">
                  <a:solidFill>
                    <a:schemeClr val="bg1"/>
                  </a:solidFill>
                  <a:latin typeface="微软雅黑" panose="020B0503020204020204" pitchFamily="34" charset="-122"/>
                  <a:ea typeface="微软雅黑" panose="020B0503020204020204" pitchFamily="34" charset="-122"/>
                </a:rPr>
                <a:t>车地实时互动报警信号，远程对报警数据进行实时查看。</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退勤分析：</a:t>
              </a:r>
              <a:r>
                <a:rPr lang="zh-CN" altLang="en-US" sz="1600" dirty="0">
                  <a:solidFill>
                    <a:schemeClr val="bg1"/>
                  </a:solidFill>
                  <a:latin typeface="微软雅黑" panose="020B0503020204020204" pitchFamily="34" charset="-122"/>
                  <a:ea typeface="微软雅黑" panose="020B0503020204020204" pitchFamily="34" charset="-122"/>
                </a:rPr>
                <a:t>通过人工转储方式查看报警数据。</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报警分析：</a:t>
              </a:r>
              <a:r>
                <a:rPr lang="zh-CN" altLang="en-US" sz="1600" dirty="0">
                  <a:solidFill>
                    <a:schemeClr val="bg1"/>
                  </a:solidFill>
                  <a:latin typeface="微软雅黑" panose="020B0503020204020204" pitchFamily="34" charset="-122"/>
                  <a:ea typeface="微软雅黑" panose="020B0503020204020204" pitchFamily="34" charset="-122"/>
                </a:rPr>
                <a:t>以设备为单位，查看报警数据并定义报警类型。</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检索分析：</a:t>
              </a:r>
              <a:r>
                <a:rPr lang="zh-CN" altLang="en-US" sz="1600" dirty="0">
                  <a:solidFill>
                    <a:schemeClr val="bg1"/>
                  </a:solidFill>
                  <a:latin typeface="微软雅黑" panose="020B0503020204020204" pitchFamily="34" charset="-122"/>
                  <a:ea typeface="微软雅黑" panose="020B0503020204020204" pitchFamily="34" charset="-122"/>
                </a:rPr>
                <a:t>按日期或车次搜索报警数据与类型、设备使用状态。</a:t>
              </a:r>
              <a:endParaRPr lang="en-US" altLang="zh-CN" sz="1600" b="1"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统计分析：</a:t>
              </a:r>
              <a:r>
                <a:rPr lang="zh-CN" altLang="en-US" sz="1600" dirty="0">
                  <a:solidFill>
                    <a:schemeClr val="bg1"/>
                  </a:solidFill>
                  <a:latin typeface="微软雅黑" panose="020B0503020204020204" pitchFamily="34" charset="-122"/>
                  <a:ea typeface="微软雅黑" panose="020B0503020204020204" pitchFamily="34" charset="-122"/>
                </a:rPr>
                <a:t>通过数据、图表展示报警数据、设备状态。</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报警处理：</a:t>
              </a:r>
              <a:r>
                <a:rPr lang="zh-CN" altLang="en-US" sz="1600" dirty="0">
                  <a:solidFill>
                    <a:schemeClr val="bg1"/>
                  </a:solidFill>
                  <a:latin typeface="微软雅黑" panose="020B0503020204020204" pitchFamily="34" charset="-122"/>
                  <a:ea typeface="微软雅黑" panose="020B0503020204020204" pitchFamily="34" charset="-122"/>
                </a:rPr>
                <a:t>查看已分析的定性报警数据。</a:t>
              </a:r>
              <a:endParaRPr lang="en-US" altLang="zh-CN" sz="1600" b="1"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发放转储：</a:t>
              </a:r>
              <a:r>
                <a:rPr lang="zh-CN" altLang="en-US" sz="1600" dirty="0">
                  <a:solidFill>
                    <a:schemeClr val="bg1"/>
                  </a:solidFill>
                  <a:latin typeface="微软雅黑" panose="020B0503020204020204" pitchFamily="34" charset="-122"/>
                  <a:ea typeface="微软雅黑" panose="020B0503020204020204" pitchFamily="34" charset="-122"/>
                </a:rPr>
                <a:t>对跨局轮乘司机的设备进行出退勤信息管理。</a:t>
              </a:r>
              <a:endParaRPr lang="en-US" altLang="zh-CN" sz="1600" b="1"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信息管理：</a:t>
              </a:r>
              <a:r>
                <a:rPr lang="zh-CN" altLang="en-US" sz="1600" dirty="0">
                  <a:solidFill>
                    <a:schemeClr val="bg1"/>
                  </a:solidFill>
                  <a:latin typeface="微软雅黑" panose="020B0503020204020204" pitchFamily="34" charset="-122"/>
                  <a:ea typeface="微软雅黑" panose="020B0503020204020204" pitchFamily="34" charset="-122"/>
                </a:rPr>
                <a:t>录入并查看终端、司机信息；下发远程语音播报内容。</a:t>
              </a:r>
              <a:endParaRPr lang="en-US" altLang="zh-CN" sz="1600" b="1" dirty="0">
                <a:solidFill>
                  <a:schemeClr val="bg1"/>
                </a:solidFill>
                <a:latin typeface="微软雅黑" panose="020B0503020204020204" pitchFamily="34" charset="-122"/>
                <a:ea typeface="微软雅黑" panose="020B0503020204020204" pitchFamily="34" charset="-122"/>
              </a:endParaRPr>
            </a:p>
            <a:p>
              <a:pPr>
                <a:lnSpc>
                  <a:spcPct val="200000"/>
                </a:lnSpc>
              </a:pPr>
              <a:r>
                <a:rPr lang="zh-CN" altLang="en-US" sz="1600" b="1" dirty="0">
                  <a:solidFill>
                    <a:schemeClr val="bg1"/>
                  </a:solidFill>
                  <a:latin typeface="微软雅黑" panose="020B0503020204020204" pitchFamily="34" charset="-122"/>
                  <a:ea typeface="微软雅黑" panose="020B0503020204020204" pitchFamily="34" charset="-122"/>
                </a:rPr>
                <a:t>系统管理：</a:t>
              </a:r>
              <a:r>
                <a:rPr lang="zh-CN" altLang="en-US" sz="1600" dirty="0">
                  <a:solidFill>
                    <a:schemeClr val="bg1"/>
                  </a:solidFill>
                  <a:latin typeface="微软雅黑" panose="020B0503020204020204" pitchFamily="34" charset="-122"/>
                  <a:ea typeface="微软雅黑" panose="020B0503020204020204" pitchFamily="34" charset="-122"/>
                </a:rPr>
                <a:t>管理、组织软件用户信息。</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2577587" y="1674070"/>
              <a:ext cx="315000" cy="4246606"/>
              <a:chOff x="2577587" y="1674070"/>
              <a:chExt cx="315000" cy="4246606"/>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587" y="1674070"/>
                <a:ext cx="288000" cy="288000"/>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7587" y="3625465"/>
                <a:ext cx="288000" cy="288000"/>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587" y="3141000"/>
                <a:ext cx="252000" cy="252000"/>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4587" y="5632676"/>
                <a:ext cx="288000" cy="288000"/>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3587" y="5126162"/>
                <a:ext cx="252000" cy="252000"/>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5587" y="4129991"/>
                <a:ext cx="288000" cy="28800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5587" y="2659129"/>
                <a:ext cx="252000" cy="252000"/>
              </a:xfrm>
              <a:prstGeom prst="rect">
                <a:avLst/>
              </a:prstGeom>
            </p:spPr>
          </p:pic>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3587" y="4615855"/>
                <a:ext cx="252000" cy="252000"/>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5587" y="2172906"/>
                <a:ext cx="252000" cy="252000"/>
              </a:xfrm>
              <a:prstGeom prst="rect">
                <a:avLst/>
              </a:prstGeom>
            </p:spPr>
          </p:pic>
        </p:grpSp>
      </p:grpSp>
      <p:sp>
        <p:nvSpPr>
          <p:cNvPr id="3" name="文本框 2"/>
          <p:cNvSpPr txBox="1"/>
          <p:nvPr/>
        </p:nvSpPr>
        <p:spPr>
          <a:xfrm>
            <a:off x="1067435" y="361315"/>
            <a:ext cx="3520440" cy="460375"/>
          </a:xfrm>
          <a:prstGeom prst="rect">
            <a:avLst/>
          </a:prstGeom>
          <a:noFill/>
        </p:spPr>
        <p:txBody>
          <a:bodyPr wrap="square" rtlCol="0">
            <a:spAutoFit/>
          </a:bodyPr>
          <a:lstStyle/>
          <a:p>
            <a:r>
              <a:rPr lang="zh-CN" altLang="en-US" sz="2400" b="1" dirty="0">
                <a:latin typeface="+mj-ea"/>
                <a:ea typeface="+mj-ea"/>
              </a:rPr>
              <a:t>分析软件</a:t>
            </a:r>
            <a:endParaRPr lang="zh-CN" sz="2400" b="1" dirty="0">
              <a:latin typeface="+mj-ea"/>
              <a:ea typeface="+mj-ea"/>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77722" y="4140849"/>
            <a:ext cx="5241943" cy="2397307"/>
            <a:chOff x="477722" y="4312299"/>
            <a:chExt cx="5241943" cy="2397307"/>
          </a:xfrm>
        </p:grpSpPr>
        <p:pic>
          <p:nvPicPr>
            <p:cNvPr id="16" name="图片 15"/>
            <p:cNvPicPr>
              <a:picLocks noChangeAspect="1"/>
            </p:cNvPicPr>
            <p:nvPr/>
          </p:nvPicPr>
          <p:blipFill>
            <a:blip r:embed="rId1"/>
            <a:stretch>
              <a:fillRect/>
            </a:stretch>
          </p:blipFill>
          <p:spPr>
            <a:xfrm>
              <a:off x="477722" y="4312299"/>
              <a:ext cx="5241943" cy="2397307"/>
            </a:xfrm>
            <a:prstGeom prst="rect">
              <a:avLst/>
            </a:prstGeom>
          </p:spPr>
        </p:pic>
        <p:pic>
          <p:nvPicPr>
            <p:cNvPr id="25" name="图片 24"/>
            <p:cNvPicPr>
              <a:picLocks noChangeAspect="1"/>
            </p:cNvPicPr>
            <p:nvPr/>
          </p:nvPicPr>
          <p:blipFill>
            <a:blip r:embed="rId2"/>
            <a:stretch>
              <a:fillRect/>
            </a:stretch>
          </p:blipFill>
          <p:spPr>
            <a:xfrm>
              <a:off x="653144" y="4472618"/>
              <a:ext cx="4025948" cy="2090396"/>
            </a:xfrm>
            <a:prstGeom prst="rect">
              <a:avLst/>
            </a:prstGeom>
          </p:spPr>
        </p:pic>
      </p:grpSp>
      <p:pic>
        <p:nvPicPr>
          <p:cNvPr id="12" name="图片 11"/>
          <p:cNvPicPr>
            <a:picLocks noChangeAspect="1"/>
          </p:cNvPicPr>
          <p:nvPr/>
        </p:nvPicPr>
        <p:blipFill rotWithShape="1">
          <a:blip r:embed="rId3"/>
          <a:srcRect l="11841" t="1" b="40765"/>
          <a:stretch>
            <a:fillRect/>
          </a:stretch>
        </p:blipFill>
        <p:spPr>
          <a:xfrm>
            <a:off x="5806751" y="4140849"/>
            <a:ext cx="5920716" cy="2397306"/>
          </a:xfrm>
          <a:prstGeom prst="rect">
            <a:avLst/>
          </a:prstGeom>
        </p:spPr>
      </p:pic>
      <p:pic>
        <p:nvPicPr>
          <p:cNvPr id="14" name="图片 13"/>
          <p:cNvPicPr>
            <a:picLocks noChangeAspect="1"/>
          </p:cNvPicPr>
          <p:nvPr/>
        </p:nvPicPr>
        <p:blipFill rotWithShape="1">
          <a:blip r:embed="rId4"/>
          <a:srcRect r="1903"/>
          <a:stretch>
            <a:fillRect/>
          </a:stretch>
        </p:blipFill>
        <p:spPr>
          <a:xfrm>
            <a:off x="5549901" y="1097866"/>
            <a:ext cx="6177566" cy="2880000"/>
          </a:xfrm>
          <a:prstGeom prst="rect">
            <a:avLst/>
          </a:prstGeom>
        </p:spPr>
      </p:pic>
      <p:pic>
        <p:nvPicPr>
          <p:cNvPr id="15" name="图片 14"/>
          <p:cNvPicPr>
            <a:picLocks noChangeAspect="1"/>
          </p:cNvPicPr>
          <p:nvPr/>
        </p:nvPicPr>
        <p:blipFill rotWithShape="1">
          <a:blip r:embed="rId5"/>
          <a:srcRect r="21057"/>
          <a:stretch>
            <a:fillRect/>
          </a:stretch>
        </p:blipFill>
        <p:spPr>
          <a:xfrm>
            <a:off x="477722" y="1097866"/>
            <a:ext cx="4971356" cy="2880000"/>
          </a:xfrm>
          <a:prstGeom prst="rect">
            <a:avLst/>
          </a:prstGeom>
        </p:spPr>
      </p:pic>
      <p:sp>
        <p:nvSpPr>
          <p:cNvPr id="17" name="矩形 16"/>
          <p:cNvSpPr/>
          <p:nvPr/>
        </p:nvSpPr>
        <p:spPr>
          <a:xfrm>
            <a:off x="2388636" y="3439497"/>
            <a:ext cx="410547" cy="46653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对话气泡: 矩形 17"/>
          <p:cNvSpPr/>
          <p:nvPr/>
        </p:nvSpPr>
        <p:spPr>
          <a:xfrm>
            <a:off x="2566849" y="2589106"/>
            <a:ext cx="793102" cy="709127"/>
          </a:xfrm>
          <a:prstGeom prst="wedgeRect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点击进入</a:t>
            </a:r>
            <a:endParaRPr lang="zh-CN" altLang="en-US" dirty="0"/>
          </a:p>
        </p:txBody>
      </p:sp>
      <p:sp>
        <p:nvSpPr>
          <p:cNvPr id="20" name="矩形 19"/>
          <p:cNvSpPr/>
          <p:nvPr/>
        </p:nvSpPr>
        <p:spPr>
          <a:xfrm>
            <a:off x="10935478" y="2194162"/>
            <a:ext cx="214604" cy="1629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对话气泡: 矩形 20"/>
          <p:cNvSpPr/>
          <p:nvPr/>
        </p:nvSpPr>
        <p:spPr>
          <a:xfrm>
            <a:off x="4760840" y="5427169"/>
            <a:ext cx="793102" cy="709127"/>
          </a:xfrm>
          <a:prstGeom prst="wedgeRectCallout">
            <a:avLst>
              <a:gd name="adj1" fmla="val 17990"/>
              <a:gd name="adj2" fmla="val -782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报警分析</a:t>
            </a:r>
            <a:endParaRPr lang="zh-CN" altLang="en-US" dirty="0"/>
          </a:p>
        </p:txBody>
      </p:sp>
      <p:sp>
        <p:nvSpPr>
          <p:cNvPr id="22" name="矩形 21"/>
          <p:cNvSpPr/>
          <p:nvPr/>
        </p:nvSpPr>
        <p:spPr>
          <a:xfrm>
            <a:off x="5157391" y="5043971"/>
            <a:ext cx="214604" cy="1629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rotWithShape="1">
          <a:blip r:embed="rId6"/>
          <a:srcRect l="84177" t="-3764" b="1"/>
          <a:stretch>
            <a:fillRect/>
          </a:stretch>
        </p:blipFill>
        <p:spPr>
          <a:xfrm>
            <a:off x="9993087" y="1935731"/>
            <a:ext cx="1748978" cy="700683"/>
          </a:xfrm>
          <a:prstGeom prst="rect">
            <a:avLst/>
          </a:prstGeom>
          <a:effectLst>
            <a:outerShdw blurRad="50800" dist="38100" dir="2700000" algn="tl" rotWithShape="0">
              <a:prstClr val="black">
                <a:alpha val="40000"/>
              </a:prstClr>
            </a:outerShdw>
          </a:effectLst>
        </p:spPr>
      </p:pic>
      <p:sp>
        <p:nvSpPr>
          <p:cNvPr id="23" name="对话气泡: 矩形 22"/>
          <p:cNvSpPr/>
          <p:nvPr/>
        </p:nvSpPr>
        <p:spPr>
          <a:xfrm>
            <a:off x="10291665" y="5521413"/>
            <a:ext cx="1628243" cy="709127"/>
          </a:xfrm>
          <a:prstGeom prst="wedgeRectCallout">
            <a:avLst>
              <a:gd name="adj1" fmla="val 27732"/>
              <a:gd name="adj2" fmla="val -8355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查看该设备报警情况</a:t>
            </a:r>
            <a:endParaRPr lang="zh-CN" altLang="en-US" dirty="0"/>
          </a:p>
        </p:txBody>
      </p:sp>
      <p:sp>
        <p:nvSpPr>
          <p:cNvPr id="24" name="矩形 23"/>
          <p:cNvSpPr/>
          <p:nvPr/>
        </p:nvSpPr>
        <p:spPr>
          <a:xfrm>
            <a:off x="11423340" y="5125463"/>
            <a:ext cx="214604" cy="1629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对话气泡: 矩形 18"/>
          <p:cNvSpPr/>
          <p:nvPr/>
        </p:nvSpPr>
        <p:spPr>
          <a:xfrm>
            <a:off x="10563775" y="1162235"/>
            <a:ext cx="793102" cy="709127"/>
          </a:xfrm>
          <a:prstGeom prst="wedgeRectCallout">
            <a:avLst>
              <a:gd name="adj1" fmla="val -65539"/>
              <a:gd name="adj2" fmla="val 980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查看数据</a:t>
            </a:r>
            <a:endParaRPr lang="zh-CN" altLang="en-US" dirty="0"/>
          </a:p>
        </p:txBody>
      </p:sp>
      <p:sp>
        <p:nvSpPr>
          <p:cNvPr id="28" name="矩形 27"/>
          <p:cNvSpPr/>
          <p:nvPr/>
        </p:nvSpPr>
        <p:spPr>
          <a:xfrm>
            <a:off x="10165701" y="2296646"/>
            <a:ext cx="311368" cy="2364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13261" y="1120075"/>
            <a:ext cx="1627549" cy="398780"/>
          </a:xfrm>
          <a:prstGeom prst="rect">
            <a:avLst/>
          </a:prstGeom>
          <a:noFill/>
        </p:spPr>
        <p:txBody>
          <a:bodyPr wrap="square" rtlCol="0">
            <a:spAutoFit/>
          </a:bodyPr>
          <a:lstStyle/>
          <a:p>
            <a:r>
              <a:rPr lang="zh-CN" altLang="en-US" sz="2000" dirty="0">
                <a:solidFill>
                  <a:schemeClr val="bg1"/>
                </a:solidFill>
                <a:highlight>
                  <a:srgbClr val="000000"/>
                </a:highlight>
                <a:latin typeface="+mn-ea"/>
                <a:ea typeface="+mn-ea"/>
              </a:rPr>
              <a:t>操作说明</a:t>
            </a:r>
            <a:endParaRPr lang="zh-CN" altLang="en-US" sz="2000" dirty="0">
              <a:solidFill>
                <a:schemeClr val="bg1"/>
              </a:solidFill>
              <a:highlight>
                <a:srgbClr val="000000"/>
              </a:highlight>
              <a:latin typeface="+mn-ea"/>
              <a:ea typeface="+mn-ea"/>
            </a:endParaRPr>
          </a:p>
        </p:txBody>
      </p:sp>
      <p:pic>
        <p:nvPicPr>
          <p:cNvPr id="2050" name="图片 1" descr="C:\Users\北京启辰智达\Desktop\微信截图_20191107112117.png微信截图_20191107112117"/>
          <p:cNvPicPr>
            <a:picLocks noChangeAspect="1" noChangeArrowheads="1"/>
          </p:cNvPicPr>
          <p:nvPr/>
        </p:nvPicPr>
        <p:blipFill>
          <a:blip r:embed="rId7"/>
          <a:srcRect/>
          <a:stretch>
            <a:fillRect/>
          </a:stretch>
        </p:blipFill>
        <p:spPr bwMode="auto">
          <a:xfrm>
            <a:off x="8001635" y="2435225"/>
            <a:ext cx="1918335" cy="13430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1067435" y="361315"/>
            <a:ext cx="3520440" cy="460375"/>
          </a:xfrm>
          <a:prstGeom prst="rect">
            <a:avLst/>
          </a:prstGeom>
          <a:noFill/>
        </p:spPr>
        <p:txBody>
          <a:bodyPr wrap="square" rtlCol="0">
            <a:spAutoFit/>
          </a:bodyPr>
          <a:lstStyle/>
          <a:p>
            <a:r>
              <a:rPr lang="zh-CN" altLang="en-US" sz="2400" b="1" dirty="0">
                <a:latin typeface="+mj-ea"/>
                <a:ea typeface="+mj-ea"/>
              </a:rPr>
              <a:t>分析软件  实时报警</a:t>
            </a:r>
            <a:endParaRPr lang="zh-CN" sz="2400" b="1" dirty="0">
              <a:latin typeface="+mj-ea"/>
              <a:ea typeface="+mj-ea"/>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67435" y="361315"/>
            <a:ext cx="3520440" cy="460375"/>
          </a:xfrm>
          <a:prstGeom prst="rect">
            <a:avLst/>
          </a:prstGeom>
          <a:noFill/>
        </p:spPr>
        <p:txBody>
          <a:bodyPr wrap="square" rtlCol="0">
            <a:spAutoFit/>
          </a:bodyPr>
          <a:lstStyle/>
          <a:p>
            <a:r>
              <a:rPr lang="zh-CN" altLang="en-US" sz="2400" b="1" dirty="0">
                <a:latin typeface="+mj-ea"/>
                <a:ea typeface="+mj-ea"/>
              </a:rPr>
              <a:t>运用情况</a:t>
            </a:r>
            <a:endParaRPr lang="zh-CN" sz="2400" b="1" dirty="0">
              <a:latin typeface="+mj-ea"/>
              <a:ea typeface="+mj-ea"/>
            </a:endParaRPr>
          </a:p>
        </p:txBody>
      </p:sp>
      <p:sp>
        <p:nvSpPr>
          <p:cNvPr id="2" name="文本框 1"/>
          <p:cNvSpPr txBox="1"/>
          <p:nvPr/>
        </p:nvSpPr>
        <p:spPr>
          <a:xfrm>
            <a:off x="1602740" y="1059815"/>
            <a:ext cx="8986520" cy="5169535"/>
          </a:xfrm>
          <a:prstGeom prst="rect">
            <a:avLst/>
          </a:prstGeom>
          <a:noFill/>
        </p:spPr>
        <p:txBody>
          <a:bodyPr wrap="square" rtlCol="0" anchor="t">
            <a:spAutoFit/>
          </a:bodyPr>
          <a:p>
            <a:pPr indent="457200" eaLnBrk="1" hangingPunct="1">
              <a:lnSpc>
                <a:spcPct val="150000"/>
              </a:lnSpc>
              <a:defRPr/>
            </a:pPr>
            <a:r>
              <a:rPr lang="en-US" altLang="zh-CN" noProof="0" dirty="0">
                <a:latin typeface="+mn-ea"/>
                <a:ea typeface="+mn-ea"/>
                <a:cs typeface="+mn-ea"/>
                <a:sym typeface="+mn-ea"/>
              </a:rPr>
              <a:t>1</a:t>
            </a:r>
            <a:r>
              <a:rPr lang="zh-CN" altLang="en-US" noProof="0" dirty="0">
                <a:latin typeface="+mn-ea"/>
                <a:ea typeface="+mn-ea"/>
                <a:cs typeface="+mn-ea"/>
                <a:sym typeface="+mn-ea"/>
              </a:rPr>
              <a:t>、北京机务段动车组</a:t>
            </a:r>
            <a:r>
              <a:rPr lang="zh-CN" altLang="en-US" dirty="0">
                <a:latin typeface="+mn-ea"/>
                <a:ea typeface="+mn-ea"/>
                <a:cs typeface="+mn-ea"/>
                <a:sym typeface="+mn-ea"/>
              </a:rPr>
              <a:t>运用</a:t>
            </a:r>
            <a:r>
              <a:rPr lang="zh-CN" altLang="en-US" noProof="0" dirty="0">
                <a:latin typeface="+mn-ea"/>
                <a:ea typeface="+mn-ea"/>
                <a:cs typeface="+mn-ea"/>
                <a:sym typeface="+mn-ea"/>
              </a:rPr>
              <a:t>车间针对关键时间段（</a:t>
            </a:r>
            <a:r>
              <a:rPr lang="en-US" altLang="zh-CN" noProof="0" dirty="0">
                <a:latin typeface="+mn-ea"/>
                <a:ea typeface="+mn-ea"/>
                <a:cs typeface="+mn-ea"/>
                <a:sym typeface="+mn-ea"/>
              </a:rPr>
              <a:t>22:00-6:00</a:t>
            </a:r>
            <a:r>
              <a:rPr lang="zh-CN" altLang="en-US" noProof="0" dirty="0">
                <a:latin typeface="+mn-ea"/>
                <a:ea typeface="+mn-ea"/>
                <a:cs typeface="+mn-ea"/>
                <a:sym typeface="+mn-ea"/>
              </a:rPr>
              <a:t>，</a:t>
            </a:r>
            <a:r>
              <a:rPr lang="en-US" altLang="zh-CN" noProof="0" dirty="0">
                <a:latin typeface="+mn-ea"/>
                <a:ea typeface="+mn-ea"/>
                <a:cs typeface="+mn-ea"/>
                <a:sym typeface="+mn-ea"/>
              </a:rPr>
              <a:t>12:00-14:00</a:t>
            </a:r>
            <a:r>
              <a:rPr lang="zh-CN" altLang="en-US" noProof="0" dirty="0">
                <a:latin typeface="+mn-ea"/>
                <a:ea typeface="+mn-ea"/>
                <a:cs typeface="+mn-ea"/>
                <a:sym typeface="+mn-ea"/>
              </a:rPr>
              <a:t>）车次使用</a:t>
            </a:r>
            <a:r>
              <a:rPr lang="zh-CN" altLang="en-US" dirty="0">
                <a:solidFill>
                  <a:prstClr val="black"/>
                </a:solidFill>
                <a:latin typeface="+mn-ea"/>
                <a:ea typeface="+mn-ea"/>
                <a:cs typeface="+mn-ea"/>
                <a:sym typeface="+mn-ea"/>
              </a:rPr>
              <a:t>便携式司机状态预警装置</a:t>
            </a:r>
            <a:r>
              <a:rPr lang="zh-CN" altLang="en-US" noProof="0" dirty="0">
                <a:latin typeface="+mn-ea"/>
                <a:ea typeface="+mn-ea"/>
                <a:cs typeface="+mn-ea"/>
                <a:sym typeface="+mn-ea"/>
              </a:rPr>
              <a:t>，例如：</a:t>
            </a:r>
            <a:endParaRPr kumimoji="0" lang="zh-CN" altLang="en-US"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DJ5903</a:t>
            </a:r>
            <a:r>
              <a:rPr lang="zh-CN" altLang="en-US" sz="1600" dirty="0">
                <a:latin typeface="+mn-ea"/>
                <a:ea typeface="+mn-ea"/>
                <a:cs typeface="+mn-ea"/>
                <a:sym typeface="+mn-ea"/>
              </a:rPr>
              <a:t>次：</a:t>
            </a:r>
            <a:r>
              <a:rPr lang="zh-CN" altLang="en-US" sz="1600" noProof="0" dirty="0">
                <a:latin typeface="+mn-ea"/>
                <a:ea typeface="+mn-ea"/>
                <a:cs typeface="+mn-ea"/>
                <a:sym typeface="+mn-ea"/>
              </a:rPr>
              <a:t>北京南5:27开,济南西7:01到；</a:t>
            </a:r>
            <a:endParaRPr kumimoji="0" lang="zh-CN" altLang="en-US" sz="1600"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0G9004/0G9003/G9004次：曹庄所5:36开,天津西5:54到6:28开，沧州西6:59到7:22开，北京南8:23到；</a:t>
            </a:r>
            <a:endParaRPr kumimoji="0" lang="zh-CN" altLang="en-US" sz="1600"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G411</a:t>
            </a:r>
            <a:r>
              <a:rPr lang="zh-CN" altLang="en-US" sz="1600" dirty="0">
                <a:latin typeface="+mn-ea"/>
                <a:ea typeface="+mn-ea"/>
                <a:cs typeface="+mn-ea"/>
                <a:sym typeface="+mn-ea"/>
              </a:rPr>
              <a:t>次：</a:t>
            </a:r>
            <a:r>
              <a:rPr lang="zh-CN" altLang="en-US" sz="1600" noProof="0" dirty="0">
                <a:latin typeface="+mn-ea"/>
                <a:ea typeface="+mn-ea"/>
                <a:cs typeface="+mn-ea"/>
                <a:sym typeface="+mn-ea"/>
              </a:rPr>
              <a:t>北京南11:20开，济南西14:36到；</a:t>
            </a:r>
            <a:endParaRPr kumimoji="0" lang="zh-CN" altLang="en-US" sz="1600"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G473次：北京南11:35开，济南西13:47到；</a:t>
            </a:r>
            <a:endParaRPr kumimoji="0" lang="zh-CN" altLang="en-US" sz="1600"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D335次：北京站22:42开，大明湖3:03到；</a:t>
            </a:r>
            <a:endParaRPr kumimoji="0" lang="zh-CN" altLang="en-US" sz="1600" kern="1200" cap="none" spc="0" normalizeH="0" baseline="0" noProof="0" dirty="0">
              <a:latin typeface="+mn-ea"/>
              <a:ea typeface="+mn-ea"/>
              <a:cs typeface="+mn-ea"/>
            </a:endParaRPr>
          </a:p>
          <a:p>
            <a:pPr marR="0" indent="4064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1740828767"/>
                </a:ext>
              </a:extLst>
            </a:pPr>
            <a:r>
              <a:rPr lang="zh-CN" altLang="en-US" sz="1600" noProof="0" dirty="0">
                <a:latin typeface="+mn-ea"/>
                <a:ea typeface="+mn-ea"/>
                <a:cs typeface="+mn-ea"/>
                <a:sym typeface="+mn-ea"/>
              </a:rPr>
              <a:t>  D336次：大明湖00:54开，北京站6:03到。</a:t>
            </a:r>
            <a:endParaRPr lang="zh-CN" altLang="en-US" sz="1600" noProof="0" dirty="0">
              <a:latin typeface="+mn-ea"/>
              <a:ea typeface="+mn-ea"/>
              <a:cs typeface="+mn-ea"/>
              <a:sym typeface="+mn-ea"/>
            </a:endParaRPr>
          </a:p>
          <a:p>
            <a:pPr marR="0" indent="457200" defTabSz="914400" eaLnBrk="1" hangingPunct="1">
              <a:lnSpc>
                <a:spcPct val="150000"/>
              </a:lnSpc>
              <a:buClrTx/>
              <a:buSzTx/>
              <a:buFont typeface="Wingdings" panose="05000000000000000000" pitchFamily="2" charset="2"/>
              <a:buChar char="Ø"/>
              <a:defRPr/>
              <a:extLst>
                <a:ext uri="{35155182-B16C-46BC-9424-99874614C6A1}">
                  <wpsdc:indentchars xmlns:wpsdc="http://www.wps.cn/officeDocument/2017/drawingmlCustomData" val="200" checksum="59296752"/>
                </a:ext>
              </a:extLst>
            </a:pPr>
            <a:endParaRPr kumimoji="0" lang="zh-CN" altLang="en-US" kern="1200" cap="none" spc="0" normalizeH="0" baseline="0" noProof="0" dirty="0">
              <a:latin typeface="+mn-ea"/>
              <a:ea typeface="+mn-ea"/>
              <a:cs typeface="+mn-ea"/>
            </a:endParaRPr>
          </a:p>
          <a:p>
            <a:pPr marR="0" indent="457200" defTabSz="914400" eaLnBrk="1" hangingPunct="1">
              <a:lnSpc>
                <a:spcPct val="150000"/>
              </a:lnSpc>
              <a:buClrTx/>
              <a:buSzTx/>
              <a:buFontTx/>
              <a:defRPr/>
              <a:extLst>
                <a:ext uri="{35155182-B16C-46BC-9424-99874614C6A1}">
                  <wpsdc:indentchars xmlns:wpsdc="http://www.wps.cn/officeDocument/2017/drawingmlCustomData" val="200" checksum="59296752"/>
                </a:ext>
              </a:extLst>
            </a:pPr>
            <a:r>
              <a:rPr lang="en-US" altLang="zh-CN" noProof="0" dirty="0">
                <a:latin typeface="+mn-ea"/>
                <a:ea typeface="+mn-ea"/>
                <a:cs typeface="+mn-ea"/>
                <a:sym typeface="+mn-ea"/>
              </a:rPr>
              <a:t>2</a:t>
            </a:r>
            <a:r>
              <a:rPr lang="zh-CN" altLang="en-US" noProof="0" dirty="0">
                <a:latin typeface="+mn-ea"/>
                <a:ea typeface="+mn-ea"/>
                <a:cs typeface="+mn-ea"/>
                <a:sym typeface="+mn-ea"/>
              </a:rPr>
              <a:t>、车间还针对关键人、重点人担当的车次使用，例如：车间车队排查出XX乘务员近期因家庭琐事繁多，利用便携式司机状态预警装置对该乘务员进行精神状态不良、间断瞭望或坐姿不正时，进行实时提醒和纠正。</a:t>
            </a:r>
            <a:endParaRPr lang="zh-CN" altLang="en-US">
              <a:latin typeface="+mn-ea"/>
              <a:ea typeface="+mn-ea"/>
              <a:cs typeface="+mn-ea"/>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文本框 3"/>
          <p:cNvSpPr txBox="1">
            <a:spLocks noChangeArrowheads="1"/>
          </p:cNvSpPr>
          <p:nvPr/>
        </p:nvSpPr>
        <p:spPr bwMode="auto">
          <a:xfrm>
            <a:off x="809589" y="992505"/>
            <a:ext cx="5929354"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457200" algn="l" defTabSz="914400" rtl="0" eaLnBrk="1" fontAlgn="base" latinLnBrk="0" hangingPunct="1">
              <a:lnSpc>
                <a:spcPct val="150000"/>
              </a:lnSpc>
              <a:buClrTx/>
              <a:buSzTx/>
              <a:buFontTx/>
              <a:buNone/>
              <a:defRPr/>
              <a:extLst>
                <a:ext uri="{35155182-B16C-46BC-9424-99874614C6A1}">
                  <wpsdc:indentchars xmlns:wpsdc="http://www.wps.cn/officeDocument/2017/drawingmlCustomData" val="200" checksum="59296752"/>
                </a:ext>
              </a:extLst>
            </a:pPr>
            <a:r>
              <a:rPr kumimoji="0" lang="en-US" altLang="zh-CN" sz="1800" i="0" u="none" strike="noStrike" kern="1200" cap="none" spc="0" normalizeH="0" baseline="0" noProof="0" dirty="0">
                <a:solidFill>
                  <a:schemeClr val="tx1"/>
                </a:solidFill>
                <a:latin typeface="+mj-ea"/>
                <a:ea typeface="+mj-ea"/>
                <a:cs typeface="+mn-cs"/>
              </a:rPr>
              <a:t>3</a:t>
            </a:r>
            <a:r>
              <a:rPr kumimoji="0" lang="zh-CN" altLang="en-US" sz="1800" i="0" u="none" strike="noStrike" kern="1200" cap="none" spc="0" normalizeH="0" baseline="0" noProof="0" dirty="0">
                <a:solidFill>
                  <a:schemeClr val="tx1"/>
                </a:solidFill>
                <a:latin typeface="+mj-ea"/>
                <a:ea typeface="+mj-ea"/>
                <a:cs typeface="+mn-cs"/>
              </a:rPr>
              <a:t>、动车组运用车间</a:t>
            </a:r>
            <a:r>
              <a:rPr kumimoji="0" lang="en-US" altLang="zh-CN" sz="1800" i="0" u="none" strike="noStrike" kern="1200" cap="none" spc="0" normalizeH="0" baseline="0" noProof="0" dirty="0" err="1">
                <a:solidFill>
                  <a:schemeClr val="tx1"/>
                </a:solidFill>
                <a:latin typeface="+mj-ea"/>
                <a:ea typeface="+mj-ea"/>
                <a:cs typeface="+mn-cs"/>
              </a:rPr>
              <a:t>各级报警占比及趋势分析</a:t>
            </a:r>
            <a:endParaRPr kumimoji="0" lang="en-US" altLang="zh-CN" sz="1800" i="0" u="none" strike="noStrike" kern="1200" cap="none" spc="0" normalizeH="0" baseline="0" noProof="0" dirty="0">
              <a:solidFill>
                <a:schemeClr val="tx1"/>
              </a:solidFill>
              <a:latin typeface="+mj-ea"/>
              <a:ea typeface="+mj-ea"/>
              <a:cs typeface="+mn-cs"/>
            </a:endParaRPr>
          </a:p>
        </p:txBody>
      </p:sp>
      <p:sp>
        <p:nvSpPr>
          <p:cNvPr id="100" name="文本框 99"/>
          <p:cNvSpPr txBox="1"/>
          <p:nvPr/>
        </p:nvSpPr>
        <p:spPr>
          <a:xfrm>
            <a:off x="943610" y="5147310"/>
            <a:ext cx="10351135" cy="1337945"/>
          </a:xfrm>
          <a:prstGeom prst="rect">
            <a:avLst/>
          </a:prstGeom>
          <a:noFill/>
          <a:ln w="9525">
            <a:noFill/>
          </a:ln>
        </p:spPr>
        <p:txBody>
          <a:bodyPr wrap="square">
            <a:spAutoFit/>
          </a:bodyPr>
          <a:lstStyle/>
          <a:p>
            <a:pPr indent="355600">
              <a:lnSpc>
                <a:spcPct val="150000"/>
              </a:lnSpc>
            </a:pPr>
            <a:r>
              <a:rPr lang="en-US" altLang="zh-CN" sz="1800" dirty="0">
                <a:latin typeface="+mj-ea"/>
                <a:ea typeface="+mj-ea"/>
              </a:rPr>
              <a:t>4</a:t>
            </a:r>
            <a:r>
              <a:rPr lang="zh-CN" altLang="en-US" sz="1800" dirty="0">
                <a:latin typeface="+mj-ea"/>
                <a:ea typeface="+mj-ea"/>
              </a:rPr>
              <a:t>、</a:t>
            </a:r>
            <a:r>
              <a:rPr lang="zh-CN" sz="1800" dirty="0">
                <a:latin typeface="+mj-ea"/>
                <a:ea typeface="+mj-ea"/>
              </a:rPr>
              <a:t>通过系统的加密分析软件，管理者可分权限对重点时间、重点人员发生报警数据进行检索和分析，实现了对动车组司机行车精神的量化数据管控，有效地强化了动车组司机的现场作业纪律和班前强休意识。</a:t>
            </a:r>
            <a:endParaRPr lang="zh-CN" altLang="en-US" sz="1800" dirty="0">
              <a:latin typeface="+mj-ea"/>
              <a:ea typeface="+mj-ea"/>
            </a:endParaRPr>
          </a:p>
        </p:txBody>
      </p:sp>
      <p:sp>
        <p:nvSpPr>
          <p:cNvPr id="2" name="文本框 1"/>
          <p:cNvSpPr txBox="1"/>
          <p:nvPr/>
        </p:nvSpPr>
        <p:spPr>
          <a:xfrm>
            <a:off x="1067435" y="361315"/>
            <a:ext cx="3520440" cy="460375"/>
          </a:xfrm>
          <a:prstGeom prst="rect">
            <a:avLst/>
          </a:prstGeom>
          <a:noFill/>
        </p:spPr>
        <p:txBody>
          <a:bodyPr wrap="square" rtlCol="0">
            <a:spAutoFit/>
          </a:bodyPr>
          <a:lstStyle/>
          <a:p>
            <a:r>
              <a:rPr lang="zh-CN" altLang="en-US" sz="2400" b="1" dirty="0">
                <a:latin typeface="+mj-ea"/>
                <a:ea typeface="+mj-ea"/>
              </a:rPr>
              <a:t>运用情况</a:t>
            </a:r>
            <a:endParaRPr lang="zh-CN" sz="2400" b="1" dirty="0">
              <a:latin typeface="+mj-ea"/>
              <a:ea typeface="+mj-ea"/>
            </a:endParaRPr>
          </a:p>
        </p:txBody>
      </p:sp>
      <p:pic>
        <p:nvPicPr>
          <p:cNvPr id="12" name="图片 11" descr="C:\Users\北京启辰智达\Desktop\折线图.jpg折线图"/>
          <p:cNvPicPr>
            <a:picLocks noChangeAspect="1"/>
          </p:cNvPicPr>
          <p:nvPr/>
        </p:nvPicPr>
        <p:blipFill>
          <a:blip r:embed="rId1"/>
          <a:srcRect r="10016"/>
          <a:stretch>
            <a:fillRect/>
          </a:stretch>
        </p:blipFill>
        <p:spPr>
          <a:xfrm>
            <a:off x="833755" y="1620520"/>
            <a:ext cx="5662295" cy="3405505"/>
          </a:xfrm>
          <a:prstGeom prst="rect">
            <a:avLst/>
          </a:prstGeom>
        </p:spPr>
      </p:pic>
      <p:pic>
        <p:nvPicPr>
          <p:cNvPr id="3" name="图片 2" descr="C:\Users\北京启辰智达\Desktop\传统饼图.jpg传统饼图"/>
          <p:cNvPicPr>
            <a:picLocks noChangeAspect="1"/>
          </p:cNvPicPr>
          <p:nvPr/>
        </p:nvPicPr>
        <p:blipFill>
          <a:blip r:embed="rId2"/>
          <a:srcRect/>
          <a:stretch>
            <a:fillRect/>
          </a:stretch>
        </p:blipFill>
        <p:spPr>
          <a:xfrm>
            <a:off x="6674485" y="1499235"/>
            <a:ext cx="4756785" cy="3527425"/>
          </a:xfrm>
          <a:prstGeom prst="rect">
            <a:avLst/>
          </a:prstGeom>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7780" y="1549400"/>
            <a:ext cx="8041640" cy="377063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文本框 3"/>
          <p:cNvSpPr txBox="1"/>
          <p:nvPr/>
        </p:nvSpPr>
        <p:spPr>
          <a:xfrm>
            <a:off x="355600" y="1727200"/>
            <a:ext cx="6847840" cy="3415030"/>
          </a:xfrm>
          <a:prstGeom prst="rect">
            <a:avLst/>
          </a:prstGeom>
          <a:noFill/>
        </p:spPr>
        <p:txBody>
          <a:bodyPr wrap="square">
            <a:spAutoFit/>
          </a:bodyPr>
          <a:lstStyle/>
          <a:p>
            <a:pPr marR="0" algn="just" defTabSz="914400" eaLnBrk="1" hangingPunct="1">
              <a:lnSpc>
                <a:spcPct val="150000"/>
              </a:lnSpc>
              <a:buClrTx/>
              <a:buSzTx/>
              <a:buFontTx/>
              <a:defRPr/>
            </a:pPr>
            <a:r>
              <a:rPr lang="en-US" altLang="zh-CN" noProof="0" dirty="0">
                <a:solidFill>
                  <a:schemeClr val="bg1"/>
                </a:solidFill>
                <a:latin typeface="+mn-ea"/>
                <a:ea typeface="+mn-ea"/>
                <a:sym typeface="+mn-ea"/>
              </a:rPr>
              <a:t>      </a:t>
            </a:r>
            <a:r>
              <a:rPr lang="zh-CN" altLang="zh-CN" noProof="0" dirty="0">
                <a:solidFill>
                  <a:schemeClr val="bg1"/>
                </a:solidFill>
                <a:latin typeface="+mn-ea"/>
                <a:ea typeface="+mn-ea"/>
                <a:sym typeface="+mn-ea"/>
              </a:rPr>
              <a:t>通过</a:t>
            </a:r>
            <a:r>
              <a:rPr lang="zh-CN" altLang="en-US" dirty="0">
                <a:solidFill>
                  <a:schemeClr val="bg1"/>
                </a:solidFill>
                <a:latin typeface="+mn-ea"/>
                <a:ea typeface="+mn-ea"/>
                <a:sym typeface="+mn-ea"/>
              </a:rPr>
              <a:t>现场运用</a:t>
            </a:r>
            <a:r>
              <a:rPr lang="zh-CN" altLang="zh-CN" noProof="0" dirty="0">
                <a:solidFill>
                  <a:schemeClr val="bg1"/>
                </a:solidFill>
                <a:latin typeface="+mn-ea"/>
                <a:ea typeface="+mn-ea"/>
                <a:sym typeface="+mn-ea"/>
              </a:rPr>
              <a:t>，得出以下结论：便携式司机状态预警车载装置运行稳定、监测范围宽广、算法准确，实时有效地监测</a:t>
            </a:r>
            <a:r>
              <a:rPr lang="zh-CN" altLang="en-US" noProof="0" dirty="0">
                <a:solidFill>
                  <a:schemeClr val="bg1"/>
                </a:solidFill>
                <a:latin typeface="+mn-ea"/>
                <a:ea typeface="+mn-ea"/>
                <a:sym typeface="+mn-ea"/>
              </a:rPr>
              <a:t>动车组司机值乘精神状态</a:t>
            </a:r>
            <a:r>
              <a:rPr lang="zh-CN" altLang="zh-CN" noProof="0" dirty="0">
                <a:solidFill>
                  <a:schemeClr val="bg1"/>
                </a:solidFill>
                <a:latin typeface="+mn-ea"/>
                <a:ea typeface="+mn-ea"/>
                <a:sym typeface="+mn-ea"/>
              </a:rPr>
              <a:t>。</a:t>
            </a:r>
            <a:r>
              <a:rPr lang="zh-CN" altLang="en-US" noProof="0" dirty="0">
                <a:solidFill>
                  <a:schemeClr val="bg1"/>
                </a:solidFill>
                <a:latin typeface="+mn-ea"/>
                <a:ea typeface="+mn-ea"/>
                <a:sym typeface="+mn-ea"/>
              </a:rPr>
              <a:t>通过车地互动软件</a:t>
            </a:r>
            <a:r>
              <a:rPr lang="zh-CN" altLang="en-US" dirty="0">
                <a:solidFill>
                  <a:schemeClr val="bg1"/>
                </a:solidFill>
                <a:latin typeface="+mn-ea"/>
                <a:ea typeface="+mn-ea"/>
                <a:sym typeface="+mn-ea"/>
              </a:rPr>
              <a:t>平台的</a:t>
            </a:r>
            <a:r>
              <a:rPr lang="zh-CN" altLang="zh-CN" noProof="0" dirty="0">
                <a:solidFill>
                  <a:schemeClr val="bg1"/>
                </a:solidFill>
                <a:latin typeface="+mn-ea"/>
                <a:ea typeface="+mn-ea"/>
                <a:sym typeface="+mn-ea"/>
              </a:rPr>
              <a:t>报警数据分析和地面管理人员的实时干预管控，一、二</a:t>
            </a:r>
            <a:r>
              <a:rPr lang="zh-CN" altLang="en-US" noProof="0" dirty="0">
                <a:solidFill>
                  <a:schemeClr val="bg1"/>
                </a:solidFill>
                <a:latin typeface="+mn-ea"/>
                <a:ea typeface="+mn-ea"/>
                <a:sym typeface="+mn-ea"/>
              </a:rPr>
              <a:t>、</a:t>
            </a:r>
            <a:r>
              <a:rPr lang="zh-CN" altLang="zh-CN" noProof="0" dirty="0">
                <a:solidFill>
                  <a:schemeClr val="bg1"/>
                </a:solidFill>
                <a:latin typeface="+mn-ea"/>
                <a:ea typeface="+mn-ea"/>
                <a:sym typeface="+mn-ea"/>
              </a:rPr>
              <a:t>三级瞭望报警呈递减趋势</a:t>
            </a:r>
            <a:r>
              <a:rPr lang="zh-CN" altLang="en-US" noProof="0" dirty="0">
                <a:solidFill>
                  <a:schemeClr val="bg1"/>
                </a:solidFill>
                <a:latin typeface="+mn-ea"/>
                <a:ea typeface="+mn-ea"/>
                <a:sym typeface="+mn-ea"/>
              </a:rPr>
              <a:t>并有效杜绝了二级、三级报警</a:t>
            </a:r>
            <a:r>
              <a:rPr lang="zh-CN" altLang="zh-CN" noProof="0" dirty="0">
                <a:solidFill>
                  <a:schemeClr val="bg1"/>
                </a:solidFill>
                <a:latin typeface="+mn-ea"/>
                <a:ea typeface="+mn-ea"/>
                <a:sym typeface="+mn-ea"/>
              </a:rPr>
              <a:t>。系统</a:t>
            </a:r>
            <a:r>
              <a:rPr kumimoji="0" lang="zh-CN" altLang="en-US" kern="1200" cap="none" spc="0" normalizeH="0" baseline="0" noProof="0" dirty="0">
                <a:solidFill>
                  <a:schemeClr val="bg1"/>
                </a:solidFill>
                <a:latin typeface="+mn-ea"/>
                <a:ea typeface="+mn-ea"/>
                <a:cs typeface="+mn-cs"/>
              </a:rPr>
              <a:t>有效提高了安全管控的手段，充分发挥了“技防”的优势，利用设备对管理上存在的死角进行卡控，对司机的班前强休意识和现场作业纪律有效强化，司机值乘精力显著提升，对行车安全提供了有力的保障。</a:t>
            </a:r>
            <a:endParaRPr kumimoji="0" lang="zh-CN" altLang="en-US" kern="1200" cap="none" spc="0" normalizeH="0" baseline="0" noProof="0" dirty="0">
              <a:solidFill>
                <a:schemeClr val="bg1"/>
              </a:solidFill>
              <a:latin typeface="+mn-ea"/>
              <a:ea typeface="+mn-ea"/>
              <a:cs typeface="+mn-cs"/>
            </a:endParaRPr>
          </a:p>
        </p:txBody>
      </p:sp>
      <p:sp>
        <p:nvSpPr>
          <p:cNvPr id="27" name="任意多边形 16"/>
          <p:cNvSpPr/>
          <p:nvPr/>
        </p:nvSpPr>
        <p:spPr>
          <a:xfrm rot="2700000">
            <a:off x="402821"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28" name="任意多边形 16"/>
          <p:cNvSpPr/>
          <p:nvPr/>
        </p:nvSpPr>
        <p:spPr>
          <a:xfrm rot="2700000">
            <a:off x="631422" y="475672"/>
            <a:ext cx="226739" cy="227871"/>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2" name="文本框 1"/>
          <p:cNvSpPr txBox="1"/>
          <p:nvPr/>
        </p:nvSpPr>
        <p:spPr>
          <a:xfrm>
            <a:off x="1067435" y="361315"/>
            <a:ext cx="3520440" cy="460375"/>
          </a:xfrm>
          <a:prstGeom prst="rect">
            <a:avLst/>
          </a:prstGeom>
          <a:noFill/>
        </p:spPr>
        <p:txBody>
          <a:bodyPr wrap="square" rtlCol="0">
            <a:spAutoFit/>
          </a:bodyPr>
          <a:lstStyle/>
          <a:p>
            <a:r>
              <a:rPr lang="zh-CN" altLang="en-US" sz="2400" b="1" dirty="0">
                <a:latin typeface="+mj-ea"/>
                <a:ea typeface="+mj-ea"/>
              </a:rPr>
              <a:t>运用总结</a:t>
            </a:r>
            <a:endParaRPr lang="zh-CN" sz="2400" b="1" dirty="0">
              <a:latin typeface="+mj-ea"/>
              <a:ea typeface="+mj-ea"/>
            </a:endParaRPr>
          </a:p>
        </p:txBody>
      </p:sp>
      <p:pic>
        <p:nvPicPr>
          <p:cNvPr id="16" name="图片占位符 8" descr="C:\Users\北京启辰智达\Desktop\图片素材\微信图片_20191107111359.jpg微信图片_20191107111359"/>
          <p:cNvPicPr>
            <a:picLocks noGrp="1" noChangeAspect="1"/>
          </p:cNvPicPr>
          <p:nvPr/>
        </p:nvPicPr>
        <p:blipFill rotWithShape="1">
          <a:blip r:embed="rId1"/>
          <a:srcRect/>
          <a:stretch>
            <a:fillRect/>
          </a:stretch>
        </p:blipFill>
        <p:spPr>
          <a:xfrm>
            <a:off x="7519035" y="1549400"/>
            <a:ext cx="4682490" cy="3770630"/>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grayscl/>
            <a:extLst>
              <a:ext uri="{28A0092B-C50C-407E-A947-70E740481C1C}">
                <a14:useLocalDpi xmlns:a14="http://schemas.microsoft.com/office/drawing/2010/main" val="0"/>
              </a:ext>
            </a:extLst>
          </a:blip>
          <a:srcRect l="21792" r="44118"/>
          <a:stretch>
            <a:fillRect/>
          </a:stretch>
        </p:blipFill>
        <p:spPr>
          <a:xfrm>
            <a:off x="-19552" y="1"/>
            <a:ext cx="3506861" cy="6857998"/>
          </a:xfrm>
          <a:custGeom>
            <a:avLst/>
            <a:gdLst>
              <a:gd name="connsiteX0" fmla="*/ 1 w 3506861"/>
              <a:gd name="connsiteY0" fmla="*/ 0 h 6857998"/>
              <a:gd name="connsiteX1" fmla="*/ 1172507 w 3506861"/>
              <a:gd name="connsiteY1" fmla="*/ 0 h 6857998"/>
              <a:gd name="connsiteX2" fmla="*/ 3311831 w 3506861"/>
              <a:gd name="connsiteY2" fmla="*/ 2416081 h 6857998"/>
              <a:gd name="connsiteX3" fmla="*/ 3311832 w 3506861"/>
              <a:gd name="connsiteY3" fmla="*/ 3479598 h 6857998"/>
              <a:gd name="connsiteX4" fmla="*/ 320420 w 3506861"/>
              <a:gd name="connsiteY4" fmla="*/ 6857998 h 6857998"/>
              <a:gd name="connsiteX5" fmla="*/ 0 w 3506861"/>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6861" h="6857998">
                <a:moveTo>
                  <a:pt x="1" y="0"/>
                </a:moveTo>
                <a:lnTo>
                  <a:pt x="1172507" y="0"/>
                </a:lnTo>
                <a:lnTo>
                  <a:pt x="3311831" y="2416081"/>
                </a:lnTo>
                <a:cubicBezTo>
                  <a:pt x="3571871" y="2709763"/>
                  <a:pt x="3571872" y="3185915"/>
                  <a:pt x="3311832" y="3479598"/>
                </a:cubicBezTo>
                <a:lnTo>
                  <a:pt x="320420" y="6857998"/>
                </a:lnTo>
                <a:lnTo>
                  <a:pt x="0" y="6857998"/>
                </a:lnTo>
                <a:close/>
              </a:path>
            </a:pathLst>
          </a:custGeom>
        </p:spPr>
      </p:pic>
      <p:sp>
        <p:nvSpPr>
          <p:cNvPr id="75" name="任意多边形 74"/>
          <p:cNvSpPr/>
          <p:nvPr/>
        </p:nvSpPr>
        <p:spPr>
          <a:xfrm rot="2700000">
            <a:off x="1128820" y="4853582"/>
            <a:ext cx="1461465" cy="1468765"/>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00206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41" name="任意多边形 40"/>
          <p:cNvSpPr/>
          <p:nvPr/>
        </p:nvSpPr>
        <p:spPr>
          <a:xfrm rot="2700000">
            <a:off x="10207380" y="5620147"/>
            <a:ext cx="1667713" cy="1023269"/>
          </a:xfrm>
          <a:custGeom>
            <a:avLst/>
            <a:gdLst>
              <a:gd name="connsiteX0" fmla="*/ 0 w 1667713"/>
              <a:gd name="connsiteY0" fmla="*/ 456881 h 1023269"/>
              <a:gd name="connsiteX1" fmla="*/ 412332 w 1667713"/>
              <a:gd name="connsiteY1" fmla="*/ 44549 h 1023269"/>
              <a:gd name="connsiteX2" fmla="*/ 412333 w 1667713"/>
              <a:gd name="connsiteY2" fmla="*/ 44549 h 1023269"/>
              <a:gd name="connsiteX3" fmla="*/ 456882 w 1667713"/>
              <a:gd name="connsiteY3" fmla="*/ 0 h 1023269"/>
              <a:gd name="connsiteX4" fmla="*/ 1514743 w 1667713"/>
              <a:gd name="connsiteY4" fmla="*/ 0 h 1023269"/>
              <a:gd name="connsiteX5" fmla="*/ 1667713 w 1667713"/>
              <a:gd name="connsiteY5" fmla="*/ 152970 h 1023269"/>
              <a:gd name="connsiteX6" fmla="*/ 1667713 w 1667713"/>
              <a:gd name="connsiteY6" fmla="*/ 704806 h 1023269"/>
              <a:gd name="connsiteX7" fmla="*/ 1349251 w 1667713"/>
              <a:gd name="connsiteY7" fmla="*/ 1023269 h 1023269"/>
              <a:gd name="connsiteX8" fmla="*/ 1349251 w 1667713"/>
              <a:gd name="connsiteY8" fmla="*/ 318462 h 1023269"/>
              <a:gd name="connsiteX9" fmla="*/ 138420 w 1667713"/>
              <a:gd name="connsiteY9" fmla="*/ 318462 h 1023269"/>
              <a:gd name="connsiteX10" fmla="*/ 1 w 1667713"/>
              <a:gd name="connsiteY10" fmla="*/ 456881 h 10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7713" h="1023269">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00206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42" name="任意多边形 41"/>
          <p:cNvSpPr/>
          <p:nvPr/>
        </p:nvSpPr>
        <p:spPr>
          <a:xfrm rot="2700000">
            <a:off x="9939442" y="5773048"/>
            <a:ext cx="1228628" cy="956548"/>
          </a:xfrm>
          <a:custGeom>
            <a:avLst/>
            <a:gdLst>
              <a:gd name="connsiteX0" fmla="*/ 303771 w 1228628"/>
              <a:gd name="connsiteY0" fmla="*/ 32819 h 956548"/>
              <a:gd name="connsiteX1" fmla="*/ 303771 w 1228628"/>
              <a:gd name="connsiteY1" fmla="*/ 32820 h 956548"/>
              <a:gd name="connsiteX2" fmla="*/ 336591 w 1228628"/>
              <a:gd name="connsiteY2" fmla="*/ 0 h 956548"/>
              <a:gd name="connsiteX3" fmla="*/ 1115933 w 1228628"/>
              <a:gd name="connsiteY3" fmla="*/ 0 h 956548"/>
              <a:gd name="connsiteX4" fmla="*/ 1228628 w 1228628"/>
              <a:gd name="connsiteY4" fmla="*/ 112695 h 956548"/>
              <a:gd name="connsiteX5" fmla="*/ 1228628 w 1228628"/>
              <a:gd name="connsiteY5" fmla="*/ 721932 h 956548"/>
              <a:gd name="connsiteX6" fmla="*/ 994013 w 1228628"/>
              <a:gd name="connsiteY6" fmla="*/ 956548 h 956548"/>
              <a:gd name="connsiteX7" fmla="*/ 994013 w 1228628"/>
              <a:gd name="connsiteY7" fmla="*/ 234616 h 956548"/>
              <a:gd name="connsiteX8" fmla="*/ 101975 w 1228628"/>
              <a:gd name="connsiteY8" fmla="*/ 234616 h 956548"/>
              <a:gd name="connsiteX9" fmla="*/ 0 w 1228628"/>
              <a:gd name="connsiteY9" fmla="*/ 336591 h 95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628" h="95654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69" name="文本框 68"/>
          <p:cNvSpPr txBox="1"/>
          <p:nvPr/>
        </p:nvSpPr>
        <p:spPr>
          <a:xfrm>
            <a:off x="1085913" y="488878"/>
            <a:ext cx="1965603" cy="584775"/>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chemeClr val="bg1"/>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rPr>
              <a:t>CONTENTS</a:t>
            </a:r>
            <a:endParaRPr kumimoji="0" lang="zh-CN" altLang="en-US" sz="3200" b="1" i="1" u="none" strike="noStrike" kern="1200" cap="none" spc="0" normalizeH="0" baseline="0" noProof="0" dirty="0">
              <a:ln>
                <a:noFill/>
              </a:ln>
              <a:solidFill>
                <a:schemeClr val="bg1"/>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76" name="任意多边形 75"/>
          <p:cNvSpPr/>
          <p:nvPr/>
        </p:nvSpPr>
        <p:spPr>
          <a:xfrm rot="2700000">
            <a:off x="3427329" y="2269748"/>
            <a:ext cx="593302" cy="596266"/>
          </a:xfrm>
          <a:custGeom>
            <a:avLst/>
            <a:gdLst>
              <a:gd name="connsiteX0" fmla="*/ 1163668 w 4706557"/>
              <a:gd name="connsiteY0" fmla="*/ 125724 h 4730065"/>
              <a:gd name="connsiteX1" fmla="*/ 1163670 w 4706557"/>
              <a:gd name="connsiteY1" fmla="*/ 125724 h 4730065"/>
              <a:gd name="connsiteX2" fmla="*/ 1289393 w 4706557"/>
              <a:gd name="connsiteY2" fmla="*/ 1 h 4730065"/>
              <a:gd name="connsiteX3" fmla="*/ 4274851 w 4706557"/>
              <a:gd name="connsiteY3" fmla="*/ 0 h 4730065"/>
              <a:gd name="connsiteX4" fmla="*/ 4706557 w 4706557"/>
              <a:gd name="connsiteY4" fmla="*/ 431706 h 4730065"/>
              <a:gd name="connsiteX5" fmla="*/ 4706557 w 4706557"/>
              <a:gd name="connsiteY5" fmla="*/ 3440672 h 4730065"/>
              <a:gd name="connsiteX6" fmla="*/ 3542888 w 4706557"/>
              <a:gd name="connsiteY6" fmla="*/ 4604342 h 4730065"/>
              <a:gd name="connsiteX7" fmla="*/ 3542888 w 4706557"/>
              <a:gd name="connsiteY7" fmla="*/ 4604340 h 4730065"/>
              <a:gd name="connsiteX8" fmla="*/ 3417163 w 4706557"/>
              <a:gd name="connsiteY8" fmla="*/ 4730065 h 4730065"/>
              <a:gd name="connsiteX9" fmla="*/ 3417163 w 4706557"/>
              <a:gd name="connsiteY9" fmla="*/ 1289392 h 4730065"/>
              <a:gd name="connsiteX10" fmla="*/ 0 w 4706557"/>
              <a:gd name="connsiteY10" fmla="*/ 1289392 h 47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557" h="4730065">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3" name="任意多边形 2"/>
          <p:cNvSpPr/>
          <p:nvPr/>
        </p:nvSpPr>
        <p:spPr>
          <a:xfrm rot="8100000">
            <a:off x="557094" y="-1876742"/>
            <a:ext cx="4285281" cy="3973762"/>
          </a:xfrm>
          <a:custGeom>
            <a:avLst/>
            <a:gdLst>
              <a:gd name="connsiteX0" fmla="*/ 3973761 w 4285281"/>
              <a:gd name="connsiteY0" fmla="*/ 3973762 h 3973762"/>
              <a:gd name="connsiteX1" fmla="*/ 0 w 4285281"/>
              <a:gd name="connsiteY1" fmla="*/ 1 h 3973762"/>
              <a:gd name="connsiteX2" fmla="*/ 3733660 w 4285281"/>
              <a:gd name="connsiteY2" fmla="*/ 0 h 3973762"/>
              <a:gd name="connsiteX3" fmla="*/ 4285281 w 4285281"/>
              <a:gd name="connsiteY3" fmla="*/ 551621 h 3973762"/>
              <a:gd name="connsiteX4" fmla="*/ 4285281 w 4285281"/>
              <a:gd name="connsiteY4" fmla="*/ 3662241 h 397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281" h="3973762">
                <a:moveTo>
                  <a:pt x="3973761" y="3973762"/>
                </a:moveTo>
                <a:lnTo>
                  <a:pt x="0" y="1"/>
                </a:lnTo>
                <a:lnTo>
                  <a:pt x="3733660" y="0"/>
                </a:lnTo>
                <a:cubicBezTo>
                  <a:pt x="4038311" y="1"/>
                  <a:pt x="4285281" y="246970"/>
                  <a:pt x="4285281" y="551621"/>
                </a:cubicBezTo>
                <a:lnTo>
                  <a:pt x="4285281" y="3662241"/>
                </a:lnTo>
                <a:close/>
              </a:path>
            </a:pathLst>
          </a:custGeom>
          <a:solidFill>
            <a:srgbClr val="0020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zihun59hao-chuangcuhei" panose="00000500000000000000" pitchFamily="2" charset="-122"/>
              <a:ea typeface="zihun59hao-chuangcuhei" panose="00000500000000000000" pitchFamily="2" charset="-122"/>
              <a:sym typeface="zihun59hao-chuangcuhei" panose="00000500000000000000" pitchFamily="2" charset="-122"/>
            </a:endParaRPr>
          </a:p>
        </p:txBody>
      </p:sp>
      <p:sp>
        <p:nvSpPr>
          <p:cNvPr id="11" name="文本框 10"/>
          <p:cNvSpPr txBox="1"/>
          <p:nvPr/>
        </p:nvSpPr>
        <p:spPr>
          <a:xfrm>
            <a:off x="2701353" y="606353"/>
            <a:ext cx="995680" cy="583565"/>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1" u="none" strike="noStrike" kern="1200" cap="none" spc="0" normalizeH="0" baseline="0" noProof="0" dirty="0">
                <a:ln>
                  <a:noFill/>
                </a:ln>
                <a:solidFill>
                  <a:schemeClr val="bg1"/>
                </a:solidFill>
                <a:effectLst/>
                <a:uLnTx/>
                <a:uFillTx/>
                <a:latin typeface="+mj-ea"/>
                <a:ea typeface="+mj-ea"/>
                <a:cs typeface="+mj-ea"/>
                <a:sym typeface="zihun59hao-chuangcuhei" panose="00000500000000000000" pitchFamily="2" charset="-122"/>
              </a:rPr>
              <a:t>目录 </a:t>
            </a:r>
            <a:endParaRPr kumimoji="0" lang="zh-CN" altLang="en-US" sz="3200" i="1" u="none" strike="noStrike" kern="1200" cap="none" spc="0" normalizeH="0" baseline="0" noProof="0" dirty="0">
              <a:ln>
                <a:noFill/>
              </a:ln>
              <a:solidFill>
                <a:schemeClr val="bg1"/>
              </a:solidFill>
              <a:effectLst/>
              <a:uLnTx/>
              <a:uFillTx/>
              <a:latin typeface="+mj-ea"/>
              <a:ea typeface="+mj-ea"/>
              <a:cs typeface="+mj-ea"/>
              <a:sym typeface="zihun59hao-chuangcuhei" panose="00000500000000000000" pitchFamily="2" charset="-122"/>
            </a:endParaRPr>
          </a:p>
        </p:txBody>
      </p:sp>
      <p:sp>
        <p:nvSpPr>
          <p:cNvPr id="5" name="文本框 4"/>
          <p:cNvSpPr txBox="1"/>
          <p:nvPr/>
        </p:nvSpPr>
        <p:spPr>
          <a:xfrm>
            <a:off x="5811520" y="1461770"/>
            <a:ext cx="5010150" cy="4523105"/>
          </a:xfrm>
          <a:prstGeom prst="rect">
            <a:avLst/>
          </a:prstGeom>
          <a:noFill/>
        </p:spPr>
        <p:txBody>
          <a:bodyPr wrap="square" rtlCol="0">
            <a:spAutoFit/>
            <a:scene3d>
              <a:camera prst="orthographicFront"/>
              <a:lightRig rig="threePt" dir="t"/>
            </a:scene3d>
            <a:sp3d contourW="12700"/>
          </a:bodyPr>
          <a:p>
            <a:pPr lvl="0" defTabSz="457200">
              <a:lnSpc>
                <a:spcPct val="150000"/>
              </a:lnSpc>
              <a:defRPr/>
            </a:pPr>
            <a:r>
              <a:rPr lang="en-US" altLang="zh-CN" sz="2400" b="1" dirty="0">
                <a:latin typeface="+mj-ea"/>
                <a:ea typeface="+mj-ea"/>
                <a:sym typeface="+mn-ea"/>
              </a:rPr>
              <a:t>01. </a:t>
            </a:r>
            <a:r>
              <a:rPr lang="zh-CN" altLang="en-US" sz="2400" b="1" dirty="0">
                <a:latin typeface="+mj-ea"/>
                <a:ea typeface="+mj-ea"/>
                <a:sym typeface="+mn-ea"/>
              </a:rPr>
              <a:t>研发背景与应用</a:t>
            </a:r>
            <a:endParaRPr lang="zh-CN" altLang="en-US" sz="2400" b="1" dirty="0">
              <a:latin typeface="+mj-ea"/>
              <a:ea typeface="+mj-ea"/>
              <a:sym typeface="+mn-ea"/>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02. </a:t>
            </a:r>
            <a:r>
              <a:rPr lang="zh-CN" altLang="en-US" sz="2400" b="1" dirty="0">
                <a:solidFill>
                  <a:schemeClr val="tx1">
                    <a:lumMod val="85000"/>
                    <a:lumOff val="15000"/>
                  </a:schemeClr>
                </a:solidFill>
                <a:latin typeface="+mn-ea"/>
                <a:ea typeface="+mn-ea"/>
                <a:sym typeface="zihun59hao-chuangcuhei" panose="00000500000000000000" pitchFamily="2" charset="-122"/>
              </a:rPr>
              <a:t>架构组成</a:t>
            </a:r>
            <a:endParaRPr lang="zh-CN" altLang="en-US" sz="2400" b="1" dirty="0">
              <a:solidFill>
                <a:schemeClr val="tx1">
                  <a:lumMod val="85000"/>
                  <a:lumOff val="15000"/>
                </a:schemeClr>
              </a:solidFill>
              <a:latin typeface="+mn-ea"/>
              <a:ea typeface="+mn-ea"/>
              <a:sym typeface="zihun59hao-chuangcuhei" panose="00000500000000000000" pitchFamily="2" charset="-122"/>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03. </a:t>
            </a:r>
            <a:r>
              <a:rPr lang="zh-CN" altLang="en-US" sz="2400" b="1" dirty="0">
                <a:solidFill>
                  <a:schemeClr val="tx1">
                    <a:lumMod val="85000"/>
                    <a:lumOff val="15000"/>
                  </a:schemeClr>
                </a:solidFill>
                <a:latin typeface="+mn-ea"/>
                <a:ea typeface="+mn-ea"/>
                <a:sym typeface="zihun59hao-chuangcuhei" panose="00000500000000000000" pitchFamily="2" charset="-122"/>
              </a:rPr>
              <a:t>功能介绍</a:t>
            </a:r>
            <a:endParaRPr lang="zh-CN" altLang="en-US" sz="2400" b="1" dirty="0">
              <a:solidFill>
                <a:schemeClr val="tx1">
                  <a:lumMod val="85000"/>
                  <a:lumOff val="15000"/>
                </a:schemeClr>
              </a:solidFill>
              <a:latin typeface="+mn-ea"/>
              <a:ea typeface="+mn-ea"/>
              <a:sym typeface="zihun59hao-chuangcuhei" panose="00000500000000000000" pitchFamily="2" charset="-122"/>
            </a:endParaRPr>
          </a:p>
          <a:p>
            <a:pPr lvl="0" defTabSz="457200">
              <a:lnSpc>
                <a:spcPct val="150000"/>
              </a:lnSpc>
              <a:defRPr/>
            </a:pPr>
            <a:r>
              <a:rPr lang="en-US" altLang="zh-CN" sz="2400" b="1" dirty="0" smtClean="0">
                <a:solidFill>
                  <a:schemeClr val="tx1">
                    <a:lumMod val="85000"/>
                    <a:lumOff val="15000"/>
                  </a:schemeClr>
                </a:solidFill>
                <a:latin typeface="+mn-ea"/>
                <a:ea typeface="+mn-ea"/>
                <a:sym typeface="+mn-ea"/>
              </a:rPr>
              <a:t>04. </a:t>
            </a:r>
            <a:r>
              <a:rPr lang="zh-CN" altLang="en-US" sz="2400" b="1" dirty="0" smtClean="0">
                <a:solidFill>
                  <a:schemeClr val="tx1">
                    <a:lumMod val="85000"/>
                    <a:lumOff val="15000"/>
                  </a:schemeClr>
                </a:solidFill>
                <a:latin typeface="+mn-ea"/>
                <a:ea typeface="+mn-ea"/>
                <a:sym typeface="+mn-ea"/>
              </a:rPr>
              <a:t>160集中动力动车组的应用研发</a:t>
            </a:r>
            <a:endParaRPr lang="zh-CN" altLang="en-US" sz="2400" b="1" dirty="0" smtClean="0">
              <a:solidFill>
                <a:schemeClr val="tx1">
                  <a:lumMod val="85000"/>
                  <a:lumOff val="15000"/>
                </a:schemeClr>
              </a:solidFill>
              <a:latin typeface="+mn-ea"/>
              <a:ea typeface="+mn-ea"/>
              <a:sym typeface="+mn-ea"/>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05. </a:t>
            </a:r>
            <a:r>
              <a:rPr lang="zh-CN" altLang="en-US" sz="2400" b="1" dirty="0">
                <a:solidFill>
                  <a:schemeClr val="tx1">
                    <a:lumMod val="85000"/>
                    <a:lumOff val="15000"/>
                  </a:schemeClr>
                </a:solidFill>
                <a:latin typeface="+mn-ea"/>
                <a:ea typeface="+mn-ea"/>
                <a:sym typeface="zihun59hao-chuangcuhei" panose="00000500000000000000" pitchFamily="2" charset="-122"/>
              </a:rPr>
              <a:t>产品外观</a:t>
            </a:r>
            <a:endParaRPr lang="zh-CN" altLang="en-US" sz="2400" b="1" dirty="0">
              <a:solidFill>
                <a:schemeClr val="tx1">
                  <a:lumMod val="85000"/>
                  <a:lumOff val="15000"/>
                </a:schemeClr>
              </a:solidFill>
              <a:latin typeface="+mn-ea"/>
              <a:ea typeface="+mn-ea"/>
              <a:sym typeface="zihun59hao-chuangcuhei" panose="00000500000000000000" pitchFamily="2" charset="-122"/>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06. </a:t>
            </a:r>
            <a:r>
              <a:rPr lang="zh-CN" altLang="en-US" sz="2400" b="1" dirty="0">
                <a:solidFill>
                  <a:schemeClr val="tx1">
                    <a:lumMod val="85000"/>
                    <a:lumOff val="15000"/>
                  </a:schemeClr>
                </a:solidFill>
                <a:latin typeface="+mn-ea"/>
                <a:ea typeface="+mn-ea"/>
                <a:sym typeface="zihun59hao-chuangcuhei" panose="00000500000000000000" pitchFamily="2" charset="-122"/>
              </a:rPr>
              <a:t>使用说明</a:t>
            </a:r>
            <a:endParaRPr lang="zh-CN" altLang="en-US" sz="2400" b="1" dirty="0">
              <a:solidFill>
                <a:schemeClr val="tx1">
                  <a:lumMod val="85000"/>
                  <a:lumOff val="15000"/>
                </a:schemeClr>
              </a:solidFill>
              <a:latin typeface="+mn-ea"/>
              <a:ea typeface="+mn-ea"/>
              <a:sym typeface="zihun59hao-chuangcuhei" panose="00000500000000000000" pitchFamily="2" charset="-122"/>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07. </a:t>
            </a:r>
            <a:r>
              <a:rPr lang="zh-CN" altLang="en-US" sz="2400" b="1" dirty="0">
                <a:solidFill>
                  <a:schemeClr val="tx1">
                    <a:lumMod val="85000"/>
                    <a:lumOff val="15000"/>
                  </a:schemeClr>
                </a:solidFill>
                <a:latin typeface="+mn-ea"/>
                <a:ea typeface="+mn-ea"/>
                <a:sym typeface="zihun59hao-chuangcuhei" panose="00000500000000000000" pitchFamily="2" charset="-122"/>
              </a:rPr>
              <a:t>分析软件</a:t>
            </a:r>
            <a:endParaRPr lang="zh-CN" altLang="en-US" sz="2400" b="1" dirty="0">
              <a:solidFill>
                <a:schemeClr val="tx1">
                  <a:lumMod val="85000"/>
                  <a:lumOff val="15000"/>
                </a:schemeClr>
              </a:solidFill>
              <a:latin typeface="+mn-ea"/>
              <a:ea typeface="+mn-ea"/>
              <a:sym typeface="zihun59hao-chuangcuhei" panose="00000500000000000000" pitchFamily="2" charset="-122"/>
            </a:endParaRPr>
          </a:p>
          <a:p>
            <a:pPr lvl="0" defTabSz="457200">
              <a:lnSpc>
                <a:spcPct val="150000"/>
              </a:lnSpc>
              <a:defRPr/>
            </a:pPr>
            <a:r>
              <a:rPr lang="en-US" altLang="zh-CN" sz="2400" b="1" dirty="0">
                <a:solidFill>
                  <a:schemeClr val="tx1">
                    <a:lumMod val="85000"/>
                    <a:lumOff val="15000"/>
                  </a:schemeClr>
                </a:solidFill>
                <a:latin typeface="+mn-ea"/>
                <a:ea typeface="+mn-ea"/>
                <a:sym typeface="zihun59hao-chuangcuhei" panose="00000500000000000000" pitchFamily="2" charset="-122"/>
              </a:rPr>
              <a:t>08. </a:t>
            </a:r>
            <a:r>
              <a:rPr lang="zh-CN" altLang="en-US" sz="2400" b="1" dirty="0">
                <a:solidFill>
                  <a:schemeClr val="tx1">
                    <a:lumMod val="85000"/>
                    <a:lumOff val="15000"/>
                  </a:schemeClr>
                </a:solidFill>
                <a:latin typeface="+mn-ea"/>
                <a:ea typeface="+mn-ea"/>
                <a:sym typeface="zihun59hao-chuangcuhei" panose="00000500000000000000" pitchFamily="2" charset="-122"/>
              </a:rPr>
              <a:t>运用情况</a:t>
            </a:r>
            <a:endParaRPr lang="zh-CN" altLang="en-US" sz="2400" b="1" dirty="0">
              <a:solidFill>
                <a:schemeClr val="tx1">
                  <a:lumMod val="85000"/>
                  <a:lumOff val="15000"/>
                </a:schemeClr>
              </a:solidFill>
              <a:latin typeface="+mn-ea"/>
              <a:ea typeface="+mn-ea"/>
              <a:sym typeface="zihun59hao-chuangcuhei" panose="00000500000000000000" pitchFamily="2" charset="-122"/>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3206115" cy="460375"/>
          </a:xfrm>
          <a:prstGeom prst="rect">
            <a:avLst/>
          </a:prstGeom>
          <a:noFill/>
        </p:spPr>
        <p:txBody>
          <a:bodyPr wrap="square" rtlCol="0">
            <a:spAutoFit/>
          </a:bodyPr>
          <a:lstStyle/>
          <a:p>
            <a:r>
              <a:rPr lang="zh-CN" altLang="en-US" sz="2400" b="1" dirty="0">
                <a:latin typeface="+mj-ea"/>
                <a:ea typeface="+mj-ea"/>
              </a:rPr>
              <a:t>研发背景与应用</a:t>
            </a:r>
            <a:endParaRPr lang="zh-CN" altLang="en-US" sz="2400" b="1" dirty="0">
              <a:latin typeface="+mj-ea"/>
              <a:ea typeface="+mj-ea"/>
            </a:endParaRPr>
          </a:p>
        </p:txBody>
      </p:sp>
      <p:sp>
        <p:nvSpPr>
          <p:cNvPr id="3" name="矩形 2"/>
          <p:cNvSpPr/>
          <p:nvPr/>
        </p:nvSpPr>
        <p:spPr>
          <a:xfrm>
            <a:off x="462280" y="1458595"/>
            <a:ext cx="6381750" cy="4667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20">
              <a:latin typeface="zihun105hao-jianyahei" panose="00000500000000000000" pitchFamily="2" charset="-122"/>
              <a:ea typeface="zihun105hao-jianyahei" panose="00000500000000000000" pitchFamily="2" charset="-122"/>
              <a:sym typeface="zihun105hao-jianyahei" panose="00000500000000000000" pitchFamily="2" charset="-122"/>
            </a:endParaRPr>
          </a:p>
        </p:txBody>
      </p:sp>
      <p:grpSp>
        <p:nvGrpSpPr>
          <p:cNvPr id="8" name="组合 7"/>
          <p:cNvGrpSpPr/>
          <p:nvPr/>
        </p:nvGrpSpPr>
        <p:grpSpPr>
          <a:xfrm>
            <a:off x="308442" y="1305275"/>
            <a:ext cx="883884" cy="883884"/>
            <a:chOff x="1581" y="2041"/>
            <a:chExt cx="1398" cy="1398"/>
          </a:xfrm>
          <a:solidFill>
            <a:schemeClr val="tx2"/>
          </a:solidFill>
        </p:grpSpPr>
        <p:sp>
          <p:nvSpPr>
            <p:cNvPr id="9" name="矩形 8"/>
            <p:cNvSpPr/>
            <p:nvPr/>
          </p:nvSpPr>
          <p:spPr>
            <a:xfrm>
              <a:off x="1581" y="2041"/>
              <a:ext cx="1399" cy="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20">
                <a:latin typeface="zihun105hao-jianyahei" panose="00000500000000000000" pitchFamily="2" charset="-122"/>
                <a:ea typeface="zihun105hao-jianyahei" panose="00000500000000000000" pitchFamily="2" charset="-122"/>
                <a:sym typeface="zihun105hao-jianyahei" panose="00000500000000000000" pitchFamily="2" charset="-122"/>
              </a:endParaRPr>
            </a:p>
          </p:txBody>
        </p:sp>
        <p:sp>
          <p:nvSpPr>
            <p:cNvPr id="10" name="矩形 9"/>
            <p:cNvSpPr/>
            <p:nvPr/>
          </p:nvSpPr>
          <p:spPr>
            <a:xfrm rot="16200000">
              <a:off x="1003" y="2619"/>
              <a:ext cx="1399" cy="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20">
                <a:latin typeface="zihun105hao-jianyahei" panose="00000500000000000000" pitchFamily="2" charset="-122"/>
                <a:ea typeface="zihun105hao-jianyahei" panose="00000500000000000000" pitchFamily="2" charset="-122"/>
                <a:sym typeface="zihun105hao-jianyahei" panose="00000500000000000000" pitchFamily="2" charset="-122"/>
              </a:endParaRPr>
            </a:p>
          </p:txBody>
        </p:sp>
      </p:grpSp>
      <p:sp>
        <p:nvSpPr>
          <p:cNvPr id="14" name="文本框 13"/>
          <p:cNvSpPr txBox="1"/>
          <p:nvPr/>
        </p:nvSpPr>
        <p:spPr>
          <a:xfrm>
            <a:off x="716915" y="1635125"/>
            <a:ext cx="5872480" cy="4292600"/>
          </a:xfrm>
          <a:prstGeom prst="rect">
            <a:avLst/>
          </a:prstGeom>
          <a:noFill/>
        </p:spPr>
        <p:txBody>
          <a:bodyPr wrap="square" rtlCol="0" anchor="t">
            <a:spAutoFit/>
          </a:bodyPr>
          <a:p>
            <a:pPr defTabSz="914400">
              <a:lnSpc>
                <a:spcPct val="150000"/>
              </a:lnSpc>
              <a:tabLst>
                <a:tab pos="1389380" algn="l"/>
              </a:tabLst>
            </a:pPr>
            <a:r>
              <a:rPr lang="en-US" altLang="zh-CN" sz="1400" dirty="0">
                <a:latin typeface="微软雅黑" panose="020B0503020204020204" pitchFamily="34" charset="-122"/>
                <a:ea typeface="微软雅黑" panose="020B0503020204020204" pitchFamily="34" charset="-122"/>
                <a:sym typeface="+mn-ea"/>
              </a:rPr>
              <a:t>      </a:t>
            </a:r>
            <a:r>
              <a:rPr lang="zh-CN" altLang="zh-CN" sz="1400" dirty="0">
                <a:latin typeface="微软雅黑" panose="020B0503020204020204" pitchFamily="34" charset="-122"/>
                <a:ea typeface="微软雅黑" panose="020B0503020204020204" pitchFamily="34" charset="-122"/>
                <a:sym typeface="+mn-ea"/>
              </a:rPr>
              <a:t>随着铁路部门安全风险管理意识不断增强，依靠科技手段保安全的理念和确保高铁安全万无一失的红线已成为管理者和广大职工的重要共识。</a:t>
            </a:r>
            <a:endParaRPr lang="zh-CN" altLang="zh-CN" sz="1400" dirty="0">
              <a:latin typeface="微软雅黑" panose="020B0503020204020204" pitchFamily="34" charset="-122"/>
              <a:ea typeface="微软雅黑" panose="020B0503020204020204" pitchFamily="34" charset="-122"/>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高密度、高速度对高铁运营安全提出了更高的要求，动车组司机作为运行安全的第一责任人，其值乘精力状态对保证动车组列车运行安全至关重要。</a:t>
            </a:r>
            <a:endParaRPr lang="zh-CN" altLang="zh-CN" sz="1400" dirty="0">
              <a:latin typeface="微软雅黑" panose="020B0503020204020204" pitchFamily="34" charset="-122"/>
              <a:ea typeface="微软雅黑" panose="020B0503020204020204" pitchFamily="34" charset="-122"/>
              <a:sym typeface="+mn-ea"/>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针对动车组司机瞭望不彻底、精神不饱满影响运行安全的问题</a:t>
            </a:r>
            <a:r>
              <a:rPr lang="zh-CN" altLang="en-US" sz="1400" dirty="0">
                <a:latin typeface="微软雅黑" panose="020B0503020204020204" pitchFamily="34" charset="-122"/>
                <a:ea typeface="微软雅黑" panose="020B0503020204020204" pitchFamily="34" charset="-122"/>
                <a:sym typeface="+mn-ea"/>
              </a:rPr>
              <a:t>，科研所和机务部联合</a:t>
            </a:r>
            <a:r>
              <a:rPr lang="zh-CN" altLang="en-US" sz="1400" dirty="0">
                <a:latin typeface="微软雅黑" panose="020B0503020204020204" pitchFamily="34" charset="-122"/>
                <a:ea typeface="微软雅黑" panose="020B0503020204020204" pitchFamily="34" charset="-122"/>
                <a:sym typeface="+mn-ea"/>
              </a:rPr>
              <a:t>研发了</a:t>
            </a:r>
            <a:r>
              <a:rPr lang="zh-CN" altLang="zh-CN" sz="1400" dirty="0">
                <a:latin typeface="微软雅黑" panose="020B0503020204020204" pitchFamily="34" charset="-122"/>
                <a:ea typeface="微软雅黑" panose="020B0503020204020204" pitchFamily="34" charset="-122"/>
                <a:sym typeface="+mn-ea"/>
              </a:rPr>
              <a:t>“便携式司机状态预警系统”，实现</a:t>
            </a:r>
            <a:r>
              <a:rPr lang="zh-CN" altLang="en-US" sz="1400" dirty="0">
                <a:latin typeface="微软雅黑" panose="020B0503020204020204" pitchFamily="34" charset="-122"/>
                <a:ea typeface="微软雅黑" panose="020B0503020204020204" pitchFamily="34" charset="-122"/>
                <a:sym typeface="+mn-ea"/>
              </a:rPr>
              <a:t>了</a:t>
            </a:r>
            <a:r>
              <a:rPr lang="zh-CN" altLang="zh-CN" sz="1400" dirty="0">
                <a:latin typeface="微软雅黑" panose="020B0503020204020204" pitchFamily="34" charset="-122"/>
                <a:ea typeface="微软雅黑" panose="020B0503020204020204" pitchFamily="34" charset="-122"/>
                <a:sym typeface="+mn-ea"/>
              </a:rPr>
              <a:t>在线实时监测、语音预警、车地互动、数据分析、设备状态追踪等功能，使行车精神状态管控从事后分析提升到在线实时警示和地面值班台实时干预，安全风险管理关口有效前移。</a:t>
            </a:r>
            <a:endParaRPr lang="zh-CN" altLang="zh-CN" sz="1400" dirty="0">
              <a:latin typeface="微软雅黑" panose="020B0503020204020204" pitchFamily="34" charset="-122"/>
              <a:ea typeface="微软雅黑" panose="020B0503020204020204" pitchFamily="34" charset="-122"/>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目前，</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便携式动车组司机状态预警系统</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装置已</a:t>
            </a:r>
            <a:r>
              <a:rPr lang="zh-CN" altLang="zh-CN" sz="1400" dirty="0">
                <a:latin typeface="微软雅黑" panose="020B0503020204020204" pitchFamily="34" charset="-122"/>
                <a:ea typeface="微软雅黑" panose="020B0503020204020204" pitchFamily="34" charset="-122"/>
                <a:sym typeface="+mn-ea"/>
              </a:rPr>
              <a:t>应用和试用于中国铁路北京局、呼和局、广州局、成都局、沈阳局管内的</a:t>
            </a:r>
            <a:r>
              <a:rPr lang="en-US" altLang="zh-CN" sz="1400" dirty="0">
                <a:latin typeface="微软雅黑" panose="020B0503020204020204" pitchFamily="34" charset="-122"/>
                <a:ea typeface="微软雅黑" panose="020B0503020204020204" pitchFamily="34" charset="-122"/>
                <a:sym typeface="+mn-ea"/>
              </a:rPr>
              <a:t>15</a:t>
            </a:r>
            <a:r>
              <a:rPr lang="zh-CN" altLang="en-US" sz="1400" dirty="0">
                <a:latin typeface="微软雅黑" panose="020B0503020204020204" pitchFamily="34" charset="-122"/>
                <a:ea typeface="微软雅黑" panose="020B0503020204020204" pitchFamily="34" charset="-122"/>
                <a:sym typeface="+mn-ea"/>
              </a:rPr>
              <a:t>个</a:t>
            </a:r>
            <a:r>
              <a:rPr lang="zh-CN" altLang="zh-CN" sz="1400" dirty="0">
                <a:latin typeface="微软雅黑" panose="020B0503020204020204" pitchFamily="34" charset="-122"/>
                <a:ea typeface="微软雅黑" panose="020B0503020204020204" pitchFamily="34" charset="-122"/>
                <a:sym typeface="+mn-ea"/>
              </a:rPr>
              <a:t>高铁运用车间重点车次</a:t>
            </a:r>
            <a:r>
              <a:rPr lang="en-US" altLang="zh-CN" sz="1400" dirty="0">
                <a:latin typeface="微软雅黑" panose="020B0503020204020204" pitchFamily="34" charset="-122"/>
                <a:ea typeface="微软雅黑" panose="020B0503020204020204" pitchFamily="34" charset="-122"/>
                <a:sym typeface="+mn-ea"/>
              </a:rPr>
              <a:t>200</a:t>
            </a:r>
            <a:r>
              <a:rPr lang="zh-CN" altLang="en-US" sz="1400" dirty="0">
                <a:latin typeface="微软雅黑" panose="020B0503020204020204" pitchFamily="34" charset="-122"/>
                <a:ea typeface="微软雅黑" panose="020B0503020204020204" pitchFamily="34" charset="-122"/>
                <a:sym typeface="+mn-ea"/>
              </a:rPr>
              <a:t>余台</a:t>
            </a:r>
            <a:r>
              <a:rPr lang="zh-CN" altLang="zh-CN" sz="1400" dirty="0">
                <a:latin typeface="微软雅黑" panose="020B0503020204020204" pitchFamily="34" charset="-122"/>
                <a:ea typeface="微软雅黑" panose="020B0503020204020204" pitchFamily="34" charset="-122"/>
                <a:sym typeface="+mn-ea"/>
              </a:rPr>
              <a:t>。</a:t>
            </a:r>
            <a:endParaRPr lang="zh-CN" altLang="zh-CN" sz="1400" dirty="0">
              <a:latin typeface="微软雅黑" panose="020B0503020204020204" pitchFamily="34" charset="-122"/>
              <a:ea typeface="微软雅黑" panose="020B0503020204020204" pitchFamily="34" charset="-122"/>
              <a:sym typeface="+mn-ea"/>
            </a:endParaRPr>
          </a:p>
        </p:txBody>
      </p:sp>
      <p:pic>
        <p:nvPicPr>
          <p:cNvPr id="16" name="图片 15" descr="微信图片_20191209165824"/>
          <p:cNvPicPr>
            <a:picLocks noChangeAspect="1"/>
          </p:cNvPicPr>
          <p:nvPr/>
        </p:nvPicPr>
        <p:blipFill>
          <a:blip r:embed="rId1"/>
          <a:srcRect l="12064" r="5210"/>
          <a:stretch>
            <a:fillRect/>
          </a:stretch>
        </p:blipFill>
        <p:spPr>
          <a:xfrm>
            <a:off x="6840855" y="1458595"/>
            <a:ext cx="4934585" cy="4678045"/>
          </a:xfrm>
          <a:prstGeom prst="rect">
            <a:avLst/>
          </a:prstGeom>
        </p:spPr>
      </p:pic>
    </p:spTree>
    <p:custDataLst>
      <p:tags r:id="rId2"/>
    </p:custData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7435" y="361315"/>
            <a:ext cx="3206115" cy="460375"/>
          </a:xfrm>
          <a:prstGeom prst="rect">
            <a:avLst/>
          </a:prstGeom>
          <a:noFill/>
        </p:spPr>
        <p:txBody>
          <a:bodyPr wrap="square" rtlCol="0">
            <a:spAutoFit/>
          </a:bodyPr>
          <a:lstStyle/>
          <a:p>
            <a:r>
              <a:rPr lang="zh-CN" altLang="en-US" sz="2400" b="1" dirty="0">
                <a:latin typeface="+mj-ea"/>
                <a:ea typeface="+mj-ea"/>
              </a:rPr>
              <a:t>架构介绍</a:t>
            </a:r>
            <a:endParaRPr lang="zh-CN" altLang="en-US" sz="2400" b="1" dirty="0">
              <a:latin typeface="+mj-ea"/>
              <a:ea typeface="+mj-ea"/>
            </a:endParaRPr>
          </a:p>
        </p:txBody>
      </p:sp>
      <p:sp>
        <p:nvSpPr>
          <p:cNvPr id="91" name="矩形 90"/>
          <p:cNvSpPr>
            <a:spLocks noChangeArrowheads="1"/>
          </p:cNvSpPr>
          <p:nvPr/>
        </p:nvSpPr>
        <p:spPr bwMode="auto">
          <a:xfrm>
            <a:off x="288925" y="3414395"/>
            <a:ext cx="191325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b="1" dirty="0">
                <a:solidFill>
                  <a:schemeClr val="tx2"/>
                </a:solidFill>
                <a:latin typeface="微软雅黑" panose="020B0503020204020204" pitchFamily="34" charset="-122"/>
                <a:ea typeface="微软雅黑" panose="020B0503020204020204" pitchFamily="34" charset="-122"/>
              </a:rPr>
              <a:t>便携式司机状态预警装置</a:t>
            </a:r>
            <a:endParaRPr lang="zh-CN" altLang="en-US" sz="1200" b="1" dirty="0">
              <a:solidFill>
                <a:schemeClr val="tx2"/>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3233420" y="3414395"/>
            <a:ext cx="871220"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lang="zh-CN" altLang="en-US" sz="1200" b="1" dirty="0">
                <a:solidFill>
                  <a:schemeClr val="tx2"/>
                </a:solidFill>
                <a:latin typeface="微软雅黑" panose="020B0503020204020204" pitchFamily="34" charset="-122"/>
                <a:ea typeface="微软雅黑" panose="020B0503020204020204" pitchFamily="34" charset="-122"/>
                <a:sym typeface="+mn-ea"/>
              </a:rPr>
              <a:t>安装位置</a:t>
            </a:r>
            <a:endParaRPr lang="zh-CN" altLang="en-US" sz="1200" b="1" dirty="0">
              <a:solidFill>
                <a:schemeClr val="tx2"/>
              </a:solidFill>
              <a:latin typeface="微软雅黑" panose="020B0503020204020204" pitchFamily="34" charset="-122"/>
              <a:ea typeface="微软雅黑" panose="020B0503020204020204" pitchFamily="34" charset="-122"/>
              <a:sym typeface="+mn-ea"/>
            </a:endParaRPr>
          </a:p>
        </p:txBody>
      </p:sp>
      <p:sp>
        <p:nvSpPr>
          <p:cNvPr id="17" name="矩形 16"/>
          <p:cNvSpPr>
            <a:spLocks noChangeArrowheads="1"/>
          </p:cNvSpPr>
          <p:nvPr/>
        </p:nvSpPr>
        <p:spPr bwMode="auto">
          <a:xfrm>
            <a:off x="5655945" y="3414395"/>
            <a:ext cx="1017270"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lang="zh-CN" altLang="en-US" sz="1200" b="1" dirty="0">
                <a:solidFill>
                  <a:schemeClr val="tx2"/>
                </a:solidFill>
                <a:latin typeface="微软雅黑" panose="020B0503020204020204" pitchFamily="34" charset="-122"/>
                <a:ea typeface="微软雅黑" panose="020B0503020204020204" pitchFamily="34" charset="-122"/>
                <a:sym typeface="+mn-ea"/>
              </a:rPr>
              <a:t>列车运行中</a:t>
            </a:r>
            <a:endParaRPr lang="zh-CN" altLang="en-US" sz="1200" b="1" dirty="0">
              <a:solidFill>
                <a:schemeClr val="tx2"/>
              </a:solidFill>
              <a:latin typeface="微软雅黑" panose="020B0503020204020204" pitchFamily="34" charset="-122"/>
              <a:ea typeface="微软雅黑" panose="020B0503020204020204" pitchFamily="34" charset="-122"/>
              <a:sym typeface="+mn-ea"/>
            </a:endParaRPr>
          </a:p>
        </p:txBody>
      </p:sp>
      <p:sp>
        <p:nvSpPr>
          <p:cNvPr id="29" name="矩形 28"/>
          <p:cNvSpPr>
            <a:spLocks noChangeArrowheads="1"/>
          </p:cNvSpPr>
          <p:nvPr/>
        </p:nvSpPr>
        <p:spPr bwMode="auto">
          <a:xfrm>
            <a:off x="7818120" y="3414395"/>
            <a:ext cx="1568450"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lang="zh-CN" altLang="en-US" sz="1200" b="1" dirty="0">
                <a:solidFill>
                  <a:schemeClr val="tx2"/>
                </a:solidFill>
                <a:latin typeface="微软雅黑" panose="020B0503020204020204" pitchFamily="34" charset="-122"/>
                <a:ea typeface="微软雅黑" panose="020B0503020204020204" pitchFamily="34" charset="-122"/>
                <a:sym typeface="+mn-ea"/>
              </a:rPr>
              <a:t>乘务员间断瞭望报警</a:t>
            </a:r>
            <a:endParaRPr lang="zh-CN" altLang="en-US" sz="1200" b="1" dirty="0">
              <a:solidFill>
                <a:schemeClr val="tx2"/>
              </a:solidFill>
              <a:latin typeface="微软雅黑" panose="020B0503020204020204" pitchFamily="34" charset="-122"/>
              <a:ea typeface="微软雅黑" panose="020B0503020204020204" pitchFamily="34" charset="-122"/>
              <a:sym typeface="+mn-ea"/>
            </a:endParaRPr>
          </a:p>
        </p:txBody>
      </p:sp>
      <p:sp>
        <p:nvSpPr>
          <p:cNvPr id="31" name="矩形 30"/>
          <p:cNvSpPr>
            <a:spLocks noChangeArrowheads="1"/>
          </p:cNvSpPr>
          <p:nvPr/>
        </p:nvSpPr>
        <p:spPr bwMode="auto">
          <a:xfrm>
            <a:off x="10193655" y="3414395"/>
            <a:ext cx="143065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lang="zh-CN" altLang="en-US" sz="1200" b="1" dirty="0">
                <a:solidFill>
                  <a:schemeClr val="tx2"/>
                </a:solidFill>
                <a:latin typeface="微软雅黑" panose="020B0503020204020204" pitchFamily="34" charset="-122"/>
                <a:ea typeface="微软雅黑" panose="020B0503020204020204" pitchFamily="34" charset="-122"/>
                <a:sym typeface="+mn-ea"/>
              </a:rPr>
              <a:t>地面分析软件平台</a:t>
            </a:r>
            <a:endParaRPr lang="zh-CN" altLang="en-US" sz="1200" b="1" dirty="0">
              <a:solidFill>
                <a:schemeClr val="tx2"/>
              </a:solidFill>
              <a:latin typeface="微软雅黑" panose="020B0503020204020204" pitchFamily="34" charset="-122"/>
              <a:ea typeface="微软雅黑" panose="020B0503020204020204" pitchFamily="34" charset="-122"/>
              <a:sym typeface="+mn-ea"/>
            </a:endParaRPr>
          </a:p>
        </p:txBody>
      </p:sp>
      <p:grpSp>
        <p:nvGrpSpPr>
          <p:cNvPr id="86" name="组合 85"/>
          <p:cNvGrpSpPr/>
          <p:nvPr/>
        </p:nvGrpSpPr>
        <p:grpSpPr>
          <a:xfrm>
            <a:off x="247015" y="1193165"/>
            <a:ext cx="11777202" cy="2075057"/>
            <a:chOff x="327" y="6425"/>
            <a:chExt cx="18547" cy="3268"/>
          </a:xfrm>
        </p:grpSpPr>
        <p:grpSp>
          <p:nvGrpSpPr>
            <p:cNvPr id="76" name="组合 75"/>
            <p:cNvGrpSpPr/>
            <p:nvPr/>
          </p:nvGrpSpPr>
          <p:grpSpPr>
            <a:xfrm>
              <a:off x="327" y="6425"/>
              <a:ext cx="18547" cy="3268"/>
              <a:chOff x="317" y="6409"/>
              <a:chExt cx="18779" cy="3309"/>
            </a:xfrm>
          </p:grpSpPr>
          <p:grpSp>
            <p:nvGrpSpPr>
              <p:cNvPr id="53" name="组合 52"/>
              <p:cNvGrpSpPr/>
              <p:nvPr/>
            </p:nvGrpSpPr>
            <p:grpSpPr>
              <a:xfrm>
                <a:off x="317" y="6409"/>
                <a:ext cx="10880" cy="3309"/>
                <a:chOff x="2359" y="2577"/>
                <a:chExt cx="14394" cy="4377"/>
              </a:xfrm>
            </p:grpSpPr>
            <p:sp>
              <p:nvSpPr>
                <p:cNvPr id="33" name="椭圆 41"/>
                <p:cNvSpPr>
                  <a:spLocks noChangeArrowheads="1"/>
                </p:cNvSpPr>
                <p:nvPr/>
              </p:nvSpPr>
              <p:spPr bwMode="auto">
                <a:xfrm>
                  <a:off x="12507" y="2577"/>
                  <a:ext cx="4199" cy="4204"/>
                </a:xfrm>
                <a:prstGeom prst="ellipse">
                  <a:avLst/>
                </a:prstGeom>
                <a:blipFill rotWithShape="1">
                  <a:blip r:embed="rId1"/>
                  <a:stretch>
                    <a:fillRect/>
                  </a:stretch>
                </a:blipFill>
                <a:ln w="38100">
                  <a:solidFill>
                    <a:schemeClr val="bg1">
                      <a:lumMod val="8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5" name="Group 8"/>
                <p:cNvGrpSpPr/>
                <p:nvPr/>
              </p:nvGrpSpPr>
              <p:grpSpPr bwMode="auto">
                <a:xfrm>
                  <a:off x="15196" y="5316"/>
                  <a:ext cx="1557" cy="1561"/>
                  <a:chOff x="0" y="0"/>
                  <a:chExt cx="763788" cy="763788"/>
                </a:xfrm>
              </p:grpSpPr>
              <p:sp>
                <p:nvSpPr>
                  <p:cNvPr id="3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7" name="椭圆 44"/>
                  <p:cNvSpPr>
                    <a:spLocks noChangeArrowheads="1"/>
                  </p:cNvSpPr>
                  <p:nvPr/>
                </p:nvSpPr>
                <p:spPr bwMode="auto">
                  <a:xfrm>
                    <a:off x="82987" y="82987"/>
                    <a:ext cx="597814" cy="597814"/>
                  </a:xfrm>
                  <a:prstGeom prst="ellipse">
                    <a:avLst/>
                  </a:prstGeom>
                  <a:solidFill>
                    <a:schemeClr val="tx2"/>
                  </a:solidFill>
                  <a:ln w="381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0" name="椭圆 4"/>
                <p:cNvSpPr>
                  <a:spLocks noChangeArrowheads="1"/>
                </p:cNvSpPr>
                <p:nvPr/>
              </p:nvSpPr>
              <p:spPr bwMode="auto">
                <a:xfrm>
                  <a:off x="2359" y="2577"/>
                  <a:ext cx="4199" cy="4204"/>
                </a:xfrm>
                <a:prstGeom prst="ellipse">
                  <a:avLst/>
                </a:prstGeom>
                <a:blipFill rotWithShape="1">
                  <a:blip r:embed="rId2"/>
                  <a:stretch>
                    <a:fillRect/>
                  </a:stretch>
                </a:blipFill>
                <a:ln w="38100">
                  <a:solidFill>
                    <a:schemeClr val="bg1">
                      <a:lumMod val="8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2" name="Group 15"/>
                <p:cNvGrpSpPr/>
                <p:nvPr/>
              </p:nvGrpSpPr>
              <p:grpSpPr bwMode="auto">
                <a:xfrm>
                  <a:off x="5255" y="5393"/>
                  <a:ext cx="1557" cy="1561"/>
                  <a:chOff x="0" y="0"/>
                  <a:chExt cx="763788" cy="763788"/>
                </a:xfrm>
              </p:grpSpPr>
              <p:sp>
                <p:nvSpPr>
                  <p:cNvPr id="43" name="椭圆 42"/>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椭圆 6"/>
                  <p:cNvSpPr>
                    <a:spLocks noChangeArrowheads="1"/>
                  </p:cNvSpPr>
                  <p:nvPr/>
                </p:nvSpPr>
                <p:spPr bwMode="auto">
                  <a:xfrm>
                    <a:off x="82987" y="82987"/>
                    <a:ext cx="597814" cy="597814"/>
                  </a:xfrm>
                  <a:prstGeom prst="ellipse">
                    <a:avLst/>
                  </a:prstGeom>
                  <a:solidFill>
                    <a:schemeClr val="tx2"/>
                  </a:solidFill>
                  <a:ln w="381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7" name="椭圆 36"/>
                <p:cNvSpPr>
                  <a:spLocks noChangeArrowheads="1"/>
                </p:cNvSpPr>
                <p:nvPr/>
              </p:nvSpPr>
              <p:spPr bwMode="auto">
                <a:xfrm>
                  <a:off x="7435" y="2577"/>
                  <a:ext cx="4199" cy="4204"/>
                </a:xfrm>
                <a:prstGeom prst="ellipse">
                  <a:avLst/>
                </a:prstGeom>
                <a:blipFill rotWithShape="1">
                  <a:blip r:embed="rId3"/>
                  <a:stretch>
                    <a:fillRect/>
                  </a:stretch>
                </a:blipFill>
                <a:ln w="38100">
                  <a:solidFill>
                    <a:schemeClr val="bg1">
                      <a:lumMod val="8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9" name="Group 22"/>
                <p:cNvGrpSpPr/>
                <p:nvPr/>
              </p:nvGrpSpPr>
              <p:grpSpPr bwMode="auto">
                <a:xfrm>
                  <a:off x="10327" y="5393"/>
                  <a:ext cx="1560" cy="1561"/>
                  <a:chOff x="0" y="0"/>
                  <a:chExt cx="763788" cy="763788"/>
                </a:xfrm>
              </p:grpSpPr>
              <p:sp>
                <p:nvSpPr>
                  <p:cNvPr id="50"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椭圆 39"/>
                  <p:cNvSpPr>
                    <a:spLocks noChangeArrowheads="1"/>
                  </p:cNvSpPr>
                  <p:nvPr/>
                </p:nvSpPr>
                <p:spPr bwMode="auto">
                  <a:xfrm>
                    <a:off x="82987" y="82987"/>
                    <a:ext cx="597814" cy="597814"/>
                  </a:xfrm>
                  <a:prstGeom prst="ellipse">
                    <a:avLst/>
                  </a:prstGeom>
                  <a:solidFill>
                    <a:schemeClr val="tx2">
                      <a:alpha val="39000"/>
                    </a:schemeClr>
                  </a:solidFill>
                  <a:ln w="381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nvGrpSpPr>
              <p:cNvPr id="54" name="组合 53"/>
              <p:cNvGrpSpPr/>
              <p:nvPr/>
            </p:nvGrpSpPr>
            <p:grpSpPr>
              <a:xfrm>
                <a:off x="11894" y="6409"/>
                <a:ext cx="7202" cy="3309"/>
                <a:chOff x="2359" y="2577"/>
                <a:chExt cx="9528" cy="4377"/>
              </a:xfrm>
            </p:grpSpPr>
            <p:sp>
              <p:nvSpPr>
                <p:cNvPr id="63" name="椭圆 4"/>
                <p:cNvSpPr>
                  <a:spLocks noChangeArrowheads="1"/>
                </p:cNvSpPr>
                <p:nvPr/>
              </p:nvSpPr>
              <p:spPr bwMode="auto">
                <a:xfrm>
                  <a:off x="2359" y="2577"/>
                  <a:ext cx="4199" cy="4204"/>
                </a:xfrm>
                <a:prstGeom prst="ellipse">
                  <a:avLst/>
                </a:prstGeom>
                <a:blipFill rotWithShape="1">
                  <a:blip r:embed="rId4"/>
                  <a:stretch>
                    <a:fillRect/>
                  </a:stretch>
                </a:blipFill>
                <a:ln w="38100">
                  <a:solidFill>
                    <a:schemeClr val="bg1">
                      <a:lumMod val="8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65" name="Group 15"/>
                <p:cNvGrpSpPr/>
                <p:nvPr/>
              </p:nvGrpSpPr>
              <p:grpSpPr bwMode="auto">
                <a:xfrm>
                  <a:off x="5255" y="5393"/>
                  <a:ext cx="1557" cy="1561"/>
                  <a:chOff x="0" y="0"/>
                  <a:chExt cx="763788" cy="763788"/>
                </a:xfrm>
              </p:grpSpPr>
              <p:sp>
                <p:nvSpPr>
                  <p:cNvPr id="66" name="椭圆 65"/>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7" name="椭圆 6"/>
                  <p:cNvSpPr>
                    <a:spLocks noChangeArrowheads="1"/>
                  </p:cNvSpPr>
                  <p:nvPr/>
                </p:nvSpPr>
                <p:spPr bwMode="auto">
                  <a:xfrm>
                    <a:off x="82987" y="82987"/>
                    <a:ext cx="597814" cy="597814"/>
                  </a:xfrm>
                  <a:prstGeom prst="ellipse">
                    <a:avLst/>
                  </a:prstGeom>
                  <a:solidFill>
                    <a:schemeClr val="tx2">
                      <a:alpha val="40000"/>
                    </a:schemeClr>
                  </a:solidFill>
                  <a:ln w="381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70" name="椭圆 36"/>
                <p:cNvSpPr>
                  <a:spLocks noChangeArrowheads="1"/>
                </p:cNvSpPr>
                <p:nvPr/>
              </p:nvSpPr>
              <p:spPr bwMode="auto">
                <a:xfrm>
                  <a:off x="7435" y="2577"/>
                  <a:ext cx="4199" cy="4204"/>
                </a:xfrm>
                <a:prstGeom prst="ellipse">
                  <a:avLst/>
                </a:prstGeom>
                <a:blipFill rotWithShape="1">
                  <a:blip r:embed="rId5"/>
                  <a:stretch>
                    <a:fillRect/>
                  </a:stretch>
                </a:blipFill>
                <a:ln w="38100">
                  <a:solidFill>
                    <a:schemeClr val="bg1">
                      <a:lumMod val="8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72" name="Group 22"/>
                <p:cNvGrpSpPr/>
                <p:nvPr/>
              </p:nvGrpSpPr>
              <p:grpSpPr bwMode="auto">
                <a:xfrm>
                  <a:off x="10327" y="5393"/>
                  <a:ext cx="1560" cy="1561"/>
                  <a:chOff x="0" y="0"/>
                  <a:chExt cx="763788" cy="763788"/>
                </a:xfrm>
              </p:grpSpPr>
              <p:sp>
                <p:nvSpPr>
                  <p:cNvPr id="73"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4" name="椭圆 39"/>
                  <p:cNvSpPr>
                    <a:spLocks noChangeArrowheads="1"/>
                  </p:cNvSpPr>
                  <p:nvPr/>
                </p:nvSpPr>
                <p:spPr bwMode="auto">
                  <a:xfrm>
                    <a:off x="82987" y="82987"/>
                    <a:ext cx="597814" cy="597814"/>
                  </a:xfrm>
                  <a:prstGeom prst="ellipse">
                    <a:avLst/>
                  </a:prstGeom>
                  <a:solidFill>
                    <a:schemeClr val="tx2"/>
                  </a:solidFill>
                  <a:ln w="381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grpSp>
        <p:pic>
          <p:nvPicPr>
            <p:cNvPr id="77" name="图片 76" descr="电源"/>
            <p:cNvPicPr>
              <a:picLocks noChangeAspect="1"/>
            </p:cNvPicPr>
            <p:nvPr/>
          </p:nvPicPr>
          <p:blipFill>
            <a:blip r:embed="rId6"/>
            <a:stretch>
              <a:fillRect/>
            </a:stretch>
          </p:blipFill>
          <p:spPr>
            <a:xfrm>
              <a:off x="2843" y="8883"/>
              <a:ext cx="454" cy="454"/>
            </a:xfrm>
            <a:prstGeom prst="rect">
              <a:avLst/>
            </a:prstGeom>
          </p:spPr>
        </p:pic>
        <p:pic>
          <p:nvPicPr>
            <p:cNvPr id="82" name="图片 81" descr="报警"/>
            <p:cNvPicPr>
              <a:picLocks noChangeAspect="1"/>
            </p:cNvPicPr>
            <p:nvPr/>
          </p:nvPicPr>
          <p:blipFill>
            <a:blip r:embed="rId7"/>
            <a:stretch>
              <a:fillRect/>
            </a:stretch>
          </p:blipFill>
          <p:spPr>
            <a:xfrm>
              <a:off x="14289" y="8883"/>
              <a:ext cx="431" cy="454"/>
            </a:xfrm>
            <a:prstGeom prst="rect">
              <a:avLst/>
            </a:prstGeom>
          </p:spPr>
        </p:pic>
        <p:pic>
          <p:nvPicPr>
            <p:cNvPr id="78" name="图片 77" descr="AK-JT高铁"/>
            <p:cNvPicPr>
              <a:picLocks noChangeAspect="1"/>
            </p:cNvPicPr>
            <p:nvPr/>
          </p:nvPicPr>
          <p:blipFill>
            <a:blip r:embed="rId8"/>
            <a:stretch>
              <a:fillRect/>
            </a:stretch>
          </p:blipFill>
          <p:spPr>
            <a:xfrm>
              <a:off x="10273" y="8826"/>
              <a:ext cx="439" cy="454"/>
            </a:xfrm>
            <a:prstGeom prst="rect">
              <a:avLst/>
            </a:prstGeom>
          </p:spPr>
        </p:pic>
        <p:pic>
          <p:nvPicPr>
            <p:cNvPr id="79" name="图片 78" descr="位置"/>
            <p:cNvPicPr>
              <a:picLocks noChangeAspect="1"/>
            </p:cNvPicPr>
            <p:nvPr/>
          </p:nvPicPr>
          <p:blipFill>
            <a:blip r:embed="rId9"/>
            <a:stretch>
              <a:fillRect/>
            </a:stretch>
          </p:blipFill>
          <p:spPr>
            <a:xfrm>
              <a:off x="6631" y="8882"/>
              <a:ext cx="454" cy="454"/>
            </a:xfrm>
            <a:prstGeom prst="rect">
              <a:avLst/>
            </a:prstGeom>
          </p:spPr>
        </p:pic>
        <p:pic>
          <p:nvPicPr>
            <p:cNvPr id="125" name="图片 124" descr="电脑"/>
            <p:cNvPicPr>
              <a:picLocks noChangeAspect="1"/>
            </p:cNvPicPr>
            <p:nvPr/>
          </p:nvPicPr>
          <p:blipFill>
            <a:blip r:embed="rId10"/>
            <a:stretch>
              <a:fillRect/>
            </a:stretch>
          </p:blipFill>
          <p:spPr>
            <a:xfrm>
              <a:off x="18065" y="8882"/>
              <a:ext cx="454" cy="454"/>
            </a:xfrm>
            <a:prstGeom prst="rect">
              <a:avLst/>
            </a:prstGeom>
          </p:spPr>
        </p:pic>
      </p:grpSp>
      <p:cxnSp>
        <p:nvCxnSpPr>
          <p:cNvPr id="95" name="直接箭头连接符 94"/>
          <p:cNvCxnSpPr/>
          <p:nvPr/>
        </p:nvCxnSpPr>
        <p:spPr>
          <a:xfrm>
            <a:off x="2653030" y="355028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96" name="直接箭头连接符 95"/>
          <p:cNvCxnSpPr/>
          <p:nvPr/>
        </p:nvCxnSpPr>
        <p:spPr>
          <a:xfrm>
            <a:off x="4763770" y="355409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97" name="直接箭头连接符 96"/>
          <p:cNvCxnSpPr/>
          <p:nvPr/>
        </p:nvCxnSpPr>
        <p:spPr>
          <a:xfrm>
            <a:off x="7175500" y="355790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98" name="直接箭头连接符 97"/>
          <p:cNvCxnSpPr/>
          <p:nvPr/>
        </p:nvCxnSpPr>
        <p:spPr>
          <a:xfrm>
            <a:off x="9666605" y="356171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103" name="图片 102"/>
          <p:cNvPicPr>
            <a:picLocks noChangeAspect="1"/>
          </p:cNvPicPr>
          <p:nvPr/>
        </p:nvPicPr>
        <p:blipFill>
          <a:blip r:embed="rId11"/>
          <a:stretch>
            <a:fillRect/>
          </a:stretch>
        </p:blipFill>
        <p:spPr>
          <a:xfrm>
            <a:off x="8980170" y="4540885"/>
            <a:ext cx="546100" cy="981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6" name="矩形 105"/>
          <p:cNvSpPr/>
          <p:nvPr/>
        </p:nvSpPr>
        <p:spPr bwMode="auto">
          <a:xfrm>
            <a:off x="8606155" y="5852795"/>
            <a:ext cx="1294130" cy="4298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1100" b="1" dirty="0">
                <a:latin typeface="微软雅黑" panose="020B0503020204020204" pitchFamily="34" charset="-122"/>
                <a:ea typeface="微软雅黑" panose="020B0503020204020204" pitchFamily="34" charset="-122"/>
                <a:sym typeface="+mn-ea"/>
              </a:rPr>
              <a:t>智能</a:t>
            </a:r>
            <a:r>
              <a:rPr lang="zh-CN" altLang="en-US" sz="1100" b="1" dirty="0">
                <a:latin typeface="微软雅黑" panose="020B0503020204020204" pitchFamily="34" charset="-122"/>
                <a:ea typeface="微软雅黑" panose="020B0503020204020204" pitchFamily="34" charset="-122"/>
                <a:sym typeface="+mn-ea"/>
              </a:rPr>
              <a:t>APP</a:t>
            </a:r>
            <a:r>
              <a:rPr lang="zh-CN" altLang="en-US" sz="1100" b="1" dirty="0">
                <a:latin typeface="微软雅黑" panose="020B0503020204020204" pitchFamily="34" charset="-122"/>
                <a:ea typeface="微软雅黑" panose="020B0503020204020204" pitchFamily="34" charset="-122"/>
                <a:sym typeface="+mn-ea"/>
              </a:rPr>
              <a:t>分析同步接收报警信息</a:t>
            </a:r>
            <a:endParaRPr lang="zh-CN" altLang="en-US" sz="1100" b="1" dirty="0">
              <a:latin typeface="微软雅黑" panose="020B0503020204020204" pitchFamily="34" charset="-122"/>
              <a:ea typeface="微软雅黑" panose="020B0503020204020204" pitchFamily="34" charset="-122"/>
              <a:sym typeface="+mn-ea"/>
            </a:endParaRPr>
          </a:p>
        </p:txBody>
      </p:sp>
      <p:grpSp>
        <p:nvGrpSpPr>
          <p:cNvPr id="115" name="组合 114"/>
          <p:cNvGrpSpPr/>
          <p:nvPr/>
        </p:nvGrpSpPr>
        <p:grpSpPr>
          <a:xfrm>
            <a:off x="5551170" y="4541520"/>
            <a:ext cx="1702435" cy="1123315"/>
            <a:chOff x="2412" y="7135"/>
            <a:chExt cx="2681" cy="1885"/>
          </a:xfrm>
        </p:grpSpPr>
        <p:pic>
          <p:nvPicPr>
            <p:cNvPr id="101" name="图片 100" descr="系统说明1"/>
            <p:cNvPicPr>
              <a:picLocks noChangeAspect="1"/>
            </p:cNvPicPr>
            <p:nvPr/>
          </p:nvPicPr>
          <p:blipFill>
            <a:blip r:embed="rId12"/>
            <a:srcRect l="16338" t="57500" r="71826" b="26297"/>
            <a:stretch>
              <a:fillRect/>
            </a:stretch>
          </p:blipFill>
          <p:spPr>
            <a:xfrm>
              <a:off x="2412" y="7221"/>
              <a:ext cx="1585" cy="1713"/>
            </a:xfrm>
            <a:prstGeom prst="rect">
              <a:avLst/>
            </a:prstGeom>
            <a:ln w="19050" cmpd="sng">
              <a:noFill/>
              <a:prstDash val="dash"/>
            </a:ln>
          </p:spPr>
        </p:pic>
        <p:pic>
          <p:nvPicPr>
            <p:cNvPr id="110" name="图片 109" descr="系统说明1"/>
            <p:cNvPicPr>
              <a:picLocks noChangeAspect="1"/>
            </p:cNvPicPr>
            <p:nvPr/>
          </p:nvPicPr>
          <p:blipFill>
            <a:blip r:embed="rId12"/>
            <a:srcRect l="32012" t="57500" r="60102" b="24670"/>
            <a:stretch>
              <a:fillRect/>
            </a:stretch>
          </p:blipFill>
          <p:spPr>
            <a:xfrm>
              <a:off x="4037" y="7135"/>
              <a:ext cx="1056" cy="1885"/>
            </a:xfrm>
            <a:prstGeom prst="rect">
              <a:avLst/>
            </a:prstGeom>
            <a:ln w="19050" cmpd="sng">
              <a:noFill/>
              <a:prstDash val="dash"/>
            </a:ln>
          </p:spPr>
        </p:pic>
      </p:grpSp>
      <p:pic>
        <p:nvPicPr>
          <p:cNvPr id="111" name="图片 110" descr="系统说明1"/>
          <p:cNvPicPr>
            <a:picLocks noChangeAspect="1"/>
          </p:cNvPicPr>
          <p:nvPr/>
        </p:nvPicPr>
        <p:blipFill>
          <a:blip r:embed="rId12"/>
          <a:srcRect l="53639" t="58559" r="36676" b="24670"/>
          <a:stretch>
            <a:fillRect/>
          </a:stretch>
        </p:blipFill>
        <p:spPr>
          <a:xfrm>
            <a:off x="7600950" y="4540250"/>
            <a:ext cx="823595" cy="1044575"/>
          </a:xfrm>
          <a:prstGeom prst="rect">
            <a:avLst/>
          </a:prstGeom>
          <a:ln w="19050" cmpd="sng">
            <a:noFill/>
            <a:prstDash val="dash"/>
          </a:ln>
        </p:spPr>
      </p:pic>
      <p:pic>
        <p:nvPicPr>
          <p:cNvPr id="112" name="图片 111" descr="系统说明1"/>
          <p:cNvPicPr>
            <a:picLocks noChangeAspect="1"/>
          </p:cNvPicPr>
          <p:nvPr/>
        </p:nvPicPr>
        <p:blipFill>
          <a:blip r:embed="rId12"/>
          <a:srcRect l="84048" t="57642" r="1681" b="26420"/>
          <a:stretch>
            <a:fillRect/>
          </a:stretch>
        </p:blipFill>
        <p:spPr>
          <a:xfrm>
            <a:off x="10151745" y="4540250"/>
            <a:ext cx="1213485" cy="1069975"/>
          </a:xfrm>
          <a:prstGeom prst="rect">
            <a:avLst/>
          </a:prstGeom>
          <a:ln w="19050" cmpd="sng">
            <a:noFill/>
            <a:prstDash val="dash"/>
          </a:ln>
        </p:spPr>
      </p:pic>
      <p:sp>
        <p:nvSpPr>
          <p:cNvPr id="132" name="矩形 131"/>
          <p:cNvSpPr>
            <a:spLocks noChangeArrowheads="1"/>
          </p:cNvSpPr>
          <p:nvPr/>
        </p:nvSpPr>
        <p:spPr bwMode="auto">
          <a:xfrm>
            <a:off x="5664835" y="5852795"/>
            <a:ext cx="174815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00" b="1" dirty="0">
                <a:latin typeface="微软雅黑" panose="020B0503020204020204" pitchFamily="34" charset="-122"/>
                <a:ea typeface="微软雅黑" panose="020B0503020204020204" pitchFamily="34" charset="-122"/>
              </a:rPr>
              <a:t>装置现场语音提醒报警</a:t>
            </a:r>
            <a:endParaRPr lang="zh-CN" altLang="en-US" sz="1100" b="1" dirty="0">
              <a:latin typeface="微软雅黑" panose="020B0503020204020204" pitchFamily="34" charset="-122"/>
              <a:ea typeface="微软雅黑" panose="020B0503020204020204" pitchFamily="34" charset="-122"/>
            </a:endParaRPr>
          </a:p>
        </p:txBody>
      </p:sp>
      <p:sp>
        <p:nvSpPr>
          <p:cNvPr id="113" name="矩形 112"/>
          <p:cNvSpPr>
            <a:spLocks noChangeArrowheads="1"/>
          </p:cNvSpPr>
          <p:nvPr/>
        </p:nvSpPr>
        <p:spPr bwMode="auto">
          <a:xfrm>
            <a:off x="7412990" y="5852795"/>
            <a:ext cx="119951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b="1" dirty="0">
                <a:latin typeface="微软雅黑" panose="020B0503020204020204" pitchFamily="34" charset="-122"/>
                <a:ea typeface="微软雅黑" panose="020B0503020204020204" pitchFamily="34" charset="-122"/>
              </a:rPr>
              <a:t>报警信息实时传至地面服务器</a:t>
            </a:r>
            <a:endParaRPr lang="zh-CN" altLang="en-US" sz="1100" b="1" dirty="0">
              <a:latin typeface="微软雅黑" panose="020B0503020204020204" pitchFamily="34" charset="-122"/>
              <a:ea typeface="微软雅黑" panose="020B0503020204020204" pitchFamily="34" charset="-122"/>
            </a:endParaRPr>
          </a:p>
        </p:txBody>
      </p:sp>
      <p:sp>
        <p:nvSpPr>
          <p:cNvPr id="114" name="矩形 113"/>
          <p:cNvSpPr>
            <a:spLocks noChangeArrowheads="1"/>
          </p:cNvSpPr>
          <p:nvPr/>
        </p:nvSpPr>
        <p:spPr bwMode="auto">
          <a:xfrm>
            <a:off x="9847580" y="5852795"/>
            <a:ext cx="1822450"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b="1" dirty="0">
                <a:latin typeface="微软雅黑" panose="020B0503020204020204" pitchFamily="34" charset="-122"/>
                <a:ea typeface="微软雅黑" panose="020B0503020204020204" pitchFamily="34" charset="-122"/>
              </a:rPr>
              <a:t>地面值班管理终端同步接收报警信息，管理人员立即参与到车地互动管控</a:t>
            </a:r>
            <a:endParaRPr lang="zh-CN" altLang="en-US" sz="1100" b="1" dirty="0">
              <a:latin typeface="微软雅黑" panose="020B0503020204020204" pitchFamily="34" charset="-122"/>
              <a:ea typeface="微软雅黑" panose="020B0503020204020204" pitchFamily="34" charset="-122"/>
            </a:endParaRPr>
          </a:p>
        </p:txBody>
      </p:sp>
      <p:cxnSp>
        <p:nvCxnSpPr>
          <p:cNvPr id="116" name="直接连接符 115"/>
          <p:cNvCxnSpPr/>
          <p:nvPr/>
        </p:nvCxnSpPr>
        <p:spPr>
          <a:xfrm>
            <a:off x="6429375" y="4061460"/>
            <a:ext cx="4352925" cy="26035"/>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 name="直接箭头连接符 117"/>
          <p:cNvCxnSpPr/>
          <p:nvPr/>
        </p:nvCxnSpPr>
        <p:spPr>
          <a:xfrm flipH="1">
            <a:off x="8601075" y="3752215"/>
            <a:ext cx="1905" cy="32131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9" name="直接箭头连接符 118"/>
          <p:cNvCxnSpPr/>
          <p:nvPr/>
        </p:nvCxnSpPr>
        <p:spPr>
          <a:xfrm rot="5400000">
            <a:off x="6307455" y="418274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20" name="直接箭头连接符 119"/>
          <p:cNvCxnSpPr/>
          <p:nvPr/>
        </p:nvCxnSpPr>
        <p:spPr>
          <a:xfrm rot="5400000">
            <a:off x="7922260" y="418274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21" name="直接箭头连接符 120"/>
          <p:cNvCxnSpPr/>
          <p:nvPr/>
        </p:nvCxnSpPr>
        <p:spPr>
          <a:xfrm rot="5400000">
            <a:off x="9129395" y="420433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22" name="直接箭头连接符 121"/>
          <p:cNvCxnSpPr/>
          <p:nvPr/>
        </p:nvCxnSpPr>
        <p:spPr>
          <a:xfrm rot="5400000">
            <a:off x="10656570" y="4204335"/>
            <a:ext cx="247015" cy="3810"/>
          </a:xfrm>
          <a:prstGeom prst="straightConnector1">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nvGrpSpPr>
          <p:cNvPr id="130" name="组合 129"/>
          <p:cNvGrpSpPr/>
          <p:nvPr/>
        </p:nvGrpSpPr>
        <p:grpSpPr>
          <a:xfrm>
            <a:off x="675640" y="4087495"/>
            <a:ext cx="5026025" cy="2364740"/>
            <a:chOff x="725" y="6437"/>
            <a:chExt cx="7915" cy="3724"/>
          </a:xfrm>
        </p:grpSpPr>
        <p:sp>
          <p:nvSpPr>
            <p:cNvPr id="126" name="圆角矩形 125"/>
            <p:cNvSpPr/>
            <p:nvPr/>
          </p:nvSpPr>
          <p:spPr>
            <a:xfrm>
              <a:off x="725" y="6437"/>
              <a:ext cx="7490" cy="3724"/>
            </a:xfrm>
            <a:prstGeom prst="roundRect">
              <a:avLst/>
            </a:prstGeom>
            <a:solidFill>
              <a:schemeClr val="accent1">
                <a:alpha val="23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4" name="文本框 123"/>
            <p:cNvSpPr txBox="1"/>
            <p:nvPr/>
          </p:nvSpPr>
          <p:spPr>
            <a:xfrm>
              <a:off x="1055" y="6819"/>
              <a:ext cx="899" cy="2761"/>
            </a:xfrm>
            <a:prstGeom prst="rect">
              <a:avLst/>
            </a:prstGeom>
            <a:noFill/>
          </p:spPr>
          <p:txBody>
            <a:bodyPr wrap="square" rtlCol="0">
              <a:spAutoFit/>
            </a:bodyPr>
            <a:p>
              <a:pPr defTabSz="914400">
                <a:lnSpc>
                  <a:spcPct val="150000"/>
                </a:lnSpc>
                <a:tabLst>
                  <a:tab pos="1389380" algn="l"/>
                </a:tabLst>
              </a:pPr>
              <a:r>
                <a:rPr lang="zh-CN" altLang="en-US" sz="1800" b="1" dirty="0">
                  <a:latin typeface="微软雅黑" panose="020B0503020204020204" pitchFamily="34" charset="-122"/>
                  <a:ea typeface="微软雅黑" panose="020B0503020204020204" pitchFamily="34" charset="-122"/>
                  <a:sym typeface="+mn-ea"/>
                </a:rPr>
                <a:t>系</a:t>
              </a:r>
              <a:endParaRPr lang="zh-CN" altLang="en-US" sz="1800" b="1"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r>
                <a:rPr lang="zh-CN" altLang="en-US" sz="1800" b="1" dirty="0">
                  <a:latin typeface="微软雅黑" panose="020B0503020204020204" pitchFamily="34" charset="-122"/>
                  <a:ea typeface="微软雅黑" panose="020B0503020204020204" pitchFamily="34" charset="-122"/>
                  <a:sym typeface="+mn-ea"/>
                </a:rPr>
                <a:t>统</a:t>
              </a:r>
              <a:endParaRPr lang="zh-CN" altLang="en-US" sz="1800" b="1"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r>
                <a:rPr lang="zh-CN" altLang="en-US" sz="1800" b="1" dirty="0">
                  <a:latin typeface="微软雅黑" panose="020B0503020204020204" pitchFamily="34" charset="-122"/>
                  <a:ea typeface="微软雅黑" panose="020B0503020204020204" pitchFamily="34" charset="-122"/>
                  <a:sym typeface="+mn-ea"/>
                </a:rPr>
                <a:t>架</a:t>
              </a:r>
              <a:endParaRPr lang="zh-CN" altLang="en-US" sz="1800" b="1"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r>
                <a:rPr lang="zh-CN" altLang="en-US" sz="1800" b="1" dirty="0">
                  <a:latin typeface="微软雅黑" panose="020B0503020204020204" pitchFamily="34" charset="-122"/>
                  <a:ea typeface="微软雅黑" panose="020B0503020204020204" pitchFamily="34" charset="-122"/>
                  <a:sym typeface="+mn-ea"/>
                </a:rPr>
                <a:t>构</a:t>
              </a:r>
              <a:endParaRPr lang="zh-CN" altLang="en-US" sz="1800" b="1" dirty="0">
                <a:latin typeface="微软雅黑" panose="020B0503020204020204" pitchFamily="34" charset="-122"/>
                <a:ea typeface="微软雅黑" panose="020B0503020204020204" pitchFamily="34" charset="-122"/>
                <a:sym typeface="+mn-ea"/>
              </a:endParaRPr>
            </a:p>
          </p:txBody>
        </p:sp>
        <p:sp>
          <p:nvSpPr>
            <p:cNvPr id="127" name="文本框 126"/>
            <p:cNvSpPr txBox="1"/>
            <p:nvPr/>
          </p:nvSpPr>
          <p:spPr>
            <a:xfrm>
              <a:off x="1787" y="6681"/>
              <a:ext cx="6853" cy="3415"/>
            </a:xfrm>
            <a:prstGeom prst="rect">
              <a:avLst/>
            </a:prstGeom>
            <a:noFill/>
          </p:spPr>
          <p:txBody>
            <a:bodyPr wrap="square" rtlCol="0" anchor="t">
              <a:spAutoFit/>
            </a:bodyPr>
            <a:p>
              <a:pPr defTabSz="914400">
                <a:lnSpc>
                  <a:spcPct val="150000"/>
                </a:lnSpc>
                <a:tabLst>
                  <a:tab pos="1389380" algn="l"/>
                </a:tabLst>
              </a:pPr>
              <a:r>
                <a:rPr lang="zh-CN" altLang="en-US" sz="1400" dirty="0">
                  <a:latin typeface="微软雅黑" panose="020B0503020204020204" pitchFamily="34" charset="-122"/>
                  <a:ea typeface="微软雅黑" panose="020B0503020204020204" pitchFamily="34" charset="-122"/>
                  <a:sym typeface="+mn-ea"/>
                </a:rPr>
                <a:t>① 便携式状态预警装置</a:t>
              </a:r>
              <a:endParaRPr lang="zh-CN" altLang="en-US" sz="1400"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r>
                <a:rPr lang="zh-CN" altLang="en-US" sz="1400" dirty="0">
                  <a:latin typeface="微软雅黑" panose="020B0503020204020204" pitchFamily="34" charset="-122"/>
                  <a:ea typeface="微软雅黑" panose="020B0503020204020204" pitchFamily="34" charset="-122"/>
                  <a:sym typeface="+mn-ea"/>
                </a:rPr>
                <a:t>② 供电系统</a:t>
              </a:r>
              <a:r>
                <a:rPr lang="en-US" altLang="zh-CN"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充电</a:t>
              </a:r>
              <a:r>
                <a:rPr lang="zh-CN" altLang="en-US" sz="1200" dirty="0">
                  <a:latin typeface="微软雅黑" panose="020B0503020204020204" pitchFamily="34" charset="-122"/>
                  <a:ea typeface="微软雅黑" panose="020B0503020204020204" pitchFamily="34" charset="-122"/>
                  <a:sym typeface="+mn-ea"/>
                </a:rPr>
                <a:t>宝</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智能充电器</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车载 </a:t>
              </a:r>
              <a:r>
                <a:rPr lang="en-US" altLang="zh-CN" sz="1200" dirty="0">
                  <a:latin typeface="微软雅黑" panose="020B0503020204020204" pitchFamily="34" charset="-122"/>
                  <a:ea typeface="微软雅黑" panose="020B0503020204020204" pitchFamily="34" charset="-122"/>
                  <a:sym typeface="+mn-ea"/>
                </a:rPr>
                <a:t>DC110V/24V</a:t>
              </a:r>
              <a:r>
                <a:rPr lang="zh-CN" altLang="en-US" sz="1200" dirty="0">
                  <a:latin typeface="微软雅黑" panose="020B0503020204020204" pitchFamily="34" charset="-122"/>
                  <a:ea typeface="微软雅黑" panose="020B0503020204020204" pitchFamily="34" charset="-122"/>
                  <a:sym typeface="+mn-ea"/>
                </a:rPr>
                <a:t>）</a:t>
              </a:r>
              <a:endParaRPr lang="en-US" altLang="zh-CN" sz="1400"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r>
                <a:rPr lang="zh-CN" altLang="en-US" sz="1400" dirty="0">
                  <a:latin typeface="微软雅黑" panose="020B0503020204020204" pitchFamily="34" charset="-122"/>
                  <a:ea typeface="微软雅黑" panose="020B0503020204020204" pitchFamily="34" charset="-122"/>
                  <a:sym typeface="+mn-ea"/>
                </a:rPr>
                <a:t>③ 传输装置</a:t>
              </a:r>
              <a:r>
                <a:rPr lang="en-US" altLang="zh-CN"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专</a:t>
              </a:r>
              <a:r>
                <a:rPr lang="zh-CN" altLang="en-US" sz="1200" dirty="0">
                  <a:latin typeface="微软雅黑" panose="020B0503020204020204" pitchFamily="34" charset="-122"/>
                  <a:ea typeface="微软雅黑" panose="020B0503020204020204" pitchFamily="34" charset="-122"/>
                  <a:sym typeface="+mn-ea"/>
                </a:rPr>
                <a:t>用</a:t>
              </a:r>
              <a:r>
                <a:rPr lang="en-US" altLang="zh-CN" sz="1200" dirty="0">
                  <a:latin typeface="微软雅黑" panose="020B0503020204020204" pitchFamily="34" charset="-122"/>
                  <a:ea typeface="微软雅黑" panose="020B0503020204020204" pitchFamily="34" charset="-122"/>
                  <a:sym typeface="+mn-ea"/>
                </a:rPr>
                <a:t>U</a:t>
              </a:r>
              <a:r>
                <a:rPr lang="zh-CN" altLang="en-US" sz="1200" dirty="0">
                  <a:latin typeface="微软雅黑" panose="020B0503020204020204" pitchFamily="34" charset="-122"/>
                  <a:ea typeface="微软雅黑" panose="020B0503020204020204" pitchFamily="34" charset="-122"/>
                  <a:sym typeface="+mn-ea"/>
                </a:rPr>
                <a:t>盘</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智能传输）</a:t>
              </a:r>
              <a:endParaRPr lang="zh-CN" altLang="en-US" sz="1200" dirty="0">
                <a:latin typeface="微软雅黑" panose="020B0503020204020204" pitchFamily="34" charset="-122"/>
                <a:ea typeface="微软雅黑" panose="020B0503020204020204" pitchFamily="34" charset="-122"/>
                <a:sym typeface="+mn-ea"/>
              </a:endParaRPr>
            </a:p>
            <a:p>
              <a:pPr lvl="0" algn="l" defTabSz="914400">
                <a:lnSpc>
                  <a:spcPct val="150000"/>
                </a:lnSpc>
                <a:buClrTx/>
                <a:buSzTx/>
                <a:tabLst>
                  <a:tab pos="1389380" algn="l"/>
                </a:tabLst>
              </a:pPr>
              <a:r>
                <a:rPr lang="zh-CN" altLang="en-US" sz="1400" dirty="0">
                  <a:latin typeface="微软雅黑" panose="020B0503020204020204" pitchFamily="34" charset="-122"/>
                  <a:ea typeface="微软雅黑" panose="020B0503020204020204" pitchFamily="34" charset="-122"/>
                  <a:sym typeface="+mn-ea"/>
                </a:rPr>
                <a:t>④ 大数据服务器</a:t>
              </a:r>
              <a:endParaRPr lang="zh-CN" altLang="en-US" sz="1400" dirty="0">
                <a:latin typeface="微软雅黑" panose="020B0503020204020204" pitchFamily="34" charset="-122"/>
                <a:ea typeface="微软雅黑" panose="020B0503020204020204" pitchFamily="34" charset="-122"/>
                <a:sym typeface="+mn-ea"/>
              </a:endParaRPr>
            </a:p>
            <a:p>
              <a:pPr lvl="0" algn="l" defTabSz="914400">
                <a:lnSpc>
                  <a:spcPct val="150000"/>
                </a:lnSpc>
                <a:buClrTx/>
                <a:buSzTx/>
                <a:tabLst>
                  <a:tab pos="1389380" algn="l"/>
                </a:tabLst>
              </a:pPr>
              <a:r>
                <a:rPr lang="zh-CN" altLang="en-US" sz="1400" dirty="0">
                  <a:latin typeface="微软雅黑" panose="020B0503020204020204" pitchFamily="34" charset="-122"/>
                  <a:ea typeface="微软雅黑" panose="020B0503020204020204" pitchFamily="34" charset="-122"/>
                  <a:sym typeface="+mn-ea"/>
                </a:rPr>
                <a:t>⑤ 车地互动管理平台</a:t>
              </a:r>
              <a:endParaRPr lang="zh-CN" altLang="en-US" sz="1400" dirty="0">
                <a:latin typeface="微软雅黑" panose="020B0503020204020204" pitchFamily="34" charset="-122"/>
                <a:ea typeface="微软雅黑" panose="020B0503020204020204" pitchFamily="34" charset="-122"/>
                <a:sym typeface="+mn-ea"/>
              </a:endParaRPr>
            </a:p>
            <a:p>
              <a:pPr lvl="0" algn="l" defTabSz="914400">
                <a:lnSpc>
                  <a:spcPct val="150000"/>
                </a:lnSpc>
                <a:buClrTx/>
                <a:buSzTx/>
                <a:tabLst>
                  <a:tab pos="1389380" algn="l"/>
                </a:tabLst>
              </a:pPr>
              <a:r>
                <a:rPr lang="zh-CN" altLang="en-US" sz="1400" dirty="0">
                  <a:latin typeface="微软雅黑" panose="020B0503020204020204" pitchFamily="34" charset="-122"/>
                  <a:ea typeface="微软雅黑" panose="020B0503020204020204" pitchFamily="34" charset="-122"/>
                  <a:sym typeface="+mn-ea"/>
                </a:rPr>
                <a:t>⑥ 智能APP分析软件</a:t>
              </a:r>
              <a:endParaRPr lang="zh-CN" altLang="en-US" sz="1200" dirty="0">
                <a:latin typeface="微软雅黑" panose="020B0503020204020204" pitchFamily="34" charset="-122"/>
                <a:ea typeface="微软雅黑" panose="020B0503020204020204" pitchFamily="34" charset="-122"/>
                <a:sym typeface="+mn-ea"/>
              </a:endParaRPr>
            </a:p>
            <a:p>
              <a:pPr defTabSz="914400">
                <a:lnSpc>
                  <a:spcPct val="150000"/>
                </a:lnSpc>
                <a:tabLst>
                  <a:tab pos="1389380" algn="l"/>
                </a:tabLst>
              </a:pPr>
              <a:endParaRPr lang="zh-CN" altLang="en-US" sz="1200" dirty="0">
                <a:latin typeface="微软雅黑" panose="020B0503020204020204" pitchFamily="34" charset="-122"/>
                <a:ea typeface="微软雅黑" panose="020B0503020204020204" pitchFamily="34" charset="-122"/>
                <a:sym typeface="+mn-ea"/>
              </a:endParaRPr>
            </a:p>
          </p:txBody>
        </p:sp>
        <p:sp>
          <p:nvSpPr>
            <p:cNvPr id="129" name="文本框 128"/>
            <p:cNvSpPr txBox="1"/>
            <p:nvPr/>
          </p:nvSpPr>
          <p:spPr>
            <a:xfrm>
              <a:off x="4582" y="6568"/>
              <a:ext cx="4000" cy="652"/>
            </a:xfrm>
            <a:prstGeom prst="rect">
              <a:avLst/>
            </a:prstGeom>
            <a:noFill/>
          </p:spPr>
          <p:txBody>
            <a:bodyPr wrap="square" rtlCol="0" anchor="t">
              <a:spAutoFit/>
            </a:bodyPr>
            <a:p>
              <a:pPr lvl="0" algn="l" defTabSz="914400">
                <a:lnSpc>
                  <a:spcPct val="150000"/>
                </a:lnSpc>
                <a:buClrTx/>
                <a:buSzTx/>
                <a:tabLst>
                  <a:tab pos="1389380" algn="l"/>
                </a:tabLst>
              </a:pPr>
              <a:endParaRPr lang="zh-CN" altLang="en-US" sz="1400" dirty="0">
                <a:latin typeface="微软雅黑" panose="020B0503020204020204" pitchFamily="34" charset="-122"/>
                <a:ea typeface="微软雅黑" panose="020B0503020204020204" pitchFamily="34" charset="-122"/>
                <a:sym typeface="+mn-ea"/>
              </a:endParaRPr>
            </a:p>
          </p:txBody>
        </p:sp>
      </p:gr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48"/>
          <p:cNvCxnSpPr/>
          <p:nvPr/>
        </p:nvCxnSpPr>
        <p:spPr>
          <a:xfrm rot="5400000" flipH="1">
            <a:off x="4801473" y="2429852"/>
            <a:ext cx="0" cy="360000"/>
          </a:xfrm>
          <a:prstGeom prst="line">
            <a:avLst/>
          </a:prstGeom>
          <a:ln w="15875">
            <a:headEnd type="stealth" w="med" len="med"/>
            <a:tailEnd type="none" w="med" len="med"/>
          </a:ln>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067435" y="361315"/>
            <a:ext cx="3206115" cy="460375"/>
          </a:xfrm>
          <a:prstGeom prst="rect">
            <a:avLst/>
          </a:prstGeom>
          <a:noFill/>
        </p:spPr>
        <p:txBody>
          <a:bodyPr wrap="square" rtlCol="0">
            <a:spAutoFit/>
          </a:bodyPr>
          <a:lstStyle/>
          <a:p>
            <a:r>
              <a:rPr lang="zh-CN" altLang="en-US" sz="2400" b="1" dirty="0">
                <a:latin typeface="+mj-ea"/>
                <a:ea typeface="+mj-ea"/>
              </a:rPr>
              <a:t>组成介绍</a:t>
            </a:r>
            <a:endParaRPr lang="zh-CN" altLang="en-US" sz="2400" b="1" dirty="0">
              <a:latin typeface="+mj-ea"/>
              <a:ea typeface="+mj-ea"/>
            </a:endParaRPr>
          </a:p>
        </p:txBody>
      </p:sp>
      <p:sp>
        <p:nvSpPr>
          <p:cNvPr id="20" name="矩形 19"/>
          <p:cNvSpPr>
            <a:spLocks noChangeArrowheads="1"/>
          </p:cNvSpPr>
          <p:nvPr/>
        </p:nvSpPr>
        <p:spPr bwMode="auto">
          <a:xfrm>
            <a:off x="8491220" y="3203575"/>
            <a:ext cx="1261745"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b="1" dirty="0">
                <a:latin typeface="微软雅黑" panose="020B0503020204020204" pitchFamily="34" charset="-122"/>
                <a:ea typeface="微软雅黑" panose="020B0503020204020204" pitchFamily="34" charset="-122"/>
              </a:rPr>
              <a:t>地面管理值班台</a:t>
            </a:r>
            <a:endParaRPr lang="zh-CN" altLang="en-US" sz="1200" b="1" dirty="0">
              <a:latin typeface="微软雅黑" panose="020B0503020204020204" pitchFamily="34" charset="-122"/>
              <a:ea typeface="微软雅黑" panose="020B0503020204020204" pitchFamily="34" charset="-122"/>
            </a:endParaRPr>
          </a:p>
        </p:txBody>
      </p:sp>
      <p:grpSp>
        <p:nvGrpSpPr>
          <p:cNvPr id="49" name="组合 48"/>
          <p:cNvGrpSpPr/>
          <p:nvPr/>
        </p:nvGrpSpPr>
        <p:grpSpPr>
          <a:xfrm rot="0">
            <a:off x="10922000" y="1297305"/>
            <a:ext cx="1043940" cy="4841875"/>
            <a:chOff x="10494713" y="1250950"/>
            <a:chExt cx="1043876" cy="4841875"/>
          </a:xfrm>
        </p:grpSpPr>
        <p:sp>
          <p:nvSpPr>
            <p:cNvPr id="24" name="Line 2"/>
            <p:cNvSpPr>
              <a:spLocks noChangeShapeType="1"/>
            </p:cNvSpPr>
            <p:nvPr/>
          </p:nvSpPr>
          <p:spPr bwMode="auto">
            <a:xfrm>
              <a:off x="10916146" y="1250950"/>
              <a:ext cx="0" cy="1633538"/>
            </a:xfrm>
            <a:prstGeom prst="line">
              <a:avLst/>
            </a:prstGeom>
            <a:noFill/>
            <a:ln w="28575">
              <a:solidFill>
                <a:srgbClr val="000000"/>
              </a:solidFill>
              <a:rou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Line 2"/>
            <p:cNvSpPr>
              <a:spLocks noChangeShapeType="1"/>
            </p:cNvSpPr>
            <p:nvPr/>
          </p:nvSpPr>
          <p:spPr bwMode="auto">
            <a:xfrm flipV="1">
              <a:off x="10955833" y="4122738"/>
              <a:ext cx="0" cy="1970087"/>
            </a:xfrm>
            <a:prstGeom prst="line">
              <a:avLst/>
            </a:prstGeom>
            <a:noFill/>
            <a:ln w="28575">
              <a:solidFill>
                <a:srgbClr val="000000"/>
              </a:solidFill>
              <a:rou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矩形 25"/>
            <p:cNvSpPr>
              <a:spLocks noChangeArrowheads="1"/>
            </p:cNvSpPr>
            <p:nvPr/>
          </p:nvSpPr>
          <p:spPr bwMode="auto">
            <a:xfrm>
              <a:off x="10494713" y="2806347"/>
              <a:ext cx="104387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z="14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管理制度</a:t>
              </a:r>
              <a:endParaRPr lang="en-US" altLang="zh-CN" sz="14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制度保障</a:t>
              </a:r>
              <a:endParaRPr lang="en-US" altLang="zh-CN" sz="14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运行办法</a:t>
              </a:r>
              <a:endParaRPr lang="en-US" altLang="zh-CN" sz="14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考核办法</a:t>
              </a:r>
              <a:endParaRPr lang="zh-CN" altLang="en-US" sz="1400" b="1" dirty="0">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rot="0">
            <a:off x="7705725" y="1378585"/>
            <a:ext cx="2964815" cy="1794510"/>
            <a:chOff x="4197300" y="683476"/>
            <a:chExt cx="2965047" cy="1794482"/>
          </a:xfrm>
        </p:grpSpPr>
        <p:pic>
          <p:nvPicPr>
            <p:cNvPr id="30" name="图片 29"/>
            <p:cNvPicPr>
              <a:picLocks noChangeAspect="1"/>
            </p:cNvPicPr>
            <p:nvPr/>
          </p:nvPicPr>
          <p:blipFill>
            <a:blip r:embed="rId1"/>
            <a:stretch>
              <a:fillRect/>
            </a:stretch>
          </p:blipFill>
          <p:spPr>
            <a:xfrm>
              <a:off x="4197300" y="683476"/>
              <a:ext cx="2965047" cy="1794482"/>
            </a:xfrm>
            <a:prstGeom prst="rect">
              <a:avLst/>
            </a:prstGeom>
          </p:spPr>
        </p:pic>
        <p:pic>
          <p:nvPicPr>
            <p:cNvPr id="31" name="图片 30"/>
            <p:cNvPicPr>
              <a:picLocks noChangeAspect="1"/>
            </p:cNvPicPr>
            <p:nvPr/>
          </p:nvPicPr>
          <p:blipFill rotWithShape="1">
            <a:blip r:embed="rId2" cstate="print"/>
            <a:srcRect r="2418"/>
            <a:stretch>
              <a:fillRect/>
            </a:stretch>
          </p:blipFill>
          <p:spPr>
            <a:xfrm>
              <a:off x="4572136" y="778898"/>
              <a:ext cx="2229106" cy="1412794"/>
            </a:xfrm>
            <a:prstGeom prst="rect">
              <a:avLst/>
            </a:prstGeom>
          </p:spPr>
        </p:pic>
      </p:grpSp>
      <p:sp>
        <p:nvSpPr>
          <p:cNvPr id="40" name="矩形 39"/>
          <p:cNvSpPr>
            <a:spLocks noChangeArrowheads="1"/>
          </p:cNvSpPr>
          <p:nvPr/>
        </p:nvSpPr>
        <p:spPr bwMode="auto">
          <a:xfrm>
            <a:off x="5419090" y="2931160"/>
            <a:ext cx="7924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b="1" dirty="0">
                <a:latin typeface="微软雅黑" panose="020B0503020204020204" pitchFamily="34" charset="-122"/>
                <a:ea typeface="微软雅黑" panose="020B0503020204020204" pitchFamily="34" charset="-122"/>
              </a:rPr>
              <a:t>智能传输</a:t>
            </a:r>
            <a:endParaRPr lang="zh-CN" altLang="en-US" sz="1200" b="1" dirty="0">
              <a:latin typeface="微软雅黑" panose="020B0503020204020204" pitchFamily="34" charset="-122"/>
              <a:ea typeface="微软雅黑" panose="020B0503020204020204" pitchFamily="34" charset="-122"/>
            </a:endParaRPr>
          </a:p>
        </p:txBody>
      </p:sp>
      <p:grpSp>
        <p:nvGrpSpPr>
          <p:cNvPr id="37" name="组合 36"/>
          <p:cNvGrpSpPr/>
          <p:nvPr/>
        </p:nvGrpSpPr>
        <p:grpSpPr>
          <a:xfrm rot="0">
            <a:off x="8406130" y="4279265"/>
            <a:ext cx="2305685" cy="1800225"/>
            <a:chOff x="8254843" y="4292825"/>
            <a:chExt cx="2305653" cy="1800000"/>
          </a:xfrm>
        </p:grpSpPr>
        <p:sp>
          <p:nvSpPr>
            <p:cNvPr id="23" name="矩形 22"/>
            <p:cNvSpPr>
              <a:spLocks noChangeArrowheads="1"/>
            </p:cNvSpPr>
            <p:nvPr/>
          </p:nvSpPr>
          <p:spPr bwMode="auto">
            <a:xfrm>
              <a:off x="9640051" y="4629676"/>
              <a:ext cx="9204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分析报告</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运行部门</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安全部门</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主管领导</a:t>
              </a:r>
              <a:endParaRPr lang="en-US" altLang="zh-CN" sz="1200" b="1" dirty="0">
                <a:latin typeface="微软雅黑" panose="020B0503020204020204" pitchFamily="34" charset="-122"/>
                <a:ea typeface="微软雅黑" panose="020B0503020204020204" pitchFamily="34" charset="-122"/>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843" y="4292825"/>
              <a:ext cx="1307813" cy="180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图片 5" descr="wifi"/>
          <p:cNvPicPr>
            <a:picLocks noChangeAspect="1"/>
          </p:cNvPicPr>
          <p:nvPr/>
        </p:nvPicPr>
        <p:blipFill>
          <a:blip r:embed="rId4"/>
          <a:stretch>
            <a:fillRect/>
          </a:stretch>
        </p:blipFill>
        <p:spPr>
          <a:xfrm>
            <a:off x="5433695" y="2124075"/>
            <a:ext cx="762635" cy="762635"/>
          </a:xfrm>
          <a:prstGeom prst="rect">
            <a:avLst/>
          </a:prstGeom>
        </p:spPr>
      </p:pic>
      <p:grpSp>
        <p:nvGrpSpPr>
          <p:cNvPr id="9" name="组合 8"/>
          <p:cNvGrpSpPr/>
          <p:nvPr/>
        </p:nvGrpSpPr>
        <p:grpSpPr>
          <a:xfrm>
            <a:off x="5136515" y="4279265"/>
            <a:ext cx="2713990" cy="1353185"/>
            <a:chOff x="7963" y="6723"/>
            <a:chExt cx="4274" cy="2131"/>
          </a:xfrm>
        </p:grpSpPr>
        <p:grpSp>
          <p:nvGrpSpPr>
            <p:cNvPr id="36" name="组合 35"/>
            <p:cNvGrpSpPr/>
            <p:nvPr/>
          </p:nvGrpSpPr>
          <p:grpSpPr>
            <a:xfrm rot="0">
              <a:off x="7963" y="6724"/>
              <a:ext cx="4275" cy="2130"/>
              <a:chOff x="4899767" y="4719661"/>
              <a:chExt cx="2633311" cy="1303579"/>
            </a:xfrm>
          </p:grpSpPr>
          <p:sp>
            <p:nvSpPr>
              <p:cNvPr id="19" name="矩形 18"/>
              <p:cNvSpPr>
                <a:spLocks noChangeArrowheads="1"/>
              </p:cNvSpPr>
              <p:nvPr/>
            </p:nvSpPr>
            <p:spPr bwMode="auto">
              <a:xfrm>
                <a:off x="6343366" y="5192243"/>
                <a:ext cx="1189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b="1" dirty="0">
                    <a:latin typeface="微软雅黑" panose="020B0503020204020204" pitchFamily="34" charset="-122"/>
                    <a:ea typeface="微软雅黑" panose="020B0503020204020204" pitchFamily="34" charset="-122"/>
                  </a:rPr>
                  <a:t>工作人员转储</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司机</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运行车间</a:t>
                </a:r>
                <a:endParaRPr lang="en-US" altLang="zh-CN" sz="1200" b="1"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ü"/>
                </a:pPr>
                <a:r>
                  <a:rPr lang="zh-CN" altLang="en-US" sz="1200" b="1" dirty="0">
                    <a:latin typeface="微软雅黑" panose="020B0503020204020204" pitchFamily="34" charset="-122"/>
                    <a:ea typeface="微软雅黑" panose="020B0503020204020204" pitchFamily="34" charset="-122"/>
                  </a:rPr>
                  <a:t>安全科</a:t>
                </a:r>
                <a:endParaRPr lang="zh-CN" altLang="en-US" sz="1200" b="1" dirty="0">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5"/>
              <a:stretch>
                <a:fillRect/>
              </a:stretch>
            </p:blipFill>
            <p:spPr>
              <a:xfrm>
                <a:off x="4899767" y="4719661"/>
                <a:ext cx="1316963" cy="1282178"/>
              </a:xfrm>
              <a:prstGeom prst="rect">
                <a:avLst/>
              </a:prstGeom>
              <a:ln>
                <a:noFill/>
              </a:ln>
              <a:effectLst/>
            </p:spPr>
          </p:pic>
        </p:grpSp>
        <p:pic>
          <p:nvPicPr>
            <p:cNvPr id="8" name="图片 7" descr="u盘"/>
            <p:cNvPicPr>
              <a:picLocks noChangeAspect="1"/>
            </p:cNvPicPr>
            <p:nvPr/>
          </p:nvPicPr>
          <p:blipFill>
            <a:blip r:embed="rId6"/>
            <a:stretch>
              <a:fillRect/>
            </a:stretch>
          </p:blipFill>
          <p:spPr>
            <a:xfrm>
              <a:off x="10446" y="6723"/>
              <a:ext cx="1166" cy="875"/>
            </a:xfrm>
            <a:prstGeom prst="rect">
              <a:avLst/>
            </a:prstGeom>
          </p:spPr>
        </p:pic>
      </p:grpSp>
      <p:cxnSp>
        <p:nvCxnSpPr>
          <p:cNvPr id="18" name="直接连接符 48"/>
          <p:cNvCxnSpPr/>
          <p:nvPr/>
        </p:nvCxnSpPr>
        <p:spPr>
          <a:xfrm rot="10800000" flipH="1">
            <a:off x="9060418" y="3607777"/>
            <a:ext cx="0" cy="360000"/>
          </a:xfrm>
          <a:prstGeom prst="line">
            <a:avLst/>
          </a:prstGeom>
          <a:ln w="15875">
            <a:headEnd type="stealth" w="med" len="med"/>
            <a:tailEnd type="none" w="med" len="med"/>
          </a:ln>
        </p:spPr>
        <p:style>
          <a:lnRef idx="1">
            <a:schemeClr val="dk1"/>
          </a:lnRef>
          <a:fillRef idx="0">
            <a:schemeClr val="dk1"/>
          </a:fillRef>
          <a:effectRef idx="0">
            <a:schemeClr val="dk1"/>
          </a:effectRef>
          <a:fontRef idx="minor">
            <a:schemeClr val="tx1"/>
          </a:fontRef>
        </p:style>
      </p:cxnSp>
      <p:cxnSp>
        <p:nvCxnSpPr>
          <p:cNvPr id="27" name="直接连接符 48"/>
          <p:cNvCxnSpPr/>
          <p:nvPr/>
        </p:nvCxnSpPr>
        <p:spPr>
          <a:xfrm rot="10800000" flipH="1">
            <a:off x="4621768" y="2609782"/>
            <a:ext cx="0" cy="216000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直接连接符 48"/>
          <p:cNvCxnSpPr/>
          <p:nvPr/>
        </p:nvCxnSpPr>
        <p:spPr>
          <a:xfrm rot="5400000" flipH="1">
            <a:off x="4801473" y="4590122"/>
            <a:ext cx="0" cy="360000"/>
          </a:xfrm>
          <a:prstGeom prst="line">
            <a:avLst/>
          </a:prstGeom>
          <a:ln w="15875">
            <a:headEnd type="stealth" w="med" len="med"/>
            <a:tailEnd type="none" w="med" len="med"/>
          </a:ln>
        </p:spPr>
        <p:style>
          <a:lnRef idx="1">
            <a:schemeClr val="dk1"/>
          </a:lnRef>
          <a:fillRef idx="0">
            <a:schemeClr val="dk1"/>
          </a:fillRef>
          <a:effectRef idx="0">
            <a:schemeClr val="dk1"/>
          </a:effectRef>
          <a:fontRef idx="minor">
            <a:schemeClr val="tx1"/>
          </a:fontRef>
        </p:style>
      </p:cxnSp>
      <p:cxnSp>
        <p:nvCxnSpPr>
          <p:cNvPr id="33" name="直接连接符 48"/>
          <p:cNvCxnSpPr/>
          <p:nvPr/>
        </p:nvCxnSpPr>
        <p:spPr>
          <a:xfrm flipH="1">
            <a:off x="7178913" y="3089207"/>
            <a:ext cx="0" cy="72000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直接连接符 48"/>
          <p:cNvCxnSpPr/>
          <p:nvPr/>
        </p:nvCxnSpPr>
        <p:spPr>
          <a:xfrm rot="5400000" flipH="1">
            <a:off x="7093483" y="2729457"/>
            <a:ext cx="0" cy="720000"/>
          </a:xfrm>
          <a:prstGeom prst="line">
            <a:avLst/>
          </a:prstGeom>
          <a:ln w="15875">
            <a:headEnd type="stealth" w="med" len="med"/>
            <a:tailEnd type="none" w="med" len="med"/>
          </a:ln>
        </p:spPr>
        <p:style>
          <a:lnRef idx="1">
            <a:schemeClr val="dk1"/>
          </a:lnRef>
          <a:fillRef idx="0">
            <a:schemeClr val="dk1"/>
          </a:fillRef>
          <a:effectRef idx="0">
            <a:schemeClr val="dk1"/>
          </a:effectRef>
          <a:fontRef idx="minor">
            <a:schemeClr val="tx1"/>
          </a:fontRef>
        </p:style>
      </p:cxnSp>
      <p:grpSp>
        <p:nvGrpSpPr>
          <p:cNvPr id="52" name="组合 51"/>
          <p:cNvGrpSpPr/>
          <p:nvPr/>
        </p:nvGrpSpPr>
        <p:grpSpPr>
          <a:xfrm>
            <a:off x="563880" y="1278890"/>
            <a:ext cx="3672840" cy="4824730"/>
            <a:chOff x="981" y="1998"/>
            <a:chExt cx="5784" cy="7598"/>
          </a:xfrm>
        </p:grpSpPr>
        <p:grpSp>
          <p:nvGrpSpPr>
            <p:cNvPr id="12" name="组合 11"/>
            <p:cNvGrpSpPr/>
            <p:nvPr/>
          </p:nvGrpSpPr>
          <p:grpSpPr>
            <a:xfrm>
              <a:off x="1032" y="2201"/>
              <a:ext cx="5559" cy="7261"/>
              <a:chOff x="816" y="2201"/>
              <a:chExt cx="5559" cy="7261"/>
            </a:xfrm>
          </p:grpSpPr>
          <p:pic>
            <p:nvPicPr>
              <p:cNvPr id="3" name="图片 2" descr="微信图片_20191008155730"/>
              <p:cNvPicPr>
                <a:picLocks noChangeAspect="1"/>
              </p:cNvPicPr>
              <p:nvPr/>
            </p:nvPicPr>
            <p:blipFill>
              <a:blip r:embed="rId7" cstate="print"/>
              <a:srcRect t="14987"/>
              <a:stretch>
                <a:fillRect/>
              </a:stretch>
            </p:blipFill>
            <p:spPr>
              <a:xfrm>
                <a:off x="943" y="2201"/>
                <a:ext cx="5432" cy="3465"/>
              </a:xfrm>
              <a:prstGeom prst="rect">
                <a:avLst/>
              </a:prstGeom>
              <a:ln>
                <a:noFill/>
              </a:ln>
              <a:effectLst/>
            </p:spPr>
          </p:pic>
          <p:sp>
            <p:nvSpPr>
              <p:cNvPr id="14" name="矩形 17"/>
              <p:cNvSpPr>
                <a:spLocks noChangeArrowheads="1"/>
              </p:cNvSpPr>
              <p:nvPr/>
            </p:nvSpPr>
            <p:spPr bwMode="auto">
              <a:xfrm>
                <a:off x="2845" y="5723"/>
                <a:ext cx="174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b="1" dirty="0">
                    <a:latin typeface="微软雅黑" panose="020B0503020204020204" pitchFamily="34" charset="-122"/>
                    <a:ea typeface="微软雅黑" panose="020B0503020204020204" pitchFamily="34" charset="-122"/>
                  </a:rPr>
                  <a:t>司机工作现场</a:t>
                </a:r>
                <a:endParaRPr lang="zh-CN" altLang="en-US" sz="1200" b="1" dirty="0">
                  <a:latin typeface="微软雅黑" panose="020B0503020204020204" pitchFamily="34" charset="-122"/>
                  <a:ea typeface="微软雅黑" panose="020B0503020204020204" pitchFamily="34" charset="-122"/>
                </a:endParaRPr>
              </a:p>
            </p:txBody>
          </p:sp>
          <p:sp>
            <p:nvSpPr>
              <p:cNvPr id="46" name="矩形 45"/>
              <p:cNvSpPr/>
              <p:nvPr/>
            </p:nvSpPr>
            <p:spPr>
              <a:xfrm>
                <a:off x="816" y="9026"/>
                <a:ext cx="2472" cy="436"/>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智能充电器或充电宝</a:t>
                </a:r>
                <a:endParaRPr lang="zh-CN" altLang="en-US" sz="1200" b="1" dirty="0">
                  <a:latin typeface="微软雅黑" panose="020B0503020204020204" pitchFamily="34" charset="-122"/>
                  <a:ea typeface="微软雅黑" panose="020B0503020204020204" pitchFamily="34" charset="-122"/>
                </a:endParaRPr>
              </a:p>
            </p:txBody>
          </p:sp>
          <p:grpSp>
            <p:nvGrpSpPr>
              <p:cNvPr id="50" name="组合 49"/>
              <p:cNvGrpSpPr/>
              <p:nvPr/>
            </p:nvGrpSpPr>
            <p:grpSpPr>
              <a:xfrm rot="0">
                <a:off x="1032" y="7777"/>
                <a:ext cx="4217" cy="1685"/>
                <a:chOff x="603513" y="4626247"/>
                <a:chExt cx="2677735" cy="1070215"/>
              </a:xfrm>
              <a:effectLst/>
            </p:grpSpPr>
            <p:sp>
              <p:nvSpPr>
                <p:cNvPr id="51" name="矩形 50"/>
                <p:cNvSpPr/>
                <p:nvPr/>
              </p:nvSpPr>
              <p:spPr>
                <a:xfrm>
                  <a:off x="2788805" y="5419463"/>
                  <a:ext cx="492443" cy="276999"/>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主机</a:t>
                  </a:r>
                  <a:endParaRPr lang="zh-CN" altLang="en-US" sz="1200" b="1" dirty="0">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8"/>
                <a:stretch>
                  <a:fillRect/>
                </a:stretch>
              </p:blipFill>
              <p:spPr>
                <a:xfrm rot="5400000">
                  <a:off x="864365" y="4365394"/>
                  <a:ext cx="773172" cy="1294877"/>
                </a:xfrm>
                <a:prstGeom prst="roundRect">
                  <a:avLst>
                    <a:gd name="adj" fmla="val 8594"/>
                  </a:avLst>
                </a:prstGeom>
                <a:solidFill>
                  <a:srgbClr val="FFFFFF">
                    <a:shade val="85000"/>
                  </a:srgbClr>
                </a:solidFill>
                <a:ln>
                  <a:noFill/>
                </a:ln>
                <a:effectLst/>
              </p:spPr>
            </p:pic>
          </p:grpSp>
          <p:pic>
            <p:nvPicPr>
              <p:cNvPr id="10" name="图片 9" descr="3582c212c5a1d7de7aacba6b850eb55"/>
              <p:cNvPicPr>
                <a:picLocks noChangeAspect="1"/>
              </p:cNvPicPr>
              <p:nvPr/>
            </p:nvPicPr>
            <p:blipFill>
              <a:blip r:embed="rId9"/>
              <a:stretch>
                <a:fillRect/>
              </a:stretch>
            </p:blipFill>
            <p:spPr>
              <a:xfrm>
                <a:off x="943" y="6076"/>
                <a:ext cx="2035" cy="1701"/>
              </a:xfrm>
              <a:prstGeom prst="rect">
                <a:avLst/>
              </a:prstGeom>
            </p:spPr>
          </p:pic>
          <p:pic>
            <p:nvPicPr>
              <p:cNvPr id="11" name="图片 10" descr="IMG_20190823_163400"/>
              <p:cNvPicPr>
                <a:picLocks noChangeAspect="1"/>
              </p:cNvPicPr>
              <p:nvPr/>
            </p:nvPicPr>
            <p:blipFill>
              <a:blip r:embed="rId10"/>
              <a:srcRect l="53958" t="57559" r="29091" b="24057"/>
              <a:stretch>
                <a:fillRect/>
              </a:stretch>
            </p:blipFill>
            <p:spPr>
              <a:xfrm>
                <a:off x="3357" y="6548"/>
                <a:ext cx="3007" cy="2446"/>
              </a:xfrm>
              <a:prstGeom prst="rect">
                <a:avLst/>
              </a:prstGeom>
            </p:spPr>
          </p:pic>
        </p:grpSp>
        <p:sp>
          <p:nvSpPr>
            <p:cNvPr id="22" name="矩形 21"/>
            <p:cNvSpPr/>
            <p:nvPr/>
          </p:nvSpPr>
          <p:spPr>
            <a:xfrm>
              <a:off x="4837" y="6874"/>
              <a:ext cx="1701" cy="1134"/>
            </a:xfrm>
            <a:prstGeom prst="rect">
              <a:avLst/>
            </a:prstGeom>
            <a:noFill/>
            <a:ln>
              <a:solidFill>
                <a:srgbClr val="FF0000"/>
              </a:solidFill>
              <a:prstDash val="dash"/>
            </a:ln>
            <a:extLst>
              <a:ext uri="{909E8E84-426E-40DD-AFC4-6F175D3DCCD1}">
                <a14:hiddenFill xmlns:a14="http://schemas.microsoft.com/office/drawing/2010/main">
                  <a:solidFill>
                    <a:schemeClr val="accent1">
                      <a:tint val="100000"/>
                      <a:shade val="100000"/>
                      <a:hueMod val="100000"/>
                      <a:sat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981" y="1998"/>
              <a:ext cx="5784" cy="7598"/>
            </a:xfrm>
            <a:prstGeom prst="rect">
              <a:avLst/>
            </a:prstGeom>
            <a:noFill/>
            <a:ln>
              <a:solidFill>
                <a:schemeClr val="tx1"/>
              </a:solidFill>
            </a:ln>
            <a:extLst>
              <a:ext uri="{909E8E84-426E-40DD-AFC4-6F175D3DCCD1}">
                <a14:hiddenFill xmlns:a14="http://schemas.microsoft.com/office/drawing/2010/main">
                  <a:solidFill>
                    <a:schemeClr val="accent1">
                      <a:tint val="100000"/>
                      <a:shade val="100000"/>
                      <a:hueMod val="100000"/>
                      <a:sat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4" name="直接连接符 48"/>
          <p:cNvCxnSpPr/>
          <p:nvPr/>
        </p:nvCxnSpPr>
        <p:spPr>
          <a:xfrm rot="5400000" flipH="1">
            <a:off x="4427458" y="3464267"/>
            <a:ext cx="0" cy="36000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 name="Group 293"/>
          <p:cNvGrpSpPr/>
          <p:nvPr/>
        </p:nvGrpSpPr>
        <p:grpSpPr>
          <a:xfrm>
            <a:off x="750570" y="3811908"/>
            <a:ext cx="2657476" cy="2731768"/>
            <a:chOff x="1154247" y="3692299"/>
            <a:chExt cx="2507315" cy="2576801"/>
          </a:xfrm>
        </p:grpSpPr>
        <p:sp>
          <p:nvSpPr>
            <p:cNvPr id="286" name="Rectangle 285"/>
            <p:cNvSpPr/>
            <p:nvPr/>
          </p:nvSpPr>
          <p:spPr>
            <a:xfrm>
              <a:off x="1405436" y="3692299"/>
              <a:ext cx="1994044" cy="347411"/>
            </a:xfrm>
            <a:prstGeom prst="rect">
              <a:avLst/>
            </a:prstGeom>
          </p:spPr>
          <p:txBody>
            <a:bodyPr wrap="square">
              <a:spAutoFit/>
            </a:bodyPr>
            <a:lstStyle/>
            <a:p>
              <a:pPr algn="ctr" defTabSz="609600"/>
              <a:r>
                <a:rPr lang="zh-CN" altLang="en-US" sz="1800" b="1" dirty="0">
                  <a:solidFill>
                    <a:schemeClr val="tx1"/>
                  </a:solidFill>
                  <a:latin typeface="+mn-ea"/>
                  <a:ea typeface="+mn-ea"/>
                  <a:cs typeface="+mn-ea"/>
                  <a:sym typeface="+mn-ea"/>
                </a:rPr>
                <a:t>瞭望状态监测提醒</a:t>
              </a:r>
              <a:endParaRPr lang="zh-CN" altLang="en-US" sz="1800" b="1" dirty="0">
                <a:solidFill>
                  <a:schemeClr val="tx1"/>
                </a:solidFill>
                <a:latin typeface="+mn-ea"/>
                <a:ea typeface="+mn-ea"/>
                <a:cs typeface="+mn-ea"/>
                <a:sym typeface="+mn-ea"/>
              </a:endParaRPr>
            </a:p>
          </p:txBody>
        </p:sp>
        <p:sp>
          <p:nvSpPr>
            <p:cNvPr id="289" name="Rectangle 288"/>
            <p:cNvSpPr/>
            <p:nvPr/>
          </p:nvSpPr>
          <p:spPr>
            <a:xfrm>
              <a:off x="1377719" y="4266717"/>
              <a:ext cx="2283843" cy="2002383"/>
            </a:xfrm>
            <a:prstGeom prst="rect">
              <a:avLst/>
            </a:prstGeom>
          </p:spPr>
          <p:txBody>
            <a:bodyPr wrap="square">
              <a:spAutoFit/>
            </a:bodyPr>
            <a:lstStyle/>
            <a:p>
              <a:pPr algn="l" defTabSz="609600"/>
              <a:r>
                <a:rPr lang="zh-CN" altLang="en-US" sz="1200" dirty="0">
                  <a:solidFill>
                    <a:schemeClr val="tx1"/>
                  </a:solidFill>
                  <a:latin typeface="+mn-ea"/>
                  <a:ea typeface="+mn-ea"/>
                  <a:cs typeface="+mn-ea"/>
                  <a:sym typeface="+mn-ea"/>
                </a:rPr>
                <a:t>监测范围：上下80度左右120度</a:t>
              </a:r>
              <a:endParaRPr lang="zh-CN" altLang="en-US" sz="1200" dirty="0">
                <a:solidFill>
                  <a:schemeClr val="tx1"/>
                </a:solidFill>
                <a:latin typeface="+mn-ea"/>
                <a:ea typeface="+mn-ea"/>
                <a:cs typeface="+mn-ea"/>
                <a:sym typeface="+mn-ea"/>
              </a:endParaRPr>
            </a:p>
            <a:p>
              <a:pPr algn="l" defTabSz="609600"/>
              <a:endParaRPr lang="zh-CN" altLang="en-US" sz="1200" dirty="0">
                <a:solidFill>
                  <a:schemeClr val="tx1"/>
                </a:solidFill>
                <a:latin typeface="+mn-ea"/>
                <a:ea typeface="+mn-ea"/>
                <a:cs typeface="+mn-ea"/>
                <a:sym typeface="+mn-ea"/>
              </a:endParaRPr>
            </a:p>
            <a:p>
              <a:pPr algn="l" defTabSz="609600"/>
              <a:r>
                <a:rPr lang="zh-CN" altLang="en-US" sz="1200" dirty="0">
                  <a:solidFill>
                    <a:schemeClr val="tx1"/>
                  </a:solidFill>
                  <a:latin typeface="+mn-ea"/>
                  <a:ea typeface="+mn-ea"/>
                  <a:cs typeface="+mn-ea"/>
                  <a:sym typeface="+mn-ea"/>
                </a:rPr>
                <a:t>报警类型：间断瞭望报警、驾驶姿势、图像采集器遮挡</a:t>
              </a:r>
              <a:endParaRPr lang="zh-CN" altLang="en-US" sz="1200" dirty="0">
                <a:solidFill>
                  <a:schemeClr val="tx1"/>
                </a:solidFill>
                <a:latin typeface="+mn-ea"/>
                <a:ea typeface="+mn-ea"/>
                <a:cs typeface="+mn-ea"/>
                <a:sym typeface="+mn-ea"/>
              </a:endParaRPr>
            </a:p>
            <a:p>
              <a:pPr algn="l" defTabSz="609600"/>
              <a:endParaRPr lang="zh-CN" altLang="en-US" sz="1200" dirty="0">
                <a:solidFill>
                  <a:schemeClr val="tx1"/>
                </a:solidFill>
                <a:latin typeface="+mn-ea"/>
                <a:ea typeface="+mn-ea"/>
                <a:cs typeface="+mn-ea"/>
                <a:sym typeface="+mn-ea"/>
              </a:endParaRPr>
            </a:p>
            <a:p>
              <a:pPr algn="l" defTabSz="609600"/>
              <a:r>
                <a:rPr lang="zh-CN" altLang="en-US" sz="1200" dirty="0">
                  <a:solidFill>
                    <a:schemeClr val="tx1"/>
                  </a:solidFill>
                  <a:latin typeface="+mn-ea"/>
                  <a:ea typeface="+mn-ea"/>
                  <a:cs typeface="+mn-ea"/>
                  <a:sym typeface="+mn-ea"/>
                </a:rPr>
                <a:t>监测场景：精神不振、低头、</a:t>
              </a:r>
              <a:r>
                <a:rPr lang="zh-CN" altLang="en-US" sz="1200" dirty="0">
                  <a:latin typeface="+mn-ea"/>
                  <a:ea typeface="+mn-ea"/>
                  <a:cs typeface="+mn-ea"/>
                  <a:sym typeface="+mn-ea"/>
                </a:rPr>
                <a:t>东张西望、盯控仪表等各种长时间间断瞭望行为</a:t>
              </a:r>
              <a:endParaRPr lang="zh-CN" altLang="en-US" sz="1200" dirty="0">
                <a:solidFill>
                  <a:schemeClr val="tx1"/>
                </a:solidFill>
                <a:latin typeface="+mn-ea"/>
                <a:ea typeface="+mn-ea"/>
                <a:cs typeface="+mn-ea"/>
                <a:sym typeface="+mn-ea"/>
              </a:endParaRPr>
            </a:p>
            <a:p>
              <a:pPr algn="l" defTabSz="609600"/>
              <a:endParaRPr lang="zh-CN" altLang="en-US" sz="1200" dirty="0">
                <a:solidFill>
                  <a:schemeClr val="tx1"/>
                </a:solidFill>
                <a:latin typeface="+mn-ea"/>
                <a:ea typeface="+mn-ea"/>
                <a:cs typeface="+mn-ea"/>
                <a:sym typeface="+mn-ea"/>
              </a:endParaRPr>
            </a:p>
            <a:p>
              <a:pPr algn="l" defTabSz="609600"/>
              <a:r>
                <a:rPr lang="zh-CN" altLang="en-US" sz="1200" dirty="0">
                  <a:solidFill>
                    <a:schemeClr val="tx1"/>
                  </a:solidFill>
                  <a:latin typeface="+mn-ea"/>
                  <a:ea typeface="+mn-ea"/>
                  <a:cs typeface="+mn-ea"/>
                  <a:sym typeface="+mn-ea"/>
                </a:rPr>
                <a:t>停轮状态待机：动车组</a:t>
              </a:r>
              <a:r>
                <a:rPr lang="zh-CN" altLang="en-US" sz="1200" dirty="0">
                  <a:latin typeface="+mn-ea"/>
                  <a:ea typeface="+mn-ea"/>
                  <a:cs typeface="+mn-ea"/>
                  <a:sym typeface="宋体" panose="02010600030101010101" pitchFamily="2" charset="-122"/>
                </a:rPr>
                <a:t>停轮状态时，设备休眠待机</a:t>
              </a:r>
              <a:endParaRPr lang="zh-CN" altLang="en-US" sz="1200" dirty="0">
                <a:solidFill>
                  <a:schemeClr val="tx1"/>
                </a:solidFill>
                <a:latin typeface="+mn-ea"/>
                <a:ea typeface="+mn-ea"/>
                <a:cs typeface="+mn-ea"/>
                <a:sym typeface="宋体" panose="02010600030101010101" pitchFamily="2" charset="-122"/>
              </a:endParaRPr>
            </a:p>
          </p:txBody>
        </p:sp>
        <p:sp>
          <p:nvSpPr>
            <p:cNvPr id="290" name="Freeform 118"/>
            <p:cNvSpPr>
              <a:spLocks noChangeArrowheads="1"/>
            </p:cNvSpPr>
            <p:nvPr/>
          </p:nvSpPr>
          <p:spPr bwMode="auto">
            <a:xfrm>
              <a:off x="1154247" y="4320256"/>
              <a:ext cx="164406" cy="164404"/>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schemeClr val="tx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1" name="Freeform 5"/>
          <p:cNvSpPr>
            <a:spLocks noEditPoints="1"/>
          </p:cNvSpPr>
          <p:nvPr/>
        </p:nvSpPr>
        <p:spPr bwMode="auto">
          <a:xfrm flipH="1">
            <a:off x="8858250" y="1229995"/>
            <a:ext cx="2466975" cy="2461895"/>
          </a:xfrm>
          <a:custGeom>
            <a:avLst/>
            <a:gdLst>
              <a:gd name="T0" fmla="*/ 18 w 587"/>
              <a:gd name="T1" fmla="*/ 274 h 584"/>
              <a:gd name="T2" fmla="*/ 0 w 587"/>
              <a:gd name="T3" fmla="*/ 292 h 584"/>
              <a:gd name="T4" fmla="*/ 18 w 587"/>
              <a:gd name="T5" fmla="*/ 310 h 584"/>
              <a:gd name="T6" fmla="*/ 35 w 587"/>
              <a:gd name="T7" fmla="*/ 292 h 584"/>
              <a:gd name="T8" fmla="*/ 18 w 587"/>
              <a:gd name="T9" fmla="*/ 274 h 584"/>
              <a:gd name="T10" fmla="*/ 297 w 587"/>
              <a:gd name="T11" fmla="*/ 0 h 584"/>
              <a:gd name="T12" fmla="*/ 106 w 587"/>
              <a:gd name="T13" fmla="*/ 73 h 584"/>
              <a:gd name="T14" fmla="*/ 11 w 587"/>
              <a:gd name="T15" fmla="*/ 251 h 584"/>
              <a:gd name="T16" fmla="*/ 19 w 587"/>
              <a:gd name="T17" fmla="*/ 262 h 584"/>
              <a:gd name="T18" fmla="*/ 21 w 587"/>
              <a:gd name="T19" fmla="*/ 263 h 584"/>
              <a:gd name="T20" fmla="*/ 30 w 587"/>
              <a:gd name="T21" fmla="*/ 254 h 584"/>
              <a:gd name="T22" fmla="*/ 297 w 587"/>
              <a:gd name="T23" fmla="*/ 20 h 584"/>
              <a:gd name="T24" fmla="*/ 567 w 587"/>
              <a:gd name="T25" fmla="*/ 292 h 584"/>
              <a:gd name="T26" fmla="*/ 297 w 587"/>
              <a:gd name="T27" fmla="*/ 564 h 584"/>
              <a:gd name="T28" fmla="*/ 30 w 587"/>
              <a:gd name="T29" fmla="*/ 330 h 584"/>
              <a:gd name="T30" fmla="*/ 21 w 587"/>
              <a:gd name="T31" fmla="*/ 322 h 584"/>
              <a:gd name="T32" fmla="*/ 19 w 587"/>
              <a:gd name="T33" fmla="*/ 322 h 584"/>
              <a:gd name="T34" fmla="*/ 11 w 587"/>
              <a:gd name="T35" fmla="*/ 333 h 584"/>
              <a:gd name="T36" fmla="*/ 106 w 587"/>
              <a:gd name="T37" fmla="*/ 511 h 584"/>
              <a:gd name="T38" fmla="*/ 297 w 587"/>
              <a:gd name="T39" fmla="*/ 584 h 584"/>
              <a:gd name="T40" fmla="*/ 587 w 587"/>
              <a:gd name="T41" fmla="*/ 292 h 584"/>
              <a:gd name="T42" fmla="*/ 297 w 587"/>
              <a:gd name="T4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584">
                <a:moveTo>
                  <a:pt x="18" y="274"/>
                </a:moveTo>
                <a:cubicBezTo>
                  <a:pt x="8" y="274"/>
                  <a:pt x="0" y="282"/>
                  <a:pt x="0" y="292"/>
                </a:cubicBezTo>
                <a:cubicBezTo>
                  <a:pt x="0" y="302"/>
                  <a:pt x="8" y="310"/>
                  <a:pt x="18" y="310"/>
                </a:cubicBezTo>
                <a:cubicBezTo>
                  <a:pt x="27" y="310"/>
                  <a:pt x="35" y="302"/>
                  <a:pt x="35" y="292"/>
                </a:cubicBezTo>
                <a:cubicBezTo>
                  <a:pt x="35" y="282"/>
                  <a:pt x="27" y="274"/>
                  <a:pt x="18" y="274"/>
                </a:cubicBezTo>
                <a:moveTo>
                  <a:pt x="297" y="0"/>
                </a:moveTo>
                <a:cubicBezTo>
                  <a:pt x="227" y="0"/>
                  <a:pt x="159" y="26"/>
                  <a:pt x="106" y="73"/>
                </a:cubicBezTo>
                <a:cubicBezTo>
                  <a:pt x="54" y="119"/>
                  <a:pt x="20" y="182"/>
                  <a:pt x="11" y="251"/>
                </a:cubicBezTo>
                <a:cubicBezTo>
                  <a:pt x="9" y="257"/>
                  <a:pt x="13" y="262"/>
                  <a:pt x="19" y="262"/>
                </a:cubicBezTo>
                <a:cubicBezTo>
                  <a:pt x="19" y="263"/>
                  <a:pt x="20" y="263"/>
                  <a:pt x="21" y="263"/>
                </a:cubicBezTo>
                <a:cubicBezTo>
                  <a:pt x="26" y="263"/>
                  <a:pt x="29" y="259"/>
                  <a:pt x="30" y="254"/>
                </a:cubicBezTo>
                <a:cubicBezTo>
                  <a:pt x="49" y="121"/>
                  <a:pt x="163" y="20"/>
                  <a:pt x="297" y="20"/>
                </a:cubicBezTo>
                <a:cubicBezTo>
                  <a:pt x="446" y="20"/>
                  <a:pt x="567" y="142"/>
                  <a:pt x="567" y="292"/>
                </a:cubicBezTo>
                <a:cubicBezTo>
                  <a:pt x="567" y="442"/>
                  <a:pt x="446" y="564"/>
                  <a:pt x="297" y="564"/>
                </a:cubicBezTo>
                <a:cubicBezTo>
                  <a:pt x="163" y="564"/>
                  <a:pt x="49" y="463"/>
                  <a:pt x="30" y="330"/>
                </a:cubicBezTo>
                <a:cubicBezTo>
                  <a:pt x="29" y="325"/>
                  <a:pt x="26" y="322"/>
                  <a:pt x="21" y="322"/>
                </a:cubicBezTo>
                <a:cubicBezTo>
                  <a:pt x="20" y="322"/>
                  <a:pt x="19" y="322"/>
                  <a:pt x="19" y="322"/>
                </a:cubicBezTo>
                <a:cubicBezTo>
                  <a:pt x="13" y="322"/>
                  <a:pt x="9" y="328"/>
                  <a:pt x="11" y="333"/>
                </a:cubicBezTo>
                <a:cubicBezTo>
                  <a:pt x="20" y="402"/>
                  <a:pt x="54" y="465"/>
                  <a:pt x="106" y="511"/>
                </a:cubicBezTo>
                <a:cubicBezTo>
                  <a:pt x="159" y="558"/>
                  <a:pt x="227" y="584"/>
                  <a:pt x="297" y="584"/>
                </a:cubicBezTo>
                <a:cubicBezTo>
                  <a:pt x="456" y="584"/>
                  <a:pt x="587" y="453"/>
                  <a:pt x="587" y="292"/>
                </a:cubicBezTo>
                <a:cubicBezTo>
                  <a:pt x="587" y="131"/>
                  <a:pt x="456" y="0"/>
                  <a:pt x="297" y="0"/>
                </a:cubicBezTo>
              </a:path>
            </a:pathLst>
          </a:custGeom>
          <a:solidFill>
            <a:srgbClr val="002060">
              <a:alpha val="38000"/>
            </a:srgbClr>
          </a:solidFill>
          <a:ln>
            <a:noFill/>
          </a:ln>
          <a:effectLst>
            <a:outerShdw blurRad="127000" dist="12700" sx="102000" sy="102000" algn="ctr" rotWithShape="0">
              <a:prstClr val="black">
                <a:alpha val="20000"/>
              </a:prstClr>
            </a:outerShdw>
          </a:effectLst>
        </p:spPr>
        <p:txBody>
          <a:bodyPr vert="horz" wrap="square" lIns="91440" tIns="45720" rIns="91440" bIns="45720" numCol="1" anchor="t" anchorCtr="0" compatLnSpc="1"/>
          <a:lstStyle/>
          <a:p>
            <a:pPr defTabSz="609600"/>
            <a:endParaRPr lang="en-US">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6" name="Freeform 246"/>
          <p:cNvSpPr>
            <a:spLocks noEditPoints="1"/>
          </p:cNvSpPr>
          <p:nvPr/>
        </p:nvSpPr>
        <p:spPr bwMode="auto">
          <a:xfrm flipH="1">
            <a:off x="3531870" y="1229995"/>
            <a:ext cx="2463800" cy="2461895"/>
          </a:xfrm>
          <a:custGeom>
            <a:avLst/>
            <a:gdLst>
              <a:gd name="T0" fmla="*/ 17 w 586"/>
              <a:gd name="T1" fmla="*/ 274 h 584"/>
              <a:gd name="T2" fmla="*/ 0 w 586"/>
              <a:gd name="T3" fmla="*/ 292 h 584"/>
              <a:gd name="T4" fmla="*/ 17 w 586"/>
              <a:gd name="T5" fmla="*/ 310 h 584"/>
              <a:gd name="T6" fmla="*/ 35 w 586"/>
              <a:gd name="T7" fmla="*/ 292 h 584"/>
              <a:gd name="T8" fmla="*/ 17 w 586"/>
              <a:gd name="T9" fmla="*/ 274 h 584"/>
              <a:gd name="T10" fmla="*/ 297 w 586"/>
              <a:gd name="T11" fmla="*/ 0 h 584"/>
              <a:gd name="T12" fmla="*/ 106 w 586"/>
              <a:gd name="T13" fmla="*/ 73 h 584"/>
              <a:gd name="T14" fmla="*/ 10 w 586"/>
              <a:gd name="T15" fmla="*/ 251 h 584"/>
              <a:gd name="T16" fmla="*/ 18 w 586"/>
              <a:gd name="T17" fmla="*/ 262 h 584"/>
              <a:gd name="T18" fmla="*/ 20 w 586"/>
              <a:gd name="T19" fmla="*/ 263 h 584"/>
              <a:gd name="T20" fmla="*/ 29 w 586"/>
              <a:gd name="T21" fmla="*/ 254 h 584"/>
              <a:gd name="T22" fmla="*/ 297 w 586"/>
              <a:gd name="T23" fmla="*/ 20 h 584"/>
              <a:gd name="T24" fmla="*/ 566 w 586"/>
              <a:gd name="T25" fmla="*/ 292 h 584"/>
              <a:gd name="T26" fmla="*/ 297 w 586"/>
              <a:gd name="T27" fmla="*/ 564 h 584"/>
              <a:gd name="T28" fmla="*/ 29 w 586"/>
              <a:gd name="T29" fmla="*/ 330 h 584"/>
              <a:gd name="T30" fmla="*/ 20 w 586"/>
              <a:gd name="T31" fmla="*/ 322 h 584"/>
              <a:gd name="T32" fmla="*/ 18 w 586"/>
              <a:gd name="T33" fmla="*/ 322 h 584"/>
              <a:gd name="T34" fmla="*/ 10 w 586"/>
              <a:gd name="T35" fmla="*/ 333 h 584"/>
              <a:gd name="T36" fmla="*/ 106 w 586"/>
              <a:gd name="T37" fmla="*/ 511 h 584"/>
              <a:gd name="T38" fmla="*/ 297 w 586"/>
              <a:gd name="T39" fmla="*/ 584 h 584"/>
              <a:gd name="T40" fmla="*/ 586 w 586"/>
              <a:gd name="T41" fmla="*/ 292 h 584"/>
              <a:gd name="T42" fmla="*/ 297 w 586"/>
              <a:gd name="T4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584">
                <a:moveTo>
                  <a:pt x="17" y="274"/>
                </a:moveTo>
                <a:cubicBezTo>
                  <a:pt x="8" y="274"/>
                  <a:pt x="0" y="282"/>
                  <a:pt x="0" y="292"/>
                </a:cubicBezTo>
                <a:cubicBezTo>
                  <a:pt x="0" y="302"/>
                  <a:pt x="8" y="310"/>
                  <a:pt x="17" y="310"/>
                </a:cubicBezTo>
                <a:cubicBezTo>
                  <a:pt x="27" y="310"/>
                  <a:pt x="35" y="302"/>
                  <a:pt x="35" y="292"/>
                </a:cubicBezTo>
                <a:cubicBezTo>
                  <a:pt x="35" y="282"/>
                  <a:pt x="27" y="274"/>
                  <a:pt x="17" y="274"/>
                </a:cubicBezTo>
                <a:moveTo>
                  <a:pt x="297" y="0"/>
                </a:moveTo>
                <a:cubicBezTo>
                  <a:pt x="226" y="0"/>
                  <a:pt x="158" y="26"/>
                  <a:pt x="106" y="73"/>
                </a:cubicBezTo>
                <a:cubicBezTo>
                  <a:pt x="54" y="119"/>
                  <a:pt x="20" y="182"/>
                  <a:pt x="10" y="251"/>
                </a:cubicBezTo>
                <a:cubicBezTo>
                  <a:pt x="9" y="257"/>
                  <a:pt x="13" y="262"/>
                  <a:pt x="18" y="262"/>
                </a:cubicBezTo>
                <a:cubicBezTo>
                  <a:pt x="19" y="263"/>
                  <a:pt x="20" y="263"/>
                  <a:pt x="20" y="263"/>
                </a:cubicBezTo>
                <a:cubicBezTo>
                  <a:pt x="25" y="263"/>
                  <a:pt x="29" y="259"/>
                  <a:pt x="29" y="254"/>
                </a:cubicBezTo>
                <a:cubicBezTo>
                  <a:pt x="48" y="121"/>
                  <a:pt x="163" y="20"/>
                  <a:pt x="297" y="20"/>
                </a:cubicBezTo>
                <a:cubicBezTo>
                  <a:pt x="445" y="20"/>
                  <a:pt x="566" y="142"/>
                  <a:pt x="566" y="292"/>
                </a:cubicBezTo>
                <a:cubicBezTo>
                  <a:pt x="566" y="442"/>
                  <a:pt x="445" y="564"/>
                  <a:pt x="297" y="564"/>
                </a:cubicBezTo>
                <a:cubicBezTo>
                  <a:pt x="163" y="564"/>
                  <a:pt x="48" y="463"/>
                  <a:pt x="29" y="330"/>
                </a:cubicBezTo>
                <a:cubicBezTo>
                  <a:pt x="29" y="325"/>
                  <a:pt x="25" y="322"/>
                  <a:pt x="20" y="322"/>
                </a:cubicBezTo>
                <a:cubicBezTo>
                  <a:pt x="20" y="322"/>
                  <a:pt x="19" y="322"/>
                  <a:pt x="18" y="322"/>
                </a:cubicBezTo>
                <a:cubicBezTo>
                  <a:pt x="13" y="322"/>
                  <a:pt x="9" y="328"/>
                  <a:pt x="10" y="333"/>
                </a:cubicBezTo>
                <a:cubicBezTo>
                  <a:pt x="20" y="402"/>
                  <a:pt x="54" y="465"/>
                  <a:pt x="106" y="511"/>
                </a:cubicBezTo>
                <a:cubicBezTo>
                  <a:pt x="158" y="558"/>
                  <a:pt x="226" y="584"/>
                  <a:pt x="297" y="584"/>
                </a:cubicBezTo>
                <a:cubicBezTo>
                  <a:pt x="456" y="584"/>
                  <a:pt x="586" y="453"/>
                  <a:pt x="586" y="292"/>
                </a:cubicBezTo>
                <a:cubicBezTo>
                  <a:pt x="586" y="131"/>
                  <a:pt x="456" y="0"/>
                  <a:pt x="297" y="0"/>
                </a:cubicBezTo>
              </a:path>
            </a:pathLst>
          </a:custGeom>
          <a:solidFill>
            <a:srgbClr val="002060">
              <a:alpha val="38000"/>
            </a:srgbClr>
          </a:solidFill>
          <a:ln>
            <a:noFill/>
          </a:ln>
          <a:effectLst>
            <a:outerShdw blurRad="127000" dist="12700" sx="102000" sy="102000" algn="ctr" rotWithShape="0">
              <a:prstClr val="black">
                <a:alpha val="20000"/>
              </a:prstClr>
            </a:outerShdw>
          </a:effectLst>
        </p:spPr>
        <p:txBody>
          <a:bodyPr vert="horz" wrap="square" lIns="91440" tIns="45720" rIns="91440" bIns="45720" numCol="1" anchor="t" anchorCtr="0" compatLnSpc="1"/>
          <a:lstStyle/>
          <a:p>
            <a:pPr defTabSz="609600"/>
            <a:endParaRPr lang="en-US">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1" name="Freeform 257"/>
          <p:cNvSpPr>
            <a:spLocks noEditPoints="1"/>
          </p:cNvSpPr>
          <p:nvPr/>
        </p:nvSpPr>
        <p:spPr bwMode="auto">
          <a:xfrm flipH="1">
            <a:off x="6197600" y="1229995"/>
            <a:ext cx="2461895" cy="2461895"/>
          </a:xfrm>
          <a:custGeom>
            <a:avLst/>
            <a:gdLst>
              <a:gd name="T0" fmla="*/ 18 w 586"/>
              <a:gd name="T1" fmla="*/ 274 h 584"/>
              <a:gd name="T2" fmla="*/ 0 w 586"/>
              <a:gd name="T3" fmla="*/ 292 h 584"/>
              <a:gd name="T4" fmla="*/ 18 w 586"/>
              <a:gd name="T5" fmla="*/ 310 h 584"/>
              <a:gd name="T6" fmla="*/ 35 w 586"/>
              <a:gd name="T7" fmla="*/ 292 h 584"/>
              <a:gd name="T8" fmla="*/ 18 w 586"/>
              <a:gd name="T9" fmla="*/ 274 h 584"/>
              <a:gd name="T10" fmla="*/ 297 w 586"/>
              <a:gd name="T11" fmla="*/ 0 h 584"/>
              <a:gd name="T12" fmla="*/ 106 w 586"/>
              <a:gd name="T13" fmla="*/ 73 h 584"/>
              <a:gd name="T14" fmla="*/ 10 w 586"/>
              <a:gd name="T15" fmla="*/ 251 h 584"/>
              <a:gd name="T16" fmla="*/ 18 w 586"/>
              <a:gd name="T17" fmla="*/ 262 h 584"/>
              <a:gd name="T18" fmla="*/ 20 w 586"/>
              <a:gd name="T19" fmla="*/ 263 h 584"/>
              <a:gd name="T20" fmla="*/ 30 w 586"/>
              <a:gd name="T21" fmla="*/ 254 h 584"/>
              <a:gd name="T22" fmla="*/ 297 w 586"/>
              <a:gd name="T23" fmla="*/ 20 h 584"/>
              <a:gd name="T24" fmla="*/ 567 w 586"/>
              <a:gd name="T25" fmla="*/ 292 h 584"/>
              <a:gd name="T26" fmla="*/ 297 w 586"/>
              <a:gd name="T27" fmla="*/ 564 h 584"/>
              <a:gd name="T28" fmla="*/ 30 w 586"/>
              <a:gd name="T29" fmla="*/ 330 h 584"/>
              <a:gd name="T30" fmla="*/ 20 w 586"/>
              <a:gd name="T31" fmla="*/ 322 h 584"/>
              <a:gd name="T32" fmla="*/ 18 w 586"/>
              <a:gd name="T33" fmla="*/ 322 h 584"/>
              <a:gd name="T34" fmla="*/ 10 w 586"/>
              <a:gd name="T35" fmla="*/ 333 h 584"/>
              <a:gd name="T36" fmla="*/ 106 w 586"/>
              <a:gd name="T37" fmla="*/ 511 h 584"/>
              <a:gd name="T38" fmla="*/ 297 w 586"/>
              <a:gd name="T39" fmla="*/ 584 h 584"/>
              <a:gd name="T40" fmla="*/ 586 w 586"/>
              <a:gd name="T41" fmla="*/ 292 h 584"/>
              <a:gd name="T42" fmla="*/ 297 w 586"/>
              <a:gd name="T4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584">
                <a:moveTo>
                  <a:pt x="18" y="274"/>
                </a:moveTo>
                <a:cubicBezTo>
                  <a:pt x="8" y="274"/>
                  <a:pt x="0" y="282"/>
                  <a:pt x="0" y="292"/>
                </a:cubicBezTo>
                <a:cubicBezTo>
                  <a:pt x="0" y="302"/>
                  <a:pt x="8" y="310"/>
                  <a:pt x="18" y="310"/>
                </a:cubicBezTo>
                <a:cubicBezTo>
                  <a:pt x="27" y="310"/>
                  <a:pt x="35" y="302"/>
                  <a:pt x="35" y="292"/>
                </a:cubicBezTo>
                <a:cubicBezTo>
                  <a:pt x="35" y="282"/>
                  <a:pt x="27" y="274"/>
                  <a:pt x="18" y="274"/>
                </a:cubicBezTo>
                <a:moveTo>
                  <a:pt x="297" y="0"/>
                </a:moveTo>
                <a:cubicBezTo>
                  <a:pt x="227" y="0"/>
                  <a:pt x="159" y="26"/>
                  <a:pt x="106" y="73"/>
                </a:cubicBezTo>
                <a:cubicBezTo>
                  <a:pt x="54" y="119"/>
                  <a:pt x="20" y="182"/>
                  <a:pt x="10" y="251"/>
                </a:cubicBezTo>
                <a:cubicBezTo>
                  <a:pt x="9" y="257"/>
                  <a:pt x="13" y="262"/>
                  <a:pt x="18" y="262"/>
                </a:cubicBezTo>
                <a:cubicBezTo>
                  <a:pt x="19" y="263"/>
                  <a:pt x="20" y="263"/>
                  <a:pt x="20" y="263"/>
                </a:cubicBezTo>
                <a:cubicBezTo>
                  <a:pt x="25" y="263"/>
                  <a:pt x="29" y="259"/>
                  <a:pt x="30" y="254"/>
                </a:cubicBezTo>
                <a:cubicBezTo>
                  <a:pt x="48" y="121"/>
                  <a:pt x="163" y="20"/>
                  <a:pt x="297" y="20"/>
                </a:cubicBezTo>
                <a:cubicBezTo>
                  <a:pt x="446" y="20"/>
                  <a:pt x="567" y="142"/>
                  <a:pt x="567" y="292"/>
                </a:cubicBezTo>
                <a:cubicBezTo>
                  <a:pt x="567" y="442"/>
                  <a:pt x="446" y="564"/>
                  <a:pt x="297" y="564"/>
                </a:cubicBezTo>
                <a:cubicBezTo>
                  <a:pt x="163" y="564"/>
                  <a:pt x="48" y="463"/>
                  <a:pt x="30" y="330"/>
                </a:cubicBezTo>
                <a:cubicBezTo>
                  <a:pt x="29" y="325"/>
                  <a:pt x="25" y="322"/>
                  <a:pt x="20" y="322"/>
                </a:cubicBezTo>
                <a:cubicBezTo>
                  <a:pt x="20" y="322"/>
                  <a:pt x="19" y="322"/>
                  <a:pt x="18" y="322"/>
                </a:cubicBezTo>
                <a:cubicBezTo>
                  <a:pt x="13" y="322"/>
                  <a:pt x="9" y="328"/>
                  <a:pt x="10" y="333"/>
                </a:cubicBezTo>
                <a:cubicBezTo>
                  <a:pt x="20" y="402"/>
                  <a:pt x="54" y="465"/>
                  <a:pt x="106" y="511"/>
                </a:cubicBezTo>
                <a:cubicBezTo>
                  <a:pt x="159" y="558"/>
                  <a:pt x="227" y="584"/>
                  <a:pt x="297" y="584"/>
                </a:cubicBezTo>
                <a:cubicBezTo>
                  <a:pt x="456" y="584"/>
                  <a:pt x="586" y="453"/>
                  <a:pt x="586" y="292"/>
                </a:cubicBezTo>
                <a:cubicBezTo>
                  <a:pt x="586" y="131"/>
                  <a:pt x="456" y="0"/>
                  <a:pt x="297" y="0"/>
                </a:cubicBezTo>
              </a:path>
            </a:pathLst>
          </a:custGeom>
          <a:solidFill>
            <a:srgbClr val="002060"/>
          </a:solidFill>
          <a:ln>
            <a:solidFill>
              <a:schemeClr val="accent1"/>
            </a:solidFill>
          </a:ln>
          <a:effectLst>
            <a:outerShdw blurRad="127000" dist="12700" sx="102000" sy="102000" algn="ctr" rotWithShape="0">
              <a:prstClr val="black">
                <a:alpha val="20000"/>
              </a:prstClr>
            </a:outerShdw>
          </a:effectLst>
        </p:spPr>
        <p:txBody>
          <a:bodyPr vert="horz" wrap="square" lIns="91440" tIns="45720" rIns="91440" bIns="45720" numCol="1" anchor="t" anchorCtr="0" compatLnSpc="1"/>
          <a:lstStyle/>
          <a:p>
            <a:pPr defTabSz="609600"/>
            <a:endParaRPr lang="en-US">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2" name="Freeform 259"/>
          <p:cNvSpPr>
            <a:spLocks noEditPoints="1"/>
          </p:cNvSpPr>
          <p:nvPr/>
        </p:nvSpPr>
        <p:spPr bwMode="auto">
          <a:xfrm flipH="1">
            <a:off x="866140" y="1229995"/>
            <a:ext cx="2463800" cy="2461895"/>
          </a:xfrm>
          <a:custGeom>
            <a:avLst/>
            <a:gdLst>
              <a:gd name="T0" fmla="*/ 17 w 586"/>
              <a:gd name="T1" fmla="*/ 274 h 584"/>
              <a:gd name="T2" fmla="*/ 0 w 586"/>
              <a:gd name="T3" fmla="*/ 292 h 584"/>
              <a:gd name="T4" fmla="*/ 17 w 586"/>
              <a:gd name="T5" fmla="*/ 310 h 584"/>
              <a:gd name="T6" fmla="*/ 35 w 586"/>
              <a:gd name="T7" fmla="*/ 292 h 584"/>
              <a:gd name="T8" fmla="*/ 17 w 586"/>
              <a:gd name="T9" fmla="*/ 274 h 584"/>
              <a:gd name="T10" fmla="*/ 296 w 586"/>
              <a:gd name="T11" fmla="*/ 0 h 584"/>
              <a:gd name="T12" fmla="*/ 106 w 586"/>
              <a:gd name="T13" fmla="*/ 73 h 584"/>
              <a:gd name="T14" fmla="*/ 10 w 586"/>
              <a:gd name="T15" fmla="*/ 251 h 584"/>
              <a:gd name="T16" fmla="*/ 18 w 586"/>
              <a:gd name="T17" fmla="*/ 262 h 584"/>
              <a:gd name="T18" fmla="*/ 20 w 586"/>
              <a:gd name="T19" fmla="*/ 263 h 584"/>
              <a:gd name="T20" fmla="*/ 29 w 586"/>
              <a:gd name="T21" fmla="*/ 254 h 584"/>
              <a:gd name="T22" fmla="*/ 296 w 586"/>
              <a:gd name="T23" fmla="*/ 20 h 584"/>
              <a:gd name="T24" fmla="*/ 566 w 586"/>
              <a:gd name="T25" fmla="*/ 292 h 584"/>
              <a:gd name="T26" fmla="*/ 296 w 586"/>
              <a:gd name="T27" fmla="*/ 564 h 584"/>
              <a:gd name="T28" fmla="*/ 29 w 586"/>
              <a:gd name="T29" fmla="*/ 330 h 584"/>
              <a:gd name="T30" fmla="*/ 20 w 586"/>
              <a:gd name="T31" fmla="*/ 322 h 584"/>
              <a:gd name="T32" fmla="*/ 18 w 586"/>
              <a:gd name="T33" fmla="*/ 322 h 584"/>
              <a:gd name="T34" fmla="*/ 10 w 586"/>
              <a:gd name="T35" fmla="*/ 333 h 584"/>
              <a:gd name="T36" fmla="*/ 106 w 586"/>
              <a:gd name="T37" fmla="*/ 511 h 584"/>
              <a:gd name="T38" fmla="*/ 296 w 586"/>
              <a:gd name="T39" fmla="*/ 584 h 584"/>
              <a:gd name="T40" fmla="*/ 586 w 586"/>
              <a:gd name="T41" fmla="*/ 292 h 584"/>
              <a:gd name="T42" fmla="*/ 296 w 586"/>
              <a:gd name="T4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584">
                <a:moveTo>
                  <a:pt x="17" y="274"/>
                </a:moveTo>
                <a:cubicBezTo>
                  <a:pt x="8" y="274"/>
                  <a:pt x="0" y="282"/>
                  <a:pt x="0" y="292"/>
                </a:cubicBezTo>
                <a:cubicBezTo>
                  <a:pt x="0" y="302"/>
                  <a:pt x="8" y="310"/>
                  <a:pt x="17" y="310"/>
                </a:cubicBezTo>
                <a:cubicBezTo>
                  <a:pt x="27" y="310"/>
                  <a:pt x="35" y="302"/>
                  <a:pt x="35" y="292"/>
                </a:cubicBezTo>
                <a:cubicBezTo>
                  <a:pt x="35" y="282"/>
                  <a:pt x="27" y="274"/>
                  <a:pt x="17" y="274"/>
                </a:cubicBezTo>
                <a:moveTo>
                  <a:pt x="296" y="0"/>
                </a:moveTo>
                <a:cubicBezTo>
                  <a:pt x="226" y="0"/>
                  <a:pt x="158" y="26"/>
                  <a:pt x="106" y="73"/>
                </a:cubicBezTo>
                <a:cubicBezTo>
                  <a:pt x="53" y="119"/>
                  <a:pt x="20" y="182"/>
                  <a:pt x="10" y="251"/>
                </a:cubicBezTo>
                <a:cubicBezTo>
                  <a:pt x="9" y="257"/>
                  <a:pt x="13" y="262"/>
                  <a:pt x="18" y="262"/>
                </a:cubicBezTo>
                <a:cubicBezTo>
                  <a:pt x="19" y="263"/>
                  <a:pt x="19" y="263"/>
                  <a:pt x="20" y="263"/>
                </a:cubicBezTo>
                <a:cubicBezTo>
                  <a:pt x="25" y="263"/>
                  <a:pt x="29" y="259"/>
                  <a:pt x="29" y="254"/>
                </a:cubicBezTo>
                <a:cubicBezTo>
                  <a:pt x="48" y="121"/>
                  <a:pt x="163" y="20"/>
                  <a:pt x="296" y="20"/>
                </a:cubicBezTo>
                <a:cubicBezTo>
                  <a:pt x="445" y="20"/>
                  <a:pt x="566" y="142"/>
                  <a:pt x="566" y="292"/>
                </a:cubicBezTo>
                <a:cubicBezTo>
                  <a:pt x="566" y="442"/>
                  <a:pt x="445" y="564"/>
                  <a:pt x="296" y="564"/>
                </a:cubicBezTo>
                <a:cubicBezTo>
                  <a:pt x="163" y="564"/>
                  <a:pt x="48" y="463"/>
                  <a:pt x="29" y="330"/>
                </a:cubicBezTo>
                <a:cubicBezTo>
                  <a:pt x="29" y="325"/>
                  <a:pt x="25" y="322"/>
                  <a:pt x="20" y="322"/>
                </a:cubicBezTo>
                <a:cubicBezTo>
                  <a:pt x="19" y="322"/>
                  <a:pt x="19" y="322"/>
                  <a:pt x="18" y="322"/>
                </a:cubicBezTo>
                <a:cubicBezTo>
                  <a:pt x="13" y="322"/>
                  <a:pt x="9" y="328"/>
                  <a:pt x="10" y="333"/>
                </a:cubicBezTo>
                <a:cubicBezTo>
                  <a:pt x="20" y="402"/>
                  <a:pt x="53" y="465"/>
                  <a:pt x="106" y="511"/>
                </a:cubicBezTo>
                <a:cubicBezTo>
                  <a:pt x="158" y="558"/>
                  <a:pt x="226" y="584"/>
                  <a:pt x="296" y="584"/>
                </a:cubicBezTo>
                <a:cubicBezTo>
                  <a:pt x="456" y="584"/>
                  <a:pt x="586" y="453"/>
                  <a:pt x="586" y="292"/>
                </a:cubicBezTo>
                <a:cubicBezTo>
                  <a:pt x="586" y="131"/>
                  <a:pt x="456" y="0"/>
                  <a:pt x="296" y="0"/>
                </a:cubicBezTo>
              </a:path>
            </a:pathLst>
          </a:custGeom>
          <a:solidFill>
            <a:srgbClr val="002060"/>
          </a:solidFill>
          <a:ln>
            <a:solidFill>
              <a:schemeClr val="accent1"/>
            </a:solidFill>
          </a:ln>
          <a:effectLst>
            <a:outerShdw blurRad="127000" dist="12700" sx="102000" sy="102000" algn="ctr" rotWithShape="0">
              <a:prstClr val="black">
                <a:alpha val="20000"/>
              </a:prstClr>
            </a:outerShdw>
          </a:effectLst>
        </p:spPr>
        <p:txBody>
          <a:bodyPr vert="horz" wrap="square" lIns="91440" tIns="45720" rIns="91440" bIns="45720" numCol="1" anchor="t" anchorCtr="0" compatLnSpc="1"/>
          <a:lstStyle/>
          <a:p>
            <a:pPr defTabSz="609600"/>
            <a:endParaRPr lang="en-US">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2" name="图片占位符 6" descr="C:\Users\北京启辰智达\Desktop\图片素材\微信截图_20191107112117.png微信截图_20191107112117"/>
          <p:cNvPicPr>
            <a:picLocks noGrp="1" noChangeAspect="1"/>
          </p:cNvPicPr>
          <p:nvPr/>
        </p:nvPicPr>
        <p:blipFill>
          <a:blip r:embed="rId1"/>
          <a:srcRect/>
          <a:stretch>
            <a:fillRect/>
          </a:stretch>
        </p:blipFill>
        <p:spPr>
          <a:xfrm>
            <a:off x="1202690" y="1638935"/>
            <a:ext cx="1742440" cy="1737360"/>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16" name="图片占位符 8" descr="C:\Users\北京启辰智达\Desktop\图片素材\微信截图_20191111145510.png微信截图_20191111145510"/>
          <p:cNvPicPr>
            <a:picLocks noGrp="1" noChangeAspect="1"/>
          </p:cNvPicPr>
          <p:nvPr/>
        </p:nvPicPr>
        <p:blipFill>
          <a:blip r:embed="rId2" cstate="print"/>
          <a:srcRect/>
          <a:stretch>
            <a:fillRect/>
          </a:stretch>
        </p:blipFill>
        <p:spPr>
          <a:xfrm>
            <a:off x="3885565" y="1618615"/>
            <a:ext cx="1741805" cy="1720850"/>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20" name="图片占位符 12" descr="C:\Users\北京启辰智达\Desktop\图片素材\图片4.png图片4"/>
          <p:cNvPicPr>
            <a:picLocks noGrp="1" noChangeAspect="1"/>
          </p:cNvPicPr>
          <p:nvPr/>
        </p:nvPicPr>
        <p:blipFill>
          <a:blip r:embed="rId3"/>
          <a:srcRect/>
          <a:stretch>
            <a:fillRect/>
          </a:stretch>
        </p:blipFill>
        <p:spPr>
          <a:xfrm>
            <a:off x="9481820" y="1616075"/>
            <a:ext cx="1220470" cy="1723390"/>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65" name="图片占位符 8" descr="C:\Users\北京启辰智达\Desktop\图片素材\微信截图_20191209170244.png微信截图_20191209170244"/>
          <p:cNvPicPr>
            <a:picLocks noGrp="1" noChangeAspect="1"/>
          </p:cNvPicPr>
          <p:nvPr/>
        </p:nvPicPr>
        <p:blipFill>
          <a:blip r:embed="rId4"/>
          <a:srcRect l="1788" t="9405" r="17226" b="9708"/>
          <a:stretch>
            <a:fillRect/>
          </a:stretch>
        </p:blipFill>
        <p:spPr>
          <a:xfrm>
            <a:off x="6533515" y="1618615"/>
            <a:ext cx="1790180" cy="1720800"/>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sp>
        <p:nvSpPr>
          <p:cNvPr id="2" name="文本框 1"/>
          <p:cNvSpPr txBox="1"/>
          <p:nvPr/>
        </p:nvSpPr>
        <p:spPr>
          <a:xfrm>
            <a:off x="1067435" y="361315"/>
            <a:ext cx="3520440" cy="460375"/>
          </a:xfrm>
          <a:prstGeom prst="rect">
            <a:avLst/>
          </a:prstGeom>
          <a:noFill/>
        </p:spPr>
        <p:txBody>
          <a:bodyPr wrap="square" rtlCol="0">
            <a:spAutoFit/>
          </a:bodyPr>
          <a:lstStyle/>
          <a:p>
            <a:r>
              <a:rPr lang="zh-CN" sz="2400" b="1" dirty="0">
                <a:latin typeface="+mj-ea"/>
                <a:ea typeface="+mj-ea"/>
              </a:rPr>
              <a:t>功能介绍</a:t>
            </a:r>
            <a:endParaRPr lang="zh-CN" sz="2400" b="1" dirty="0">
              <a:latin typeface="+mj-ea"/>
              <a:ea typeface="+mj-ea"/>
            </a:endParaRPr>
          </a:p>
        </p:txBody>
      </p:sp>
      <p:sp>
        <p:nvSpPr>
          <p:cNvPr id="22" name="Freeform 118"/>
          <p:cNvSpPr>
            <a:spLocks noChangeArrowheads="1"/>
          </p:cNvSpPr>
          <p:nvPr/>
        </p:nvSpPr>
        <p:spPr bwMode="auto">
          <a:xfrm>
            <a:off x="750505" y="4843087"/>
            <a:ext cx="174260"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118"/>
          <p:cNvSpPr>
            <a:spLocks noChangeArrowheads="1"/>
          </p:cNvSpPr>
          <p:nvPr/>
        </p:nvSpPr>
        <p:spPr bwMode="auto">
          <a:xfrm>
            <a:off x="750505" y="5377757"/>
            <a:ext cx="174260"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118"/>
          <p:cNvSpPr>
            <a:spLocks noChangeArrowheads="1"/>
          </p:cNvSpPr>
          <p:nvPr/>
        </p:nvSpPr>
        <p:spPr bwMode="auto">
          <a:xfrm>
            <a:off x="738150" y="6143644"/>
            <a:ext cx="174260"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5" name="Rectangle 285"/>
          <p:cNvSpPr/>
          <p:nvPr/>
        </p:nvSpPr>
        <p:spPr>
          <a:xfrm>
            <a:off x="3707236" y="3811608"/>
            <a:ext cx="2113557" cy="368300"/>
          </a:xfrm>
          <a:prstGeom prst="rect">
            <a:avLst/>
          </a:prstGeom>
        </p:spPr>
        <p:txBody>
          <a:bodyPr wrap="square">
            <a:spAutoFit/>
          </a:bodyPr>
          <a:lstStyle/>
          <a:p>
            <a:pPr algn="ctr" defTabSz="609600"/>
            <a:r>
              <a:rPr lang="zh-CN" altLang="en-US" sz="1800" b="1" dirty="0">
                <a:solidFill>
                  <a:schemeClr val="tx1"/>
                </a:solidFill>
                <a:latin typeface="+mn-ea"/>
                <a:ea typeface="+mn-ea"/>
                <a:cs typeface="+mn-ea"/>
                <a:sym typeface="+mn-ea"/>
              </a:rPr>
              <a:t>地面分析软件平台</a:t>
            </a:r>
            <a:endParaRPr lang="zh-CN" altLang="en-US" sz="1800" b="1" dirty="0">
              <a:solidFill>
                <a:schemeClr val="tx1"/>
              </a:solidFill>
              <a:latin typeface="+mn-ea"/>
              <a:ea typeface="+mn-ea"/>
              <a:cs typeface="+mn-ea"/>
              <a:sym typeface="+mn-ea"/>
            </a:endParaRPr>
          </a:p>
        </p:txBody>
      </p:sp>
      <p:grpSp>
        <p:nvGrpSpPr>
          <p:cNvPr id="84" name="Group 293"/>
          <p:cNvGrpSpPr/>
          <p:nvPr/>
        </p:nvGrpSpPr>
        <p:grpSpPr>
          <a:xfrm>
            <a:off x="3576955" y="4405629"/>
            <a:ext cx="2679065" cy="1568450"/>
            <a:chOff x="1154247" y="4266717"/>
            <a:chExt cx="2527684" cy="1479475"/>
          </a:xfrm>
        </p:grpSpPr>
        <p:sp>
          <p:nvSpPr>
            <p:cNvPr id="86" name="Rectangle 288"/>
            <p:cNvSpPr/>
            <p:nvPr/>
          </p:nvSpPr>
          <p:spPr>
            <a:xfrm>
              <a:off x="1377718" y="4266717"/>
              <a:ext cx="2304213" cy="1479475"/>
            </a:xfrm>
            <a:prstGeom prst="rect">
              <a:avLst/>
            </a:prstGeom>
          </p:spPr>
          <p:txBody>
            <a:bodyPr wrap="square">
              <a:spAutoFit/>
            </a:bodyPr>
            <a:lstStyle/>
            <a:p>
              <a:pPr algn="l" defTabSz="609600">
                <a:spcBef>
                  <a:spcPts val="0"/>
                </a:spcBef>
              </a:pPr>
              <a:r>
                <a:rPr lang="zh-CN" altLang="en-US" sz="1200" dirty="0">
                  <a:solidFill>
                    <a:schemeClr val="tx1"/>
                  </a:solidFill>
                  <a:latin typeface="+mn-ea"/>
                  <a:ea typeface="+mn-ea"/>
                  <a:cs typeface="+mn-ea"/>
                  <a:sym typeface="+mn-ea"/>
                </a:rPr>
                <a:t>人工转储方式：报警加密数据转储到分析平台形成报警文件的分析和统计</a:t>
              </a:r>
              <a:endParaRPr lang="zh-CN" altLang="en-US" sz="1200" dirty="0">
                <a:solidFill>
                  <a:schemeClr val="tx1"/>
                </a:solidFill>
                <a:latin typeface="+mn-ea"/>
                <a:ea typeface="+mn-ea"/>
                <a:cs typeface="+mn-ea"/>
              </a:endParaRPr>
            </a:p>
            <a:p>
              <a:pPr marR="0" lvl="0" algn="l" defTabSz="914400" rtl="0" eaLnBrk="1" hangingPunct="1">
                <a:lnSpc>
                  <a:spcPct val="100000"/>
                </a:lnSpc>
                <a:spcBef>
                  <a:spcPts val="0"/>
                </a:spcBef>
                <a:spcAft>
                  <a:spcPct val="0"/>
                </a:spcAft>
                <a:buClr>
                  <a:srgbClr val="E1B40C"/>
                </a:buClr>
                <a:buSzPct val="80000"/>
                <a:buFont typeface="Wingdings" panose="05000000000000000000" pitchFamily="2" charset="2"/>
                <a:defRPr/>
              </a:pPr>
              <a:endParaRPr lang="zh-CN" altLang="en-US" sz="1200" dirty="0">
                <a:solidFill>
                  <a:schemeClr val="tx1"/>
                </a:solidFill>
                <a:latin typeface="+mn-ea"/>
                <a:ea typeface="+mn-ea"/>
                <a:cs typeface="+mn-ea"/>
                <a:sym typeface="+mn-ea"/>
              </a:endParaRPr>
            </a:p>
            <a:p>
              <a:pPr>
                <a:buFont typeface="Wingdings" panose="05000000000000000000" pitchFamily="2" charset="2"/>
              </a:pPr>
              <a:r>
                <a:rPr lang="zh-CN" altLang="en-US" sz="1200" dirty="0">
                  <a:solidFill>
                    <a:schemeClr val="tx1"/>
                  </a:solidFill>
                  <a:latin typeface="+mn-ea"/>
                  <a:ea typeface="+mn-ea"/>
                  <a:cs typeface="+mn-ea"/>
                  <a:sym typeface="+mn-ea"/>
                </a:rPr>
                <a:t>车地实时互动方式：车载设备报警，地面值班台同步报警，管理人员实时查看报警数据，车地互动，有效管控安全风险</a:t>
              </a:r>
              <a:endParaRPr lang="zh-CN" altLang="en-US" sz="1200" dirty="0">
                <a:solidFill>
                  <a:schemeClr val="tx1"/>
                </a:solidFill>
                <a:latin typeface="+mn-ea"/>
                <a:ea typeface="+mn-ea"/>
                <a:cs typeface="+mn-ea"/>
                <a:sym typeface="+mn-ea"/>
              </a:endParaRPr>
            </a:p>
          </p:txBody>
        </p:sp>
        <p:sp>
          <p:nvSpPr>
            <p:cNvPr id="87" name="Freeform 118"/>
            <p:cNvSpPr>
              <a:spLocks noChangeArrowheads="1"/>
            </p:cNvSpPr>
            <p:nvPr/>
          </p:nvSpPr>
          <p:spPr bwMode="auto">
            <a:xfrm>
              <a:off x="1154247" y="4320256"/>
              <a:ext cx="164406" cy="164404"/>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1200" dirty="0">
                <a:solidFill>
                  <a:schemeClr val="tx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89" name="Freeform 118"/>
          <p:cNvSpPr>
            <a:spLocks noChangeArrowheads="1"/>
          </p:cNvSpPr>
          <p:nvPr/>
        </p:nvSpPr>
        <p:spPr bwMode="auto">
          <a:xfrm>
            <a:off x="3576890" y="5179637"/>
            <a:ext cx="174260"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1" name="Rectangle 285"/>
          <p:cNvSpPr/>
          <p:nvPr/>
        </p:nvSpPr>
        <p:spPr>
          <a:xfrm>
            <a:off x="6371696" y="3811608"/>
            <a:ext cx="2113557" cy="368300"/>
          </a:xfrm>
          <a:prstGeom prst="rect">
            <a:avLst/>
          </a:prstGeom>
        </p:spPr>
        <p:txBody>
          <a:bodyPr wrap="square">
            <a:spAutoFit/>
          </a:bodyPr>
          <a:lstStyle/>
          <a:p>
            <a:pPr algn="ctr" defTabSz="609600"/>
            <a:r>
              <a:rPr lang="zh-CN" altLang="en-US" sz="1800" b="1" dirty="0">
                <a:solidFill>
                  <a:schemeClr val="tx1"/>
                </a:solidFill>
                <a:latin typeface="+mn-ea"/>
                <a:ea typeface="+mn-ea"/>
                <a:cs typeface="+mn-ea"/>
                <a:sym typeface="+mn-ea"/>
              </a:rPr>
              <a:t>全</a:t>
            </a:r>
            <a:r>
              <a:rPr lang="zh-CN" altLang="en-US" b="1" dirty="0">
                <a:latin typeface="+mn-ea"/>
                <a:ea typeface="+mn-ea"/>
                <a:cs typeface="+mn-ea"/>
                <a:sym typeface="+mn-ea"/>
              </a:rPr>
              <a:t>景</a:t>
            </a:r>
            <a:r>
              <a:rPr lang="zh-CN" altLang="en-US" sz="1800" b="1" dirty="0">
                <a:solidFill>
                  <a:schemeClr val="tx1"/>
                </a:solidFill>
                <a:latin typeface="+mn-ea"/>
                <a:ea typeface="+mn-ea"/>
                <a:cs typeface="+mn-ea"/>
                <a:sym typeface="+mn-ea"/>
              </a:rPr>
              <a:t>音视频记录</a:t>
            </a:r>
            <a:endParaRPr lang="zh-CN" altLang="en-US" sz="1800" b="1" dirty="0">
              <a:solidFill>
                <a:schemeClr val="tx1"/>
              </a:solidFill>
              <a:latin typeface="+mn-ea"/>
              <a:ea typeface="+mn-ea"/>
              <a:cs typeface="+mn-ea"/>
              <a:sym typeface="+mn-ea"/>
            </a:endParaRPr>
          </a:p>
        </p:txBody>
      </p:sp>
      <p:grpSp>
        <p:nvGrpSpPr>
          <p:cNvPr id="92" name="Group 293"/>
          <p:cNvGrpSpPr/>
          <p:nvPr/>
        </p:nvGrpSpPr>
        <p:grpSpPr>
          <a:xfrm>
            <a:off x="6250305" y="4390390"/>
            <a:ext cx="2679065" cy="1753235"/>
            <a:chOff x="1154247" y="4266719"/>
            <a:chExt cx="2527684" cy="1653779"/>
          </a:xfrm>
        </p:grpSpPr>
        <p:sp>
          <p:nvSpPr>
            <p:cNvPr id="93" name="Rectangle 288"/>
            <p:cNvSpPr/>
            <p:nvPr/>
          </p:nvSpPr>
          <p:spPr>
            <a:xfrm>
              <a:off x="1377718" y="4266719"/>
              <a:ext cx="2304213" cy="1653779"/>
            </a:xfrm>
            <a:prstGeom prst="rect">
              <a:avLst/>
            </a:prstGeom>
          </p:spPr>
          <p:txBody>
            <a:bodyPr wrap="square">
              <a:spAutoFit/>
            </a:bodyPr>
            <a:lstStyle/>
            <a:p>
              <a:pPr algn="l" defTabSz="609600">
                <a:spcBef>
                  <a:spcPts val="0"/>
                </a:spcBef>
              </a:pPr>
              <a:r>
                <a:rPr lang="zh-CN" altLang="en-US" sz="1200" dirty="0">
                  <a:solidFill>
                    <a:schemeClr val="tx1"/>
                  </a:solidFill>
                  <a:latin typeface="+mn-ea"/>
                  <a:ea typeface="+mn-ea"/>
                  <a:cs typeface="+mn-ea"/>
                  <a:sym typeface="+mn-ea"/>
                </a:rPr>
                <a:t>司机值乘状态和监控司机操作台面仪表的全景音视频记录(广角260度)</a:t>
              </a:r>
              <a:endParaRPr lang="zh-CN" altLang="en-US" sz="1200" dirty="0">
                <a:solidFill>
                  <a:schemeClr val="tx1"/>
                </a:solidFill>
                <a:latin typeface="+mn-ea"/>
                <a:ea typeface="+mn-ea"/>
                <a:cs typeface="+mn-ea"/>
                <a:sym typeface="+mn-ea"/>
              </a:endParaRPr>
            </a:p>
            <a:p>
              <a:pPr algn="l" defTabSz="609600">
                <a:spcBef>
                  <a:spcPts val="0"/>
                </a:spcBef>
              </a:pPr>
              <a:endParaRPr lang="zh-CN" altLang="en-US" sz="1200" dirty="0">
                <a:solidFill>
                  <a:schemeClr val="tx1"/>
                </a:solidFill>
                <a:latin typeface="+mn-ea"/>
                <a:ea typeface="+mn-ea"/>
                <a:cs typeface="+mn-ea"/>
                <a:sym typeface="+mn-ea"/>
              </a:endParaRPr>
            </a:p>
            <a:p>
              <a:pPr algn="l" defTabSz="609600">
                <a:spcBef>
                  <a:spcPts val="0"/>
                </a:spcBef>
              </a:pPr>
              <a:r>
                <a:rPr lang="zh-CN" altLang="en-US" sz="1200" dirty="0">
                  <a:solidFill>
                    <a:schemeClr val="tx1"/>
                  </a:solidFill>
                  <a:latin typeface="+mn-ea"/>
                  <a:ea typeface="+mn-ea"/>
                  <a:cs typeface="+mn-ea"/>
                  <a:sym typeface="+mn-ea"/>
                </a:rPr>
                <a:t>路况视频记录和循环存储功能</a:t>
              </a:r>
              <a:endParaRPr lang="zh-CN" sz="1200" dirty="0">
                <a:solidFill>
                  <a:schemeClr val="tx1"/>
                </a:solidFill>
                <a:latin typeface="微软雅黑" panose="020B0503020204020204" pitchFamily="34" charset="-122"/>
                <a:ea typeface="微软雅黑" panose="020B0503020204020204" pitchFamily="34" charset="-122"/>
              </a:endParaRPr>
            </a:p>
            <a:p>
              <a:pPr algn="l" defTabSz="609600">
                <a:spcBef>
                  <a:spcPts val="0"/>
                </a:spcBef>
              </a:pPr>
              <a:endParaRPr lang="zh-CN" altLang="en-US" sz="1200" dirty="0">
                <a:solidFill>
                  <a:schemeClr val="tx1"/>
                </a:solidFill>
                <a:latin typeface="+mn-ea"/>
                <a:ea typeface="+mn-ea"/>
                <a:cs typeface="+mn-ea"/>
                <a:sym typeface="+mn-ea"/>
              </a:endParaRPr>
            </a:p>
            <a:p>
              <a:pPr algn="l" defTabSz="609600">
                <a:spcBef>
                  <a:spcPts val="0"/>
                </a:spcBef>
              </a:pPr>
              <a:endParaRPr lang="zh-CN" altLang="en-US" sz="1200" dirty="0">
                <a:solidFill>
                  <a:schemeClr val="tx1"/>
                </a:solidFill>
                <a:latin typeface="+mn-ea"/>
                <a:ea typeface="+mn-ea"/>
                <a:cs typeface="+mn-ea"/>
                <a:sym typeface="+mn-ea"/>
              </a:endParaRPr>
            </a:p>
            <a:p>
              <a:pPr algn="l" defTabSz="609600">
                <a:spcBef>
                  <a:spcPts val="0"/>
                </a:spcBef>
              </a:pPr>
              <a:endParaRPr lang="zh-CN" altLang="en-US" sz="1200" dirty="0">
                <a:solidFill>
                  <a:schemeClr val="tx1"/>
                </a:solidFill>
                <a:latin typeface="+mn-ea"/>
                <a:ea typeface="+mn-ea"/>
                <a:cs typeface="+mn-ea"/>
              </a:endParaRPr>
            </a:p>
            <a:p>
              <a:pPr>
                <a:buFont typeface="Wingdings" panose="05000000000000000000" pitchFamily="2" charset="2"/>
              </a:pPr>
              <a:r>
                <a:rPr lang="zh-CN" altLang="en-US" sz="1200" dirty="0">
                  <a:solidFill>
                    <a:schemeClr val="tx1"/>
                  </a:solidFill>
                  <a:latin typeface="+mn-ea"/>
                  <a:ea typeface="+mn-ea"/>
                  <a:cs typeface="+mn-ea"/>
                  <a:sym typeface="+mn-ea"/>
                </a:rPr>
                <a:t> </a:t>
              </a:r>
              <a:endParaRPr lang="zh-CN" altLang="en-US" sz="1200" dirty="0">
                <a:solidFill>
                  <a:schemeClr val="tx1"/>
                </a:solidFill>
                <a:latin typeface="+mn-ea"/>
                <a:ea typeface="+mn-ea"/>
                <a:cs typeface="+mn-ea"/>
                <a:sym typeface="+mn-ea"/>
              </a:endParaRPr>
            </a:p>
          </p:txBody>
        </p:sp>
        <p:sp>
          <p:nvSpPr>
            <p:cNvPr id="94" name="Freeform 118"/>
            <p:cNvSpPr>
              <a:spLocks noChangeArrowheads="1"/>
            </p:cNvSpPr>
            <p:nvPr/>
          </p:nvSpPr>
          <p:spPr bwMode="auto">
            <a:xfrm>
              <a:off x="1154247" y="4320256"/>
              <a:ext cx="164406" cy="164404"/>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1200" dirty="0">
                <a:solidFill>
                  <a:schemeClr val="tx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95" name="Rectangle 285"/>
          <p:cNvSpPr/>
          <p:nvPr/>
        </p:nvSpPr>
        <p:spPr>
          <a:xfrm>
            <a:off x="9035521" y="3811608"/>
            <a:ext cx="2113557" cy="368300"/>
          </a:xfrm>
          <a:prstGeom prst="rect">
            <a:avLst/>
          </a:prstGeom>
        </p:spPr>
        <p:txBody>
          <a:bodyPr wrap="square">
            <a:spAutoFit/>
          </a:bodyPr>
          <a:lstStyle/>
          <a:p>
            <a:pPr algn="ctr" defTabSz="609600"/>
            <a:r>
              <a:rPr lang="zh-CN" altLang="en-US" sz="1800" b="1">
                <a:solidFill>
                  <a:schemeClr val="tx1"/>
                </a:solidFill>
                <a:latin typeface="+mn-ea"/>
                <a:ea typeface="+mn-ea"/>
                <a:cs typeface="+mn-ea"/>
                <a:sym typeface="+mn-ea"/>
              </a:rPr>
              <a:t>其他辅助功能</a:t>
            </a:r>
            <a:endParaRPr lang="zh-CN" altLang="en-US" sz="1800" b="1">
              <a:solidFill>
                <a:schemeClr val="tx1"/>
              </a:solidFill>
              <a:latin typeface="+mn-ea"/>
              <a:ea typeface="+mn-ea"/>
              <a:cs typeface="+mn-ea"/>
              <a:sym typeface="+mn-ea"/>
            </a:endParaRPr>
          </a:p>
        </p:txBody>
      </p:sp>
      <p:grpSp>
        <p:nvGrpSpPr>
          <p:cNvPr id="96" name="Group 293"/>
          <p:cNvGrpSpPr/>
          <p:nvPr/>
        </p:nvGrpSpPr>
        <p:grpSpPr>
          <a:xfrm>
            <a:off x="8947785" y="4405630"/>
            <a:ext cx="2679065" cy="2491740"/>
            <a:chOff x="1154247" y="4266719"/>
            <a:chExt cx="2527684" cy="2350390"/>
          </a:xfrm>
        </p:grpSpPr>
        <p:sp>
          <p:nvSpPr>
            <p:cNvPr id="97" name="Rectangle 288"/>
            <p:cNvSpPr/>
            <p:nvPr/>
          </p:nvSpPr>
          <p:spPr>
            <a:xfrm>
              <a:off x="1377718" y="4266719"/>
              <a:ext cx="2304213" cy="2350390"/>
            </a:xfrm>
            <a:prstGeom prst="rect">
              <a:avLst/>
            </a:prstGeom>
          </p:spPr>
          <p:txBody>
            <a:bodyPr wrap="square">
              <a:spAutoFit/>
            </a:bodyPr>
            <a:lstStyle/>
            <a:p>
              <a:pPr>
                <a:lnSpc>
                  <a:spcPct val="100000"/>
                </a:lnSpc>
                <a:spcBef>
                  <a:spcPts val="0"/>
                </a:spcBef>
              </a:pPr>
              <a:r>
                <a:rPr lang="zh-CN" altLang="en-US" sz="1400" b="1">
                  <a:solidFill>
                    <a:schemeClr val="tx1"/>
                  </a:solidFill>
                  <a:latin typeface="+mn-ea"/>
                  <a:ea typeface="+mn-ea"/>
                  <a:cs typeface="+mn-ea"/>
                  <a:sym typeface="+mn-ea"/>
                </a:rPr>
                <a:t>司机值乘状态与智能手环同步通讯震动提醒功能</a:t>
              </a:r>
              <a:endParaRPr lang="zh-CN" altLang="en-US" sz="1400" b="1">
                <a:solidFill>
                  <a:schemeClr val="tx1"/>
                </a:solidFill>
                <a:latin typeface="+mn-ea"/>
                <a:ea typeface="+mn-ea"/>
                <a:cs typeface="+mn-ea"/>
              </a:endParaRPr>
            </a:p>
            <a:p>
              <a:pPr>
                <a:lnSpc>
                  <a:spcPct val="100000"/>
                </a:lnSpc>
                <a:spcBef>
                  <a:spcPts val="0"/>
                </a:spcBef>
              </a:pPr>
              <a:endParaRPr lang="zh-CN" altLang="en-US" sz="1400" b="1">
                <a:solidFill>
                  <a:schemeClr val="tx1"/>
                </a:solidFill>
                <a:latin typeface="+mn-ea"/>
                <a:ea typeface="+mn-ea"/>
                <a:cs typeface="+mn-ea"/>
                <a:sym typeface="+mn-ea"/>
              </a:endParaRPr>
            </a:p>
            <a:p>
              <a:pPr>
                <a:lnSpc>
                  <a:spcPct val="100000"/>
                </a:lnSpc>
                <a:spcBef>
                  <a:spcPts val="0"/>
                </a:spcBef>
              </a:pPr>
              <a:r>
                <a:rPr lang="zh-CN" altLang="en-US" sz="1400" b="1">
                  <a:solidFill>
                    <a:schemeClr val="tx1"/>
                  </a:solidFill>
                  <a:latin typeface="+mn-ea"/>
                  <a:ea typeface="+mn-ea"/>
                  <a:cs typeface="+mn-ea"/>
                  <a:sym typeface="+mn-ea"/>
                </a:rPr>
                <a:t>预设地标提醒功能</a:t>
              </a:r>
              <a:endParaRPr lang="zh-CN" altLang="en-US" sz="1400" b="1">
                <a:solidFill>
                  <a:schemeClr val="tx1"/>
                </a:solidFill>
                <a:latin typeface="+mn-ea"/>
                <a:ea typeface="+mn-ea"/>
                <a:cs typeface="+mn-ea"/>
              </a:endParaRPr>
            </a:p>
            <a:p>
              <a:pPr>
                <a:lnSpc>
                  <a:spcPct val="100000"/>
                </a:lnSpc>
                <a:spcBef>
                  <a:spcPts val="0"/>
                </a:spcBef>
              </a:pPr>
              <a:endParaRPr lang="zh-CN" altLang="en-US" sz="1400" b="1">
                <a:solidFill>
                  <a:schemeClr val="tx1"/>
                </a:solidFill>
                <a:latin typeface="+mn-ea"/>
                <a:ea typeface="+mn-ea"/>
                <a:cs typeface="+mn-ea"/>
                <a:sym typeface="+mn-ea"/>
              </a:endParaRPr>
            </a:p>
            <a:p>
              <a:pPr>
                <a:lnSpc>
                  <a:spcPct val="100000"/>
                </a:lnSpc>
                <a:spcBef>
                  <a:spcPts val="0"/>
                </a:spcBef>
              </a:pPr>
              <a:r>
                <a:rPr lang="zh-CN" altLang="en-US" sz="1400" b="1">
                  <a:solidFill>
                    <a:schemeClr val="tx1"/>
                  </a:solidFill>
                  <a:latin typeface="+mn-ea"/>
                  <a:ea typeface="+mn-ea"/>
                  <a:cs typeface="+mn-ea"/>
                  <a:sym typeface="+mn-ea"/>
                </a:rPr>
                <a:t>远程车地应急指挥点播对话</a:t>
              </a:r>
              <a:endParaRPr lang="zh-CN" altLang="en-US" sz="1200" b="1" dirty="0">
                <a:solidFill>
                  <a:schemeClr val="tx1"/>
                </a:solidFill>
                <a:latin typeface="+mn-ea"/>
                <a:ea typeface="+mn-ea"/>
                <a:cs typeface="+mn-ea"/>
              </a:endParaRPr>
            </a:p>
            <a:p>
              <a:pPr>
                <a:lnSpc>
                  <a:spcPct val="100000"/>
                </a:lnSpc>
                <a:spcBef>
                  <a:spcPts val="0"/>
                </a:spcBef>
              </a:pPr>
              <a:endParaRPr lang="zh-CN" altLang="en-US" sz="1200" b="1" dirty="0">
                <a:solidFill>
                  <a:schemeClr val="tx1"/>
                </a:solidFill>
                <a:latin typeface="+mn-ea"/>
                <a:ea typeface="+mn-ea"/>
                <a:cs typeface="+mn-ea"/>
                <a:sym typeface="+mn-ea"/>
              </a:endParaRPr>
            </a:p>
            <a:p>
              <a:pPr algn="l" defTabSz="609600">
                <a:spcBef>
                  <a:spcPts val="0"/>
                </a:spcBef>
              </a:pPr>
              <a:endParaRPr lang="zh-CN" sz="1200" b="1" dirty="0">
                <a:solidFill>
                  <a:schemeClr val="tx1"/>
                </a:solidFill>
                <a:latin typeface="微软雅黑" panose="020B0503020204020204" pitchFamily="34" charset="-122"/>
                <a:ea typeface="微软雅黑" panose="020B0503020204020204" pitchFamily="34" charset="-122"/>
              </a:endParaRPr>
            </a:p>
            <a:p>
              <a:pPr algn="l" defTabSz="609600">
                <a:spcBef>
                  <a:spcPts val="0"/>
                </a:spcBef>
              </a:pPr>
              <a:endParaRPr lang="zh-CN" altLang="en-US" sz="1200" b="1" dirty="0">
                <a:solidFill>
                  <a:schemeClr val="tx1"/>
                </a:solidFill>
                <a:latin typeface="+mn-ea"/>
                <a:ea typeface="+mn-ea"/>
                <a:cs typeface="+mn-ea"/>
                <a:sym typeface="+mn-ea"/>
              </a:endParaRPr>
            </a:p>
            <a:p>
              <a:pPr algn="l" defTabSz="609600">
                <a:spcBef>
                  <a:spcPts val="0"/>
                </a:spcBef>
              </a:pPr>
              <a:endParaRPr lang="zh-CN" altLang="en-US" sz="1200" b="1" dirty="0">
                <a:solidFill>
                  <a:schemeClr val="tx1"/>
                </a:solidFill>
                <a:latin typeface="+mn-ea"/>
                <a:ea typeface="+mn-ea"/>
                <a:cs typeface="+mn-ea"/>
                <a:sym typeface="+mn-ea"/>
              </a:endParaRPr>
            </a:p>
            <a:p>
              <a:pPr algn="l" defTabSz="609600">
                <a:spcBef>
                  <a:spcPts val="0"/>
                </a:spcBef>
              </a:pPr>
              <a:endParaRPr lang="zh-CN" altLang="en-US" sz="1200" b="1" dirty="0">
                <a:solidFill>
                  <a:schemeClr val="tx1"/>
                </a:solidFill>
                <a:latin typeface="+mn-ea"/>
                <a:ea typeface="+mn-ea"/>
                <a:cs typeface="+mn-ea"/>
              </a:endParaRPr>
            </a:p>
            <a:p>
              <a:pPr>
                <a:spcBef>
                  <a:spcPts val="0"/>
                </a:spcBef>
                <a:buFont typeface="Wingdings" panose="05000000000000000000" pitchFamily="2" charset="2"/>
              </a:pPr>
              <a:r>
                <a:rPr lang="zh-CN" altLang="en-US" sz="1200" b="1" dirty="0">
                  <a:solidFill>
                    <a:schemeClr val="tx1"/>
                  </a:solidFill>
                  <a:latin typeface="+mn-ea"/>
                  <a:ea typeface="+mn-ea"/>
                  <a:cs typeface="+mn-ea"/>
                  <a:sym typeface="+mn-ea"/>
                </a:rPr>
                <a:t> </a:t>
              </a:r>
              <a:endParaRPr lang="zh-CN" altLang="en-US" sz="1200" b="1" dirty="0">
                <a:solidFill>
                  <a:schemeClr val="tx1"/>
                </a:solidFill>
                <a:latin typeface="+mn-ea"/>
                <a:ea typeface="+mn-ea"/>
                <a:cs typeface="+mn-ea"/>
                <a:sym typeface="+mn-ea"/>
              </a:endParaRPr>
            </a:p>
          </p:txBody>
        </p:sp>
        <p:sp>
          <p:nvSpPr>
            <p:cNvPr id="98" name="Freeform 118"/>
            <p:cNvSpPr>
              <a:spLocks noChangeArrowheads="1"/>
            </p:cNvSpPr>
            <p:nvPr/>
          </p:nvSpPr>
          <p:spPr bwMode="auto">
            <a:xfrm>
              <a:off x="1154247" y="4320256"/>
              <a:ext cx="164406" cy="164404"/>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1200" dirty="0">
                <a:solidFill>
                  <a:schemeClr val="tx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99" name="Freeform 118"/>
          <p:cNvSpPr>
            <a:spLocks noChangeArrowheads="1"/>
          </p:cNvSpPr>
          <p:nvPr/>
        </p:nvSpPr>
        <p:spPr bwMode="auto">
          <a:xfrm>
            <a:off x="8947785" y="5103102"/>
            <a:ext cx="174252"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00" name="Freeform 118"/>
          <p:cNvSpPr>
            <a:spLocks noChangeArrowheads="1"/>
          </p:cNvSpPr>
          <p:nvPr/>
        </p:nvSpPr>
        <p:spPr bwMode="auto">
          <a:xfrm>
            <a:off x="8947785" y="5552047"/>
            <a:ext cx="174252"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02" name="Freeform 118"/>
          <p:cNvSpPr>
            <a:spLocks noChangeArrowheads="1"/>
          </p:cNvSpPr>
          <p:nvPr/>
        </p:nvSpPr>
        <p:spPr bwMode="auto">
          <a:xfrm>
            <a:off x="6256020" y="5180572"/>
            <a:ext cx="174252" cy="174291"/>
          </a:xfrm>
          <a:custGeom>
            <a:avLst/>
            <a:gdLst>
              <a:gd name="T0" fmla="*/ 38763987 w 602"/>
              <a:gd name="T1" fmla="*/ 78441997 h 602"/>
              <a:gd name="T2" fmla="*/ 38763987 w 602"/>
              <a:gd name="T3" fmla="*/ 78441997 h 602"/>
              <a:gd name="T4" fmla="*/ 0 w 602"/>
              <a:gd name="T5" fmla="*/ 38763987 h 602"/>
              <a:gd name="T6" fmla="*/ 38763987 w 602"/>
              <a:gd name="T7" fmla="*/ 0 h 602"/>
              <a:gd name="T8" fmla="*/ 78441997 w 602"/>
              <a:gd name="T9" fmla="*/ 38763987 h 602"/>
              <a:gd name="T10" fmla="*/ 38763987 w 602"/>
              <a:gd name="T11" fmla="*/ 78441997 h 602"/>
              <a:gd name="T12" fmla="*/ 38763987 w 602"/>
              <a:gd name="T13" fmla="*/ 7439717 h 602"/>
              <a:gd name="T14" fmla="*/ 38763987 w 602"/>
              <a:gd name="T15" fmla="*/ 7439717 h 602"/>
              <a:gd name="T16" fmla="*/ 7439717 w 602"/>
              <a:gd name="T17" fmla="*/ 38763987 h 602"/>
              <a:gd name="T18" fmla="*/ 38763987 w 602"/>
              <a:gd name="T19" fmla="*/ 71002280 h 602"/>
              <a:gd name="T20" fmla="*/ 71002280 w 602"/>
              <a:gd name="T21" fmla="*/ 38763987 h 602"/>
              <a:gd name="T22" fmla="*/ 38763987 w 602"/>
              <a:gd name="T23" fmla="*/ 7439717 h 602"/>
              <a:gd name="T24" fmla="*/ 56253627 w 602"/>
              <a:gd name="T25" fmla="*/ 31455051 h 602"/>
              <a:gd name="T26" fmla="*/ 56253627 w 602"/>
              <a:gd name="T27" fmla="*/ 31455051 h 602"/>
              <a:gd name="T28" fmla="*/ 36937024 w 602"/>
              <a:gd name="T29" fmla="*/ 51685677 h 602"/>
              <a:gd name="T30" fmla="*/ 36937024 w 602"/>
              <a:gd name="T31" fmla="*/ 51685677 h 602"/>
              <a:gd name="T32" fmla="*/ 34196037 w 602"/>
              <a:gd name="T33" fmla="*/ 52598978 h 602"/>
              <a:gd name="T34" fmla="*/ 31324631 w 602"/>
              <a:gd name="T35" fmla="*/ 51685677 h 602"/>
              <a:gd name="T36" fmla="*/ 31324631 w 602"/>
              <a:gd name="T37" fmla="*/ 51685677 h 602"/>
              <a:gd name="T38" fmla="*/ 20361046 w 602"/>
              <a:gd name="T39" fmla="*/ 40591311 h 602"/>
              <a:gd name="T40" fmla="*/ 20361046 w 602"/>
              <a:gd name="T41" fmla="*/ 40591311 h 602"/>
              <a:gd name="T42" fmla="*/ 19447384 w 602"/>
              <a:gd name="T43" fmla="*/ 37850325 h 602"/>
              <a:gd name="T44" fmla="*/ 23102033 w 602"/>
              <a:gd name="T45" fmla="*/ 34196037 h 602"/>
              <a:gd name="T46" fmla="*/ 25842658 w 602"/>
              <a:gd name="T47" fmla="*/ 35109700 h 602"/>
              <a:gd name="T48" fmla="*/ 25842658 w 602"/>
              <a:gd name="T49" fmla="*/ 35109700 h 602"/>
              <a:gd name="T50" fmla="*/ 34196037 w 602"/>
              <a:gd name="T51" fmla="*/ 43462718 h 602"/>
              <a:gd name="T52" fmla="*/ 51685677 w 602"/>
              <a:gd name="T53" fmla="*/ 26756320 h 602"/>
              <a:gd name="T54" fmla="*/ 51685677 w 602"/>
              <a:gd name="T55" fmla="*/ 26756320 h 602"/>
              <a:gd name="T56" fmla="*/ 53512640 w 602"/>
              <a:gd name="T57" fmla="*/ 25842658 h 602"/>
              <a:gd name="T58" fmla="*/ 57167289 w 602"/>
              <a:gd name="T59" fmla="*/ 29497307 h 602"/>
              <a:gd name="T60" fmla="*/ 56253627 w 602"/>
              <a:gd name="T61" fmla="*/ 31455051 h 602"/>
              <a:gd name="T62" fmla="*/ 56253627 w 602"/>
              <a:gd name="T63" fmla="*/ 25842658 h 602"/>
              <a:gd name="T64" fmla="*/ 56253627 w 602"/>
              <a:gd name="T65" fmla="*/ 25842658 h 602"/>
              <a:gd name="T66" fmla="*/ 25842658 w 602"/>
              <a:gd name="T67" fmla="*/ 56253627 h 602"/>
              <a:gd name="T68" fmla="*/ 25842658 w 602"/>
              <a:gd name="T69" fmla="*/ 56253627 h 602"/>
              <a:gd name="T70" fmla="*/ 52598978 w 602"/>
              <a:gd name="T71" fmla="*/ 56253627 h 602"/>
              <a:gd name="T72" fmla="*/ 52598978 w 602"/>
              <a:gd name="T73" fmla="*/ 56253627 h 602"/>
              <a:gd name="T74" fmla="*/ 56253627 w 602"/>
              <a:gd name="T75" fmla="*/ 52598978 h 602"/>
              <a:gd name="T76" fmla="*/ 56253627 w 602"/>
              <a:gd name="T77" fmla="*/ 52598978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bg1">
              <a:lumMod val="50000"/>
            </a:schemeClr>
          </a:solidFill>
          <a:ln>
            <a:noFill/>
          </a:ln>
        </p:spPr>
        <p:txBody>
          <a:bodyPr wrap="none" anchor="ctr"/>
          <a:lstStyle/>
          <a:p>
            <a:pPr defTabSz="609600"/>
            <a:endParaRPr lang="en-US" sz="2000" dirty="0">
              <a:solidFill>
                <a:prstClr val="white">
                  <a:lumMod val="50000"/>
                </a:prst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3520440" cy="460375"/>
          </a:xfrm>
          <a:prstGeom prst="rect">
            <a:avLst/>
          </a:prstGeom>
          <a:noFill/>
        </p:spPr>
        <p:txBody>
          <a:bodyPr wrap="square" rtlCol="0">
            <a:spAutoFit/>
          </a:bodyPr>
          <a:lstStyle/>
          <a:p>
            <a:r>
              <a:rPr lang="zh-CN" sz="2400" b="1">
                <a:latin typeface="+mj-ea"/>
                <a:ea typeface="+mj-ea"/>
              </a:rPr>
              <a:t>功能介绍</a:t>
            </a:r>
            <a:endParaRPr lang="zh-CN" sz="2400" b="1">
              <a:latin typeface="+mj-ea"/>
              <a:ea typeface="+mj-ea"/>
            </a:endParaRPr>
          </a:p>
        </p:txBody>
      </p:sp>
      <p:pic>
        <p:nvPicPr>
          <p:cNvPr id="3" name="图片 2"/>
          <p:cNvPicPr>
            <a:picLocks noChangeAspect="1"/>
          </p:cNvPicPr>
          <p:nvPr/>
        </p:nvPicPr>
        <p:blipFill>
          <a:blip r:embed="rId1"/>
          <a:stretch>
            <a:fillRect/>
          </a:stretch>
        </p:blipFill>
        <p:spPr>
          <a:xfrm>
            <a:off x="584200" y="1190625"/>
            <a:ext cx="3085714" cy="2160000"/>
          </a:xfrm>
          <a:prstGeom prst="rect">
            <a:avLst/>
          </a:prstGeom>
        </p:spPr>
      </p:pic>
      <p:pic>
        <p:nvPicPr>
          <p:cNvPr id="4" name="图片 3"/>
          <p:cNvPicPr>
            <a:picLocks noChangeAspect="1"/>
          </p:cNvPicPr>
          <p:nvPr/>
        </p:nvPicPr>
        <p:blipFill>
          <a:blip r:embed="rId2"/>
          <a:stretch>
            <a:fillRect/>
          </a:stretch>
        </p:blipFill>
        <p:spPr>
          <a:xfrm>
            <a:off x="3853180" y="1190625"/>
            <a:ext cx="3085714" cy="2160000"/>
          </a:xfrm>
          <a:prstGeom prst="rect">
            <a:avLst/>
          </a:prstGeom>
        </p:spPr>
      </p:pic>
      <p:pic>
        <p:nvPicPr>
          <p:cNvPr id="5" name="图片 4"/>
          <p:cNvPicPr>
            <a:picLocks noChangeAspect="1"/>
          </p:cNvPicPr>
          <p:nvPr/>
        </p:nvPicPr>
        <p:blipFill>
          <a:blip r:embed="rId3"/>
          <a:stretch>
            <a:fillRect/>
          </a:stretch>
        </p:blipFill>
        <p:spPr>
          <a:xfrm>
            <a:off x="5290185" y="3983990"/>
            <a:ext cx="3085714" cy="2160000"/>
          </a:xfrm>
          <a:prstGeom prst="rect">
            <a:avLst/>
          </a:prstGeom>
        </p:spPr>
      </p:pic>
      <p:pic>
        <p:nvPicPr>
          <p:cNvPr id="6" name="图片 5"/>
          <p:cNvPicPr>
            <a:picLocks noChangeAspect="1"/>
          </p:cNvPicPr>
          <p:nvPr/>
        </p:nvPicPr>
        <p:blipFill>
          <a:blip r:embed="rId4"/>
          <a:stretch>
            <a:fillRect/>
          </a:stretch>
        </p:blipFill>
        <p:spPr>
          <a:xfrm>
            <a:off x="8526145" y="3983990"/>
            <a:ext cx="3085714" cy="2160000"/>
          </a:xfrm>
          <a:prstGeom prst="rect">
            <a:avLst/>
          </a:prstGeom>
        </p:spPr>
      </p:pic>
      <p:sp>
        <p:nvSpPr>
          <p:cNvPr id="7" name="Rectangle 285"/>
          <p:cNvSpPr/>
          <p:nvPr/>
        </p:nvSpPr>
        <p:spPr>
          <a:xfrm>
            <a:off x="1070777" y="3496945"/>
            <a:ext cx="2113465" cy="368300"/>
          </a:xfrm>
          <a:prstGeom prst="rect">
            <a:avLst/>
          </a:prstGeom>
        </p:spPr>
        <p:txBody>
          <a:bodyPr wrap="square">
            <a:spAutoFit/>
          </a:bodyPr>
          <a:lstStyle/>
          <a:p>
            <a:pPr algn="ctr" defTabSz="609600"/>
            <a:r>
              <a:rPr lang="zh-CN" altLang="en-US" sz="1800" b="1" dirty="0">
                <a:solidFill>
                  <a:schemeClr val="tx1"/>
                </a:solidFill>
                <a:latin typeface="+mn-ea"/>
                <a:ea typeface="+mn-ea"/>
                <a:cs typeface="+mn-ea"/>
                <a:sym typeface="+mn-ea"/>
              </a:rPr>
              <a:t>精神不振</a:t>
            </a:r>
            <a:endParaRPr lang="zh-CN" altLang="en-US" sz="1800" b="1" dirty="0">
              <a:solidFill>
                <a:schemeClr val="tx1"/>
              </a:solidFill>
              <a:latin typeface="+mn-ea"/>
              <a:ea typeface="+mn-ea"/>
              <a:cs typeface="+mn-ea"/>
              <a:sym typeface="+mn-ea"/>
            </a:endParaRPr>
          </a:p>
        </p:txBody>
      </p:sp>
      <p:sp>
        <p:nvSpPr>
          <p:cNvPr id="8" name="Rectangle 285"/>
          <p:cNvSpPr/>
          <p:nvPr/>
        </p:nvSpPr>
        <p:spPr>
          <a:xfrm>
            <a:off x="4339757" y="3496945"/>
            <a:ext cx="2113465" cy="368300"/>
          </a:xfrm>
          <a:prstGeom prst="rect">
            <a:avLst/>
          </a:prstGeom>
        </p:spPr>
        <p:txBody>
          <a:bodyPr wrap="square">
            <a:spAutoFit/>
          </a:bodyPr>
          <a:lstStyle/>
          <a:p>
            <a:pPr algn="ctr" defTabSz="609600"/>
            <a:r>
              <a:rPr lang="zh-CN" altLang="en-US" sz="1800" b="1" dirty="0">
                <a:solidFill>
                  <a:schemeClr val="tx1"/>
                </a:solidFill>
                <a:latin typeface="+mn-ea"/>
                <a:ea typeface="+mn-ea"/>
                <a:cs typeface="+mn-ea"/>
                <a:sym typeface="+mn-ea"/>
              </a:rPr>
              <a:t>不专注瞭望</a:t>
            </a:r>
            <a:endParaRPr lang="zh-CN" altLang="en-US" sz="1800" b="1" dirty="0">
              <a:solidFill>
                <a:schemeClr val="tx1"/>
              </a:solidFill>
              <a:latin typeface="+mn-ea"/>
              <a:ea typeface="+mn-ea"/>
              <a:cs typeface="+mn-ea"/>
              <a:sym typeface="+mn-ea"/>
            </a:endParaRPr>
          </a:p>
        </p:txBody>
      </p:sp>
      <p:sp>
        <p:nvSpPr>
          <p:cNvPr id="9" name="Rectangle 285"/>
          <p:cNvSpPr/>
          <p:nvPr/>
        </p:nvSpPr>
        <p:spPr>
          <a:xfrm>
            <a:off x="5776762" y="6242050"/>
            <a:ext cx="2113465" cy="368300"/>
          </a:xfrm>
          <a:prstGeom prst="rect">
            <a:avLst/>
          </a:prstGeom>
        </p:spPr>
        <p:txBody>
          <a:bodyPr wrap="square">
            <a:spAutoFit/>
          </a:bodyPr>
          <a:lstStyle/>
          <a:p>
            <a:pPr algn="ctr" defTabSz="609600"/>
            <a:r>
              <a:rPr lang="zh-CN" altLang="en-US" sz="1800" b="1">
                <a:solidFill>
                  <a:schemeClr val="tx1"/>
                </a:solidFill>
                <a:latin typeface="+mn-ea"/>
                <a:ea typeface="+mn-ea"/>
                <a:cs typeface="+mn-ea"/>
                <a:sym typeface="+mn-ea"/>
              </a:rPr>
              <a:t>驾驶姿势报警</a:t>
            </a:r>
            <a:endParaRPr lang="zh-CN" altLang="en-US" sz="1800" b="1">
              <a:solidFill>
                <a:schemeClr val="tx1"/>
              </a:solidFill>
              <a:latin typeface="+mn-ea"/>
              <a:ea typeface="+mn-ea"/>
              <a:cs typeface="+mn-ea"/>
              <a:sym typeface="+mn-ea"/>
            </a:endParaRPr>
          </a:p>
        </p:txBody>
      </p:sp>
      <p:sp>
        <p:nvSpPr>
          <p:cNvPr id="10" name="Rectangle 285"/>
          <p:cNvSpPr/>
          <p:nvPr/>
        </p:nvSpPr>
        <p:spPr>
          <a:xfrm>
            <a:off x="9012722" y="6242050"/>
            <a:ext cx="2113465" cy="368300"/>
          </a:xfrm>
          <a:prstGeom prst="rect">
            <a:avLst/>
          </a:prstGeom>
        </p:spPr>
        <p:txBody>
          <a:bodyPr wrap="square">
            <a:spAutoFit/>
          </a:bodyPr>
          <a:lstStyle/>
          <a:p>
            <a:pPr algn="ctr" defTabSz="609600"/>
            <a:r>
              <a:rPr lang="zh-CN" altLang="en-US" sz="1800" b="1">
                <a:solidFill>
                  <a:schemeClr val="tx1"/>
                </a:solidFill>
                <a:latin typeface="+mn-ea"/>
                <a:ea typeface="+mn-ea"/>
                <a:cs typeface="+mn-ea"/>
                <a:sym typeface="+mn-ea"/>
              </a:rPr>
              <a:t>遮挡图像采集器</a:t>
            </a:r>
            <a:endParaRPr lang="zh-CN" altLang="en-US" sz="1800" b="1">
              <a:solidFill>
                <a:schemeClr val="tx1"/>
              </a:solidFill>
              <a:latin typeface="+mn-ea"/>
              <a:ea typeface="+mn-ea"/>
              <a:cs typeface="+mn-ea"/>
              <a:sym typeface="+mn-ea"/>
            </a:endParaRPr>
          </a:p>
        </p:txBody>
      </p:sp>
      <p:sp>
        <p:nvSpPr>
          <p:cNvPr id="15" name="文本框 14"/>
          <p:cNvSpPr txBox="1"/>
          <p:nvPr/>
        </p:nvSpPr>
        <p:spPr>
          <a:xfrm>
            <a:off x="7261225" y="1301750"/>
            <a:ext cx="4350385" cy="1938020"/>
          </a:xfrm>
          <a:prstGeom prst="rect">
            <a:avLst/>
          </a:prstGeom>
          <a:noFill/>
        </p:spPr>
        <p:txBody>
          <a:bodyPr wrap="square" rtlCol="0">
            <a:spAutoFit/>
          </a:bodyPr>
          <a:lstStyle/>
          <a:p>
            <a:pPr algn="just">
              <a:lnSpc>
                <a:spcPct val="150000"/>
              </a:lnSpc>
            </a:pPr>
            <a:r>
              <a:rPr lang="zh-CN" altLang="en-US" sz="1600" dirty="0">
                <a:latin typeface="+mj-ea"/>
                <a:ea typeface="+mj-ea"/>
                <a:cs typeface="+mj-ea"/>
              </a:rPr>
              <a:t>动车组运行中，预警装置实时监测司机的脸部眼睛变化，当连续长时间出现间断瞭望（东张西望、盹睡、低头等）时，装置立即发出“请专注瞭望”的警示语音，并对报警前后共计1</a:t>
            </a:r>
            <a:r>
              <a:rPr lang="en-US" altLang="zh-CN" sz="1600" dirty="0">
                <a:latin typeface="+mj-ea"/>
                <a:ea typeface="+mj-ea"/>
                <a:cs typeface="+mj-ea"/>
              </a:rPr>
              <a:t>0</a:t>
            </a:r>
            <a:r>
              <a:rPr lang="zh-CN" altLang="en-US" sz="1600" dirty="0">
                <a:latin typeface="+mj-ea"/>
                <a:ea typeface="+mj-ea"/>
                <a:cs typeface="+mj-ea"/>
              </a:rPr>
              <a:t>秒的影像进行记录存储便于分析效率。</a:t>
            </a:r>
            <a:endParaRPr lang="zh-CN" altLang="en-US" sz="1600" dirty="0">
              <a:latin typeface="+mj-ea"/>
              <a:ea typeface="+mj-ea"/>
              <a:cs typeface="+mj-ea"/>
            </a:endParaRPr>
          </a:p>
        </p:txBody>
      </p:sp>
      <p:sp>
        <p:nvSpPr>
          <p:cNvPr id="17" name="文本框 16"/>
          <p:cNvSpPr txBox="1"/>
          <p:nvPr/>
        </p:nvSpPr>
        <p:spPr>
          <a:xfrm>
            <a:off x="550545" y="4321810"/>
            <a:ext cx="4554855" cy="1822450"/>
          </a:xfrm>
          <a:prstGeom prst="rect">
            <a:avLst/>
          </a:prstGeom>
          <a:noFill/>
        </p:spPr>
        <p:txBody>
          <a:bodyPr wrap="square" rtlCol="0" anchor="t">
            <a:spAutoFit/>
          </a:bodyPr>
          <a:lstStyle/>
          <a:p>
            <a:pPr lvl="0" algn="just">
              <a:lnSpc>
                <a:spcPct val="150000"/>
              </a:lnSpc>
              <a:buClrTx/>
              <a:buSzTx/>
              <a:buFontTx/>
            </a:pPr>
            <a:r>
              <a:rPr lang="zh-CN" altLang="en-US" sz="1500" dirty="0">
                <a:latin typeface="+mj-ea"/>
                <a:ea typeface="+mj-ea"/>
                <a:cs typeface="+mj-ea"/>
                <a:sym typeface="+mn-ea"/>
              </a:rPr>
              <a:t>一级报警：间断瞭望持续5秒</a:t>
            </a:r>
            <a:endParaRPr lang="zh-CN" altLang="en-US" sz="1500" dirty="0">
              <a:latin typeface="+mj-ea"/>
              <a:ea typeface="+mj-ea"/>
              <a:cs typeface="+mj-ea"/>
              <a:sym typeface="+mn-ea"/>
            </a:endParaRPr>
          </a:p>
          <a:p>
            <a:pPr lvl="0" algn="just">
              <a:lnSpc>
                <a:spcPct val="150000"/>
              </a:lnSpc>
              <a:buClrTx/>
              <a:buSzTx/>
              <a:buFontTx/>
            </a:pPr>
            <a:r>
              <a:rPr lang="zh-CN" altLang="en-US" sz="1500" dirty="0">
                <a:latin typeface="+mj-ea"/>
                <a:ea typeface="+mj-ea"/>
                <a:cs typeface="+mj-ea"/>
                <a:sym typeface="+mn-ea"/>
              </a:rPr>
              <a:t>二级报警：间断瞭望持续</a:t>
            </a:r>
            <a:r>
              <a:rPr lang="en-US" altLang="zh-CN" sz="1500" dirty="0">
                <a:latin typeface="+mj-ea"/>
                <a:ea typeface="+mj-ea"/>
                <a:cs typeface="+mj-ea"/>
                <a:sym typeface="+mn-ea"/>
              </a:rPr>
              <a:t>10</a:t>
            </a:r>
            <a:r>
              <a:rPr lang="zh-CN" altLang="en-US" sz="1500" dirty="0">
                <a:latin typeface="+mj-ea"/>
                <a:ea typeface="+mj-ea"/>
                <a:cs typeface="+mj-ea"/>
                <a:sym typeface="+mn-ea"/>
              </a:rPr>
              <a:t>秒</a:t>
            </a:r>
            <a:endParaRPr lang="zh-CN" altLang="en-US" sz="1500" dirty="0">
              <a:latin typeface="+mj-ea"/>
              <a:ea typeface="+mj-ea"/>
              <a:cs typeface="+mj-ea"/>
              <a:sym typeface="+mn-ea"/>
            </a:endParaRPr>
          </a:p>
          <a:p>
            <a:pPr lvl="0" algn="just">
              <a:lnSpc>
                <a:spcPct val="150000"/>
              </a:lnSpc>
              <a:buClrTx/>
              <a:buSzTx/>
              <a:buFontTx/>
            </a:pPr>
            <a:r>
              <a:rPr lang="zh-CN" altLang="en-US" sz="1500" dirty="0">
                <a:latin typeface="+mj-ea"/>
                <a:ea typeface="+mj-ea"/>
                <a:cs typeface="+mj-ea"/>
                <a:sym typeface="+mn-ea"/>
              </a:rPr>
              <a:t>三级报警：间断瞭望持续</a:t>
            </a:r>
            <a:r>
              <a:rPr lang="en-US" altLang="zh-CN" sz="1500" dirty="0">
                <a:latin typeface="+mj-ea"/>
                <a:ea typeface="+mj-ea"/>
                <a:cs typeface="+mj-ea"/>
                <a:sym typeface="+mn-ea"/>
              </a:rPr>
              <a:t>15</a:t>
            </a:r>
            <a:r>
              <a:rPr lang="zh-CN" altLang="en-US" sz="1500" dirty="0">
                <a:latin typeface="+mj-ea"/>
                <a:ea typeface="+mj-ea"/>
                <a:cs typeface="+mj-ea"/>
                <a:sym typeface="+mn-ea"/>
              </a:rPr>
              <a:t>秒</a:t>
            </a:r>
            <a:endParaRPr lang="zh-CN" altLang="en-US" sz="1500" dirty="0">
              <a:latin typeface="+mj-ea"/>
              <a:ea typeface="+mj-ea"/>
              <a:cs typeface="+mj-ea"/>
              <a:sym typeface="+mn-ea"/>
            </a:endParaRPr>
          </a:p>
          <a:p>
            <a:pPr lvl="0" algn="just">
              <a:lnSpc>
                <a:spcPct val="150000"/>
              </a:lnSpc>
              <a:buClrTx/>
              <a:buSzTx/>
              <a:buFontTx/>
            </a:pPr>
            <a:r>
              <a:rPr lang="zh-CN" altLang="en-US" sz="1500" dirty="0">
                <a:latin typeface="+mj-ea"/>
                <a:ea typeface="+mj-ea"/>
                <a:cs typeface="+mj-ea"/>
                <a:sym typeface="+mn-ea"/>
              </a:rPr>
              <a:t>驾驶姿势报警：司机离岗或未在设备检测范围之内一定时间（各级报警参数阈值可自设置）</a:t>
            </a:r>
            <a:endParaRPr lang="zh-CN" altLang="en-US" sz="1500" dirty="0">
              <a:latin typeface="+mj-ea"/>
              <a:ea typeface="+mj-ea"/>
              <a:cs typeface="+mj-ea"/>
              <a:sym typeface="+mn-ea"/>
            </a:endParaRPr>
          </a:p>
        </p:txBody>
      </p:sp>
      <p:pic>
        <p:nvPicPr>
          <p:cNvPr id="11" name="图片 10"/>
          <p:cNvPicPr>
            <a:picLocks noChangeAspect="1"/>
          </p:cNvPicPr>
          <p:nvPr/>
        </p:nvPicPr>
        <p:blipFill>
          <a:blip r:embed="rId5"/>
          <a:stretch>
            <a:fillRect/>
          </a:stretch>
        </p:blipFill>
        <p:spPr>
          <a:xfrm>
            <a:off x="584200" y="1190625"/>
            <a:ext cx="3086100" cy="2162175"/>
          </a:xfrm>
          <a:prstGeom prst="rect">
            <a:avLst/>
          </a:prstGeom>
        </p:spPr>
      </p:pic>
      <p:pic>
        <p:nvPicPr>
          <p:cNvPr id="12" name="图片 11"/>
          <p:cNvPicPr>
            <a:picLocks noChangeAspect="1"/>
          </p:cNvPicPr>
          <p:nvPr/>
        </p:nvPicPr>
        <p:blipFill>
          <a:blip r:embed="rId6"/>
          <a:stretch>
            <a:fillRect/>
          </a:stretch>
        </p:blipFill>
        <p:spPr>
          <a:xfrm>
            <a:off x="3853180" y="1188720"/>
            <a:ext cx="3086100" cy="2162175"/>
          </a:xfrm>
          <a:prstGeom prst="rect">
            <a:avLst/>
          </a:prstGeo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7435" y="361315"/>
            <a:ext cx="4434205" cy="460375"/>
          </a:xfrm>
          <a:prstGeom prst="rect">
            <a:avLst/>
          </a:prstGeom>
          <a:noFill/>
        </p:spPr>
        <p:txBody>
          <a:bodyPr wrap="square" rtlCol="0">
            <a:spAutoFit/>
          </a:bodyPr>
          <a:lstStyle/>
          <a:p>
            <a:r>
              <a:rPr lang="zh-CN" sz="2400" b="1">
                <a:latin typeface="+mj-ea"/>
                <a:ea typeface="+mj-ea"/>
              </a:rPr>
              <a:t>160集中动力动车组的应用研发</a:t>
            </a:r>
            <a:endParaRPr lang="zh-CN" sz="2400" b="1">
              <a:latin typeface="+mj-ea"/>
              <a:ea typeface="+mj-ea"/>
            </a:endParaRPr>
          </a:p>
        </p:txBody>
      </p:sp>
      <p:pic>
        <p:nvPicPr>
          <p:cNvPr id="19" name="图片 18" descr="01cadd01fe2a6192e1bd1c9cf10b3dc"/>
          <p:cNvPicPr>
            <a:picLocks noChangeAspect="1"/>
          </p:cNvPicPr>
          <p:nvPr/>
        </p:nvPicPr>
        <p:blipFill>
          <a:blip r:embed="rId1"/>
          <a:stretch>
            <a:fillRect/>
          </a:stretch>
        </p:blipFill>
        <p:spPr>
          <a:xfrm>
            <a:off x="4656455" y="3728720"/>
            <a:ext cx="2880000" cy="2880000"/>
          </a:xfrm>
          <a:prstGeom prst="rect">
            <a:avLst/>
          </a:prstGeom>
        </p:spPr>
      </p:pic>
      <p:pic>
        <p:nvPicPr>
          <p:cNvPr id="20" name="图片 19" descr="3f74a09039e5a4d040ffbbea46026d9"/>
          <p:cNvPicPr>
            <a:picLocks noChangeAspect="1"/>
          </p:cNvPicPr>
          <p:nvPr/>
        </p:nvPicPr>
        <p:blipFill>
          <a:blip r:embed="rId2"/>
          <a:stretch>
            <a:fillRect/>
          </a:stretch>
        </p:blipFill>
        <p:spPr>
          <a:xfrm>
            <a:off x="7722870" y="3728720"/>
            <a:ext cx="2880000" cy="2880000"/>
          </a:xfrm>
          <a:prstGeom prst="rect">
            <a:avLst/>
          </a:prstGeom>
        </p:spPr>
      </p:pic>
      <p:pic>
        <p:nvPicPr>
          <p:cNvPr id="21" name="图片 20" descr="8f1cca1f0e2f3758ef7c7250c1351b0"/>
          <p:cNvPicPr>
            <a:picLocks noChangeAspect="1"/>
          </p:cNvPicPr>
          <p:nvPr/>
        </p:nvPicPr>
        <p:blipFill>
          <a:blip r:embed="rId3"/>
          <a:stretch>
            <a:fillRect/>
          </a:stretch>
        </p:blipFill>
        <p:spPr>
          <a:xfrm>
            <a:off x="1539240" y="3728720"/>
            <a:ext cx="2880000" cy="2880000"/>
          </a:xfrm>
          <a:prstGeom prst="rect">
            <a:avLst/>
          </a:prstGeom>
        </p:spPr>
      </p:pic>
      <p:pic>
        <p:nvPicPr>
          <p:cNvPr id="22" name="图片 21" descr="bbbb40c311bdf27671592dfb3b97601"/>
          <p:cNvPicPr>
            <a:picLocks noChangeAspect="1"/>
          </p:cNvPicPr>
          <p:nvPr/>
        </p:nvPicPr>
        <p:blipFill>
          <a:blip r:embed="rId4"/>
          <a:srcRect l="25022" t="12444" r="2431" b="33293"/>
          <a:stretch>
            <a:fillRect/>
          </a:stretch>
        </p:blipFill>
        <p:spPr>
          <a:xfrm>
            <a:off x="1539240" y="1090295"/>
            <a:ext cx="4491990" cy="2520315"/>
          </a:xfrm>
          <a:prstGeom prst="rect">
            <a:avLst/>
          </a:prstGeom>
        </p:spPr>
      </p:pic>
      <p:pic>
        <p:nvPicPr>
          <p:cNvPr id="23" name="图片 22" descr="bef2684415a37f4bff799fb8b8de495"/>
          <p:cNvPicPr>
            <a:picLocks noChangeAspect="1"/>
          </p:cNvPicPr>
          <p:nvPr/>
        </p:nvPicPr>
        <p:blipFill>
          <a:blip r:embed="rId5"/>
          <a:srcRect t="21375" b="34579"/>
          <a:stretch>
            <a:fillRect/>
          </a:stretch>
        </p:blipFill>
        <p:spPr>
          <a:xfrm>
            <a:off x="6311265" y="1090295"/>
            <a:ext cx="4291339" cy="2520000"/>
          </a:xfrm>
          <a:prstGeom prst="rect">
            <a:avLst/>
          </a:prstGeom>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00961" y="1372243"/>
            <a:ext cx="6548184" cy="5237472"/>
            <a:chOff x="2600961" y="1600843"/>
            <a:chExt cx="6548184" cy="5237472"/>
          </a:xfrm>
        </p:grpSpPr>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00961" y="1600843"/>
              <a:ext cx="6548184" cy="5237472"/>
            </a:xfrm>
            <a:prstGeom prst="rect">
              <a:avLst/>
            </a:prstGeom>
          </p:spPr>
        </p:pic>
        <p:sp>
          <p:nvSpPr>
            <p:cNvPr id="3" name="文本框 2"/>
            <p:cNvSpPr txBox="1"/>
            <p:nvPr/>
          </p:nvSpPr>
          <p:spPr>
            <a:xfrm>
              <a:off x="4473818" y="6264801"/>
              <a:ext cx="4210442" cy="398780"/>
            </a:xfrm>
            <a:prstGeom prst="rect">
              <a:avLst/>
            </a:prstGeom>
            <a:noFill/>
          </p:spPr>
          <p:txBody>
            <a:bodyPr wrap="square" rtlCol="0">
              <a:spAutoFit/>
            </a:bodyPr>
            <a:lstStyle/>
            <a:p>
              <a:r>
                <a:rPr lang="zh-CN" altLang="en-US" sz="2000" b="1" dirty="0">
                  <a:solidFill>
                    <a:srgbClr val="FF0000"/>
                  </a:solidFill>
                  <a:latin typeface="+mn-ea"/>
                  <a:ea typeface="+mn-ea"/>
                  <a:cs typeface="+mn-ea"/>
                </a:rPr>
                <a:t>尺寸：</a:t>
              </a:r>
              <a:r>
                <a:rPr lang="en-US" altLang="zh-CN" sz="2000" b="1" dirty="0">
                  <a:solidFill>
                    <a:srgbClr val="FF0000"/>
                  </a:solidFill>
                  <a:latin typeface="+mn-ea"/>
                  <a:ea typeface="+mn-ea"/>
                  <a:cs typeface="+mn-ea"/>
                </a:rPr>
                <a:t>16cm*10cm*5cm</a:t>
              </a:r>
              <a:endParaRPr lang="en-US" altLang="zh-CN" sz="2000" b="1" dirty="0">
                <a:solidFill>
                  <a:srgbClr val="FF0000"/>
                </a:solidFill>
                <a:latin typeface="+mn-ea"/>
                <a:ea typeface="+mn-ea"/>
                <a:cs typeface="+mn-ea"/>
              </a:endParaRPr>
            </a:p>
          </p:txBody>
        </p:sp>
      </p:grpSp>
      <p:sp>
        <p:nvSpPr>
          <p:cNvPr id="2" name="文本框 1"/>
          <p:cNvSpPr txBox="1"/>
          <p:nvPr/>
        </p:nvSpPr>
        <p:spPr>
          <a:xfrm>
            <a:off x="1067435" y="361315"/>
            <a:ext cx="3520440" cy="460375"/>
          </a:xfrm>
          <a:prstGeom prst="rect">
            <a:avLst/>
          </a:prstGeom>
          <a:noFill/>
        </p:spPr>
        <p:txBody>
          <a:bodyPr wrap="square" rtlCol="0">
            <a:spAutoFit/>
          </a:bodyPr>
          <a:lstStyle/>
          <a:p>
            <a:r>
              <a:rPr lang="zh-CN" altLang="en-US" sz="2400" b="1">
                <a:latin typeface="+mj-ea"/>
                <a:ea typeface="+mj-ea"/>
              </a:rPr>
              <a:t>产品外观</a:t>
            </a:r>
            <a:endParaRPr lang="en-US" altLang="zh-CN" sz="2400" b="1">
              <a:latin typeface="+mj-ea"/>
              <a:ea typeface="+mj-ea"/>
            </a:endParaRPr>
          </a:p>
        </p:txBody>
      </p:sp>
      <p:sp>
        <p:nvSpPr>
          <p:cNvPr id="16" name="文本框 15"/>
          <p:cNvSpPr txBox="1"/>
          <p:nvPr/>
        </p:nvSpPr>
        <p:spPr>
          <a:xfrm>
            <a:off x="2046605" y="4375150"/>
            <a:ext cx="2232025" cy="368300"/>
          </a:xfrm>
          <a:prstGeom prst="rect">
            <a:avLst/>
          </a:prstGeom>
          <a:noFill/>
        </p:spPr>
        <p:txBody>
          <a:bodyPr wrap="square" rtlCol="0">
            <a:spAutoFit/>
          </a:bodyPr>
          <a:lstStyle/>
          <a:p>
            <a:pPr algn="r"/>
            <a:r>
              <a:rPr lang="zh-CN" altLang="en-US" sz="1800" b="1">
                <a:latin typeface="微软雅黑" panose="020B0503020204020204" pitchFamily="34" charset="-122"/>
                <a:ea typeface="微软雅黑" panose="020B0503020204020204" pitchFamily="34" charset="-122"/>
                <a:cs typeface="+mn-ea"/>
              </a:rPr>
              <a:t>调节角度装置</a:t>
            </a:r>
            <a:endParaRPr lang="zh-CN" altLang="en-US" sz="2400" b="1">
              <a:latin typeface="微软雅黑" panose="020B0503020204020204" pitchFamily="34" charset="-122"/>
              <a:ea typeface="微软雅黑" panose="020B0503020204020204" pitchFamily="34" charset="-122"/>
            </a:endParaRPr>
          </a:p>
        </p:txBody>
      </p:sp>
      <p:sp>
        <p:nvSpPr>
          <p:cNvPr id="20" name="文本框 19"/>
          <p:cNvSpPr txBox="1"/>
          <p:nvPr/>
        </p:nvSpPr>
        <p:spPr>
          <a:xfrm>
            <a:off x="7427595" y="1227455"/>
            <a:ext cx="2011680" cy="368300"/>
          </a:xfrm>
          <a:prstGeom prst="rect">
            <a:avLst/>
          </a:prstGeom>
          <a:noFill/>
        </p:spPr>
        <p:txBody>
          <a:bodyPr wrap="none" rtlCol="0" anchor="t">
            <a:spAutoFit/>
          </a:bodyPr>
          <a:lstStyle/>
          <a:p>
            <a:r>
              <a:rPr lang="zh-CN" altLang="en-US" b="1">
                <a:latin typeface="微软雅黑" panose="020B0503020204020204" pitchFamily="34" charset="-122"/>
                <a:ea typeface="微软雅黑" panose="020B0503020204020204" pitchFamily="34" charset="-122"/>
                <a:sym typeface="+mn-ea"/>
              </a:rPr>
              <a:t>人脸人眼识别镜头</a:t>
            </a:r>
            <a:endParaRPr lang="zh-CN" altLang="en-US" b="1"/>
          </a:p>
        </p:txBody>
      </p:sp>
      <p:sp>
        <p:nvSpPr>
          <p:cNvPr id="54" name="11"/>
          <p:cNvSpPr/>
          <p:nvPr/>
        </p:nvSpPr>
        <p:spPr bwMode="auto">
          <a:xfrm>
            <a:off x="6855936" y="1396678"/>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altLang="ru-RU" sz="1600" b="1" dirty="0">
                <a:solidFill>
                  <a:srgbClr val="FFFFFF"/>
                </a:solidFill>
                <a:latin typeface="+mn-ea"/>
                <a:ea typeface="+mn-ea"/>
              </a:rPr>
              <a:t>1</a:t>
            </a:r>
            <a:endParaRPr lang="ru-RU" altLang="ru-RU" sz="1600" b="1" dirty="0">
              <a:solidFill>
                <a:srgbClr val="FFFFFF"/>
              </a:solidFill>
              <a:latin typeface="+mn-ea"/>
              <a:ea typeface="+mn-ea"/>
            </a:endParaRPr>
          </a:p>
        </p:txBody>
      </p:sp>
      <p:sp>
        <p:nvSpPr>
          <p:cNvPr id="21" name="文本框 20"/>
          <p:cNvSpPr txBox="1"/>
          <p:nvPr/>
        </p:nvSpPr>
        <p:spPr>
          <a:xfrm>
            <a:off x="7439025" y="1586865"/>
            <a:ext cx="2411095" cy="521970"/>
          </a:xfrm>
          <a:prstGeom prst="rect">
            <a:avLst/>
          </a:prstGeom>
          <a:noFill/>
        </p:spPr>
        <p:txBody>
          <a:bodyPr wrap="square" rtlCol="0" anchor="t">
            <a:spAutoFit/>
          </a:bodyPr>
          <a:lstStyle/>
          <a:p>
            <a:r>
              <a:rPr lang="en-US" sz="1400">
                <a:latin typeface="微软雅黑" panose="020B0503020204020204" pitchFamily="34" charset="-122"/>
                <a:ea typeface="微软雅黑" panose="020B0503020204020204" pitchFamily="34" charset="-122"/>
                <a:cs typeface="等线" panose="02010600030101010101" charset="-122"/>
                <a:sym typeface="+mn-ea"/>
              </a:rPr>
              <a:t>针对值乘司机不同级别的间断瞭望状态实时语音提示</a:t>
            </a:r>
            <a:endParaRPr lang="en-US" altLang="en-US" sz="1400">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22" name="11"/>
          <p:cNvSpPr/>
          <p:nvPr/>
        </p:nvSpPr>
        <p:spPr bwMode="auto">
          <a:xfrm>
            <a:off x="7993221" y="2761293"/>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altLang="ru-RU" sz="1600" b="1" dirty="0">
                <a:solidFill>
                  <a:srgbClr val="FFFFFF"/>
                </a:solidFill>
                <a:latin typeface="+mn-ea"/>
                <a:ea typeface="+mn-ea"/>
              </a:rPr>
              <a:t>2</a:t>
            </a:r>
            <a:endParaRPr lang="ru-RU" altLang="ru-RU" sz="1600" b="1" dirty="0">
              <a:solidFill>
                <a:srgbClr val="FFFFFF"/>
              </a:solidFill>
              <a:latin typeface="+mn-ea"/>
              <a:ea typeface="+mn-ea"/>
            </a:endParaRPr>
          </a:p>
        </p:txBody>
      </p:sp>
      <p:sp>
        <p:nvSpPr>
          <p:cNvPr id="23" name="文本框 22"/>
          <p:cNvSpPr txBox="1"/>
          <p:nvPr/>
        </p:nvSpPr>
        <p:spPr>
          <a:xfrm>
            <a:off x="8578850" y="2606040"/>
            <a:ext cx="1783080" cy="368300"/>
          </a:xfrm>
          <a:prstGeom prst="rect">
            <a:avLst/>
          </a:prstGeom>
          <a:noFill/>
        </p:spPr>
        <p:txBody>
          <a:bodyPr wrap="none" rtlCol="0" anchor="t">
            <a:spAutoFit/>
          </a:bodyPr>
          <a:lstStyle/>
          <a:p>
            <a:r>
              <a:rPr lang="zh-CN" altLang="en-US" b="1">
                <a:latin typeface="微软雅黑" panose="020B0503020204020204" pitchFamily="34" charset="-122"/>
                <a:ea typeface="微软雅黑" panose="020B0503020204020204" pitchFamily="34" charset="-122"/>
                <a:sym typeface="+mn-ea"/>
              </a:rPr>
              <a:t>监测状态指示灯</a:t>
            </a:r>
            <a:endParaRPr lang="zh-CN" altLang="en-US" b="1"/>
          </a:p>
        </p:txBody>
      </p:sp>
      <p:sp>
        <p:nvSpPr>
          <p:cNvPr id="24" name="文本框 23"/>
          <p:cNvSpPr txBox="1"/>
          <p:nvPr/>
        </p:nvSpPr>
        <p:spPr>
          <a:xfrm>
            <a:off x="8578850" y="2968625"/>
            <a:ext cx="2929890" cy="737235"/>
          </a:xfrm>
          <a:prstGeom prst="rect">
            <a:avLst/>
          </a:prstGeom>
          <a:noFill/>
        </p:spPr>
        <p:txBody>
          <a:bodyPr wrap="square" rtlCol="0" anchor="t">
            <a:spAutoFit/>
          </a:bodyPr>
          <a:lstStyle/>
          <a:p>
            <a:r>
              <a:rPr lang="en-US" sz="1400">
                <a:latin typeface="微软雅黑" panose="020B0503020204020204" pitchFamily="34" charset="-122"/>
                <a:ea typeface="微软雅黑" panose="020B0503020204020204" pitchFamily="34" charset="-122"/>
                <a:cs typeface="等线" panose="02010600030101010101" charset="-122"/>
                <a:sym typeface="+mn-ea"/>
              </a:rPr>
              <a:t>指示灯常亮闪烁，代表设备未检测到面部；指示灯不亮，代表设备能正常识别人脸</a:t>
            </a:r>
            <a:endParaRPr lang="en-US" altLang="en-US" sz="1400">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25" name="文本框 24"/>
          <p:cNvSpPr txBox="1"/>
          <p:nvPr/>
        </p:nvSpPr>
        <p:spPr>
          <a:xfrm>
            <a:off x="8369300" y="4321175"/>
            <a:ext cx="868680" cy="368300"/>
          </a:xfrm>
          <a:prstGeom prst="rect">
            <a:avLst/>
          </a:prstGeom>
          <a:noFill/>
        </p:spPr>
        <p:txBody>
          <a:bodyPr wrap="none" rtlCol="0" anchor="t">
            <a:spAutoFit/>
          </a:bodyPr>
          <a:lstStyle/>
          <a:p>
            <a:r>
              <a:rPr lang="zh-CN" altLang="en-US" b="1">
                <a:latin typeface="微软雅黑" panose="020B0503020204020204" pitchFamily="34" charset="-122"/>
                <a:ea typeface="微软雅黑" panose="020B0503020204020204" pitchFamily="34" charset="-122"/>
                <a:sym typeface="+mn-ea"/>
              </a:rPr>
              <a:t>弹簧夹</a:t>
            </a:r>
            <a:endParaRPr lang="zh-CN" altLang="en-US" b="1"/>
          </a:p>
        </p:txBody>
      </p:sp>
      <p:sp>
        <p:nvSpPr>
          <p:cNvPr id="26" name="文本框 25"/>
          <p:cNvSpPr txBox="1"/>
          <p:nvPr/>
        </p:nvSpPr>
        <p:spPr>
          <a:xfrm>
            <a:off x="8354060" y="4680585"/>
            <a:ext cx="2411095" cy="521970"/>
          </a:xfrm>
          <a:prstGeom prst="rect">
            <a:avLst/>
          </a:prstGeom>
          <a:noFill/>
        </p:spPr>
        <p:txBody>
          <a:bodyPr wrap="square" rtlCol="0" anchor="t">
            <a:spAutoFit/>
          </a:bodyPr>
          <a:lstStyle/>
          <a:p>
            <a:r>
              <a:rPr lang="en-US" sz="1400">
                <a:latin typeface="微软雅黑" panose="020B0503020204020204" pitchFamily="34" charset="-122"/>
                <a:ea typeface="微软雅黑" panose="020B0503020204020204" pitchFamily="34" charset="-122"/>
                <a:cs typeface="等线" panose="02010600030101010101" charset="-122"/>
                <a:sym typeface="+mn-ea"/>
              </a:rPr>
              <a:t>主机固定安装设备，适用于所有动车组车型</a:t>
            </a:r>
            <a:endParaRPr lang="en-US" sz="1400">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7" name="11"/>
          <p:cNvSpPr/>
          <p:nvPr/>
        </p:nvSpPr>
        <p:spPr bwMode="auto">
          <a:xfrm>
            <a:off x="7773511" y="4482778"/>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altLang="ru-RU" sz="1600" b="1" dirty="0">
                <a:solidFill>
                  <a:srgbClr val="FFFFFF"/>
                </a:solidFill>
                <a:latin typeface="+mn-ea"/>
                <a:ea typeface="+mn-ea"/>
              </a:rPr>
              <a:t>3</a:t>
            </a:r>
            <a:endParaRPr lang="ru-RU" altLang="ru-RU" sz="1600" b="1" dirty="0">
              <a:solidFill>
                <a:srgbClr val="FFFFFF"/>
              </a:solidFill>
              <a:latin typeface="+mn-ea"/>
              <a:ea typeface="+mn-ea"/>
            </a:endParaRPr>
          </a:p>
        </p:txBody>
      </p:sp>
      <p:sp>
        <p:nvSpPr>
          <p:cNvPr id="8" name="文本框 7"/>
          <p:cNvSpPr txBox="1"/>
          <p:nvPr/>
        </p:nvSpPr>
        <p:spPr>
          <a:xfrm>
            <a:off x="1428750" y="3069590"/>
            <a:ext cx="1325880" cy="368300"/>
          </a:xfrm>
          <a:prstGeom prst="rect">
            <a:avLst/>
          </a:prstGeom>
          <a:noFill/>
        </p:spPr>
        <p:txBody>
          <a:bodyPr wrap="none" rtlCol="0" anchor="t">
            <a:spAutoFit/>
          </a:bodyPr>
          <a:lstStyle/>
          <a:p>
            <a:r>
              <a:rPr lang="zh-CN" altLang="en-US" b="1" dirty="0">
                <a:latin typeface="微软雅黑" panose="020B0503020204020204" pitchFamily="34" charset="-122"/>
                <a:ea typeface="微软雅黑" panose="020B0503020204020204" pitchFamily="34" charset="-122"/>
                <a:sym typeface="+mn-ea"/>
              </a:rPr>
              <a:t>全景摄像头</a:t>
            </a:r>
            <a:endParaRPr lang="zh-CN" altLang="en-US" b="1" dirty="0"/>
          </a:p>
        </p:txBody>
      </p:sp>
      <p:sp>
        <p:nvSpPr>
          <p:cNvPr id="30" name="文本框 29"/>
          <p:cNvSpPr txBox="1"/>
          <p:nvPr/>
        </p:nvSpPr>
        <p:spPr>
          <a:xfrm>
            <a:off x="1010920" y="3437890"/>
            <a:ext cx="1734185" cy="521970"/>
          </a:xfrm>
          <a:prstGeom prst="rect">
            <a:avLst/>
          </a:prstGeom>
          <a:noFill/>
        </p:spPr>
        <p:txBody>
          <a:bodyPr wrap="square" rtlCol="0" anchor="t">
            <a:spAutoFit/>
          </a:bodyPr>
          <a:lstStyle/>
          <a:p>
            <a:pPr algn="r"/>
            <a:r>
              <a:rPr lang="en-US" sz="1400" dirty="0" err="1">
                <a:latin typeface="微软雅黑" panose="020B0503020204020204" pitchFamily="34" charset="-122"/>
                <a:ea typeface="微软雅黑" panose="020B0503020204020204" pitchFamily="34" charset="-122"/>
                <a:cs typeface="等线" panose="02010600030101010101" charset="-122"/>
                <a:sym typeface="+mn-ea"/>
              </a:rPr>
              <a:t>司机室和仪表台的全景音视频记录</a:t>
            </a:r>
            <a:endParaRPr lang="en-US" sz="1400" dirty="0" err="1">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31" name="文本框 30"/>
          <p:cNvSpPr txBox="1"/>
          <p:nvPr/>
        </p:nvSpPr>
        <p:spPr>
          <a:xfrm>
            <a:off x="1455420" y="4743450"/>
            <a:ext cx="2798445" cy="521970"/>
          </a:xfrm>
          <a:prstGeom prst="rect">
            <a:avLst/>
          </a:prstGeom>
          <a:noFill/>
        </p:spPr>
        <p:txBody>
          <a:bodyPr wrap="square" rtlCol="0" anchor="t">
            <a:spAutoFit/>
          </a:bodyPr>
          <a:lstStyle/>
          <a:p>
            <a:pPr algn="r"/>
            <a:r>
              <a:rPr lang="en-US" sz="1400">
                <a:latin typeface="微软雅黑" panose="020B0503020204020204" pitchFamily="34" charset="-122"/>
                <a:ea typeface="微软雅黑" panose="020B0503020204020204" pitchFamily="34" charset="-122"/>
                <a:cs typeface="等线" panose="02010600030101010101" charset="-122"/>
                <a:sym typeface="+mn-ea"/>
              </a:rPr>
              <a:t>使设备可在上下0-40度，8挡调节，以适应不同角度的操纵台</a:t>
            </a:r>
            <a:endParaRPr lang="en-US" sz="1400">
              <a:latin typeface="微软雅黑" panose="020B0503020204020204" pitchFamily="34" charset="-122"/>
              <a:ea typeface="微软雅黑" panose="020B0503020204020204" pitchFamily="34" charset="-122"/>
              <a:cs typeface="等线" panose="02010600030101010101" charset="-122"/>
              <a:sym typeface="+mn-ea"/>
            </a:endParaRPr>
          </a:p>
        </p:txBody>
      </p:sp>
      <p:sp>
        <p:nvSpPr>
          <p:cNvPr id="32" name="11"/>
          <p:cNvSpPr/>
          <p:nvPr/>
        </p:nvSpPr>
        <p:spPr bwMode="auto">
          <a:xfrm>
            <a:off x="3788251" y="3898578"/>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6</a:t>
            </a:r>
            <a:endParaRPr lang="en-US" sz="1600" b="1" dirty="0">
              <a:solidFill>
                <a:srgbClr val="FFFFFF"/>
              </a:solidFill>
              <a:latin typeface="+mn-ea"/>
              <a:ea typeface="+mn-ea"/>
            </a:endParaRPr>
          </a:p>
        </p:txBody>
      </p:sp>
      <p:sp>
        <p:nvSpPr>
          <p:cNvPr id="40" name="11"/>
          <p:cNvSpPr/>
          <p:nvPr/>
        </p:nvSpPr>
        <p:spPr bwMode="auto">
          <a:xfrm>
            <a:off x="2961481" y="3256593"/>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5</a:t>
            </a:r>
            <a:endParaRPr lang="en-US" sz="1600" b="1" dirty="0">
              <a:solidFill>
                <a:srgbClr val="FFFFFF"/>
              </a:solidFill>
              <a:latin typeface="+mn-ea"/>
              <a:ea typeface="+mn-ea"/>
            </a:endParaRPr>
          </a:p>
        </p:txBody>
      </p:sp>
      <p:cxnSp>
        <p:nvCxnSpPr>
          <p:cNvPr id="42" name="直接箭头连接符 41"/>
          <p:cNvCxnSpPr/>
          <p:nvPr/>
        </p:nvCxnSpPr>
        <p:spPr>
          <a:xfrm flipV="1">
            <a:off x="7076440" y="1901825"/>
            <a:ext cx="0" cy="767715"/>
          </a:xfrm>
          <a:prstGeom prst="straightConnector1">
            <a:avLst/>
          </a:prstGeom>
          <a:ln w="1905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rot="5400000" flipH="1" flipV="1">
            <a:off x="7494905" y="2589530"/>
            <a:ext cx="8890" cy="814070"/>
          </a:xfrm>
          <a:prstGeom prst="straightConnector1">
            <a:avLst/>
          </a:prstGeom>
          <a:ln w="1905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6777990" y="4678045"/>
            <a:ext cx="908050" cy="2540"/>
          </a:xfrm>
          <a:prstGeom prst="straightConnector1">
            <a:avLst/>
          </a:prstGeom>
          <a:ln w="1905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rot="16200000" flipV="1">
            <a:off x="4712970" y="3702685"/>
            <a:ext cx="8890" cy="814070"/>
          </a:xfrm>
          <a:prstGeom prst="straightConnector1">
            <a:avLst/>
          </a:prstGeom>
          <a:ln w="1905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flipV="1">
            <a:off x="3496310" y="3473450"/>
            <a:ext cx="2149475" cy="13335"/>
          </a:xfrm>
          <a:prstGeom prst="straightConnector1">
            <a:avLst/>
          </a:prstGeom>
          <a:ln w="1905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4974590" y="2059940"/>
            <a:ext cx="0" cy="718185"/>
          </a:xfrm>
          <a:prstGeom prst="straightConnector1">
            <a:avLst/>
          </a:prstGeom>
          <a:ln w="16510" cmpd="sng">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0" name="11"/>
          <p:cNvSpPr/>
          <p:nvPr/>
        </p:nvSpPr>
        <p:spPr bwMode="auto">
          <a:xfrm>
            <a:off x="4762976" y="1618928"/>
            <a:ext cx="422724" cy="422724"/>
          </a:xfrm>
          <a:prstGeom prst="ellipse">
            <a:avLst/>
          </a:prstGeom>
          <a:solidFill>
            <a:srgbClr val="343635"/>
          </a:solidFill>
          <a:ln>
            <a:noFill/>
          </a:ln>
          <a:effectLst/>
        </p:spPr>
        <p:txBody>
          <a:bodyPr wrap="square" lIns="91440" tIns="45720" rIns="91440" bIns="45720" anchor="ctr">
            <a:normAutofit fontScale="92500" lnSpcReduction="10000"/>
          </a:bodyPr>
          <a:lstStyle>
            <a:lvl1pPr>
              <a:defRPr sz="5000">
                <a:solidFill>
                  <a:srgbClr val="000000"/>
                </a:solidFill>
              </a:defRPr>
            </a:lvl1pPr>
            <a:lvl2pPr marL="742950" indent="-285750">
              <a:defRPr sz="5000">
                <a:solidFill>
                  <a:srgbClr val="000000"/>
                </a:solidFill>
              </a:defRPr>
            </a:lvl2pPr>
            <a:lvl3pPr marL="1143000" indent="-228600">
              <a:defRPr sz="5000">
                <a:solidFill>
                  <a:srgbClr val="000000"/>
                </a:solidFill>
              </a:defRPr>
            </a:lvl3pPr>
            <a:lvl4pPr marL="1600200" indent="-228600">
              <a:defRPr sz="5000">
                <a:solidFill>
                  <a:srgbClr val="000000"/>
                </a:solidFill>
              </a:defRPr>
            </a:lvl4pPr>
            <a:lvl5pPr marL="2057400" indent="-228600">
              <a:defRPr sz="5000">
                <a:solidFill>
                  <a:srgbClr val="000000"/>
                </a:solidFill>
              </a:defRPr>
            </a:lvl5pPr>
            <a:lvl6pPr marL="2514600" indent="-228600" defTabSz="825500" eaLnBrk="0" fontAlgn="base" hangingPunct="0">
              <a:spcBef>
                <a:spcPct val="0"/>
              </a:spcBef>
              <a:spcAft>
                <a:spcPct val="0"/>
              </a:spcAft>
              <a:defRPr sz="5000">
                <a:solidFill>
                  <a:srgbClr val="000000"/>
                </a:solidFill>
              </a:defRPr>
            </a:lvl6pPr>
            <a:lvl7pPr marL="2971800" indent="-228600" defTabSz="825500" eaLnBrk="0" fontAlgn="base" hangingPunct="0">
              <a:spcBef>
                <a:spcPct val="0"/>
              </a:spcBef>
              <a:spcAft>
                <a:spcPct val="0"/>
              </a:spcAft>
              <a:defRPr sz="5000">
                <a:solidFill>
                  <a:srgbClr val="000000"/>
                </a:solidFill>
              </a:defRPr>
            </a:lvl7pPr>
            <a:lvl8pPr marL="3429000" indent="-228600" defTabSz="825500" eaLnBrk="0" fontAlgn="base" hangingPunct="0">
              <a:spcBef>
                <a:spcPct val="0"/>
              </a:spcBef>
              <a:spcAft>
                <a:spcPct val="0"/>
              </a:spcAft>
              <a:defRPr sz="5000">
                <a:solidFill>
                  <a:srgbClr val="000000"/>
                </a:solidFill>
              </a:defRPr>
            </a:lvl8pPr>
            <a:lvl9pPr marL="3886200" indent="-228600" defTabSz="825500" eaLnBrk="0" fontAlgn="base" hangingPunct="0">
              <a:spcBef>
                <a:spcPct val="0"/>
              </a:spcBef>
              <a:spcAft>
                <a:spcPct val="0"/>
              </a:spcAft>
              <a:defRPr sz="5000">
                <a:solidFill>
                  <a:srgbClr val="000000"/>
                </a:solidFill>
              </a:defRPr>
            </a:lvl9pPr>
          </a:lstStyle>
          <a:p>
            <a:pPr algn="ctr"/>
            <a:r>
              <a:rPr lang="en-US" sz="1600" b="1" dirty="0">
                <a:solidFill>
                  <a:srgbClr val="FFFFFF"/>
                </a:solidFill>
                <a:latin typeface="+mn-ea"/>
                <a:ea typeface="+mn-ea"/>
              </a:rPr>
              <a:t>4</a:t>
            </a:r>
            <a:endParaRPr lang="en-US" sz="1600" b="1" dirty="0">
              <a:solidFill>
                <a:srgbClr val="FFFFFF"/>
              </a:solidFill>
              <a:latin typeface="+mn-ea"/>
              <a:ea typeface="+mn-ea"/>
            </a:endParaRPr>
          </a:p>
        </p:txBody>
      </p:sp>
      <p:sp>
        <p:nvSpPr>
          <p:cNvPr id="11" name="文本框 10"/>
          <p:cNvSpPr txBox="1"/>
          <p:nvPr/>
        </p:nvSpPr>
        <p:spPr>
          <a:xfrm>
            <a:off x="1358265" y="1334135"/>
            <a:ext cx="3294492" cy="369332"/>
          </a:xfrm>
          <a:prstGeom prst="rect">
            <a:avLst/>
          </a:prstGeom>
          <a:noFill/>
        </p:spPr>
        <p:txBody>
          <a:bodyPr wrap="none" rtlCol="0" anchor="t">
            <a:spAutoFit/>
          </a:bodyPr>
          <a:lstStyle/>
          <a:p>
            <a:pPr algn="l"/>
            <a:r>
              <a:rPr lang="zh-CN" altLang="en-US" b="1" dirty="0">
                <a:latin typeface="微软雅黑" panose="020B0503020204020204" pitchFamily="34" charset="-122"/>
                <a:ea typeface="微软雅黑" panose="020B0503020204020204" pitchFamily="34" charset="-122"/>
                <a:sym typeface="+mn-ea"/>
              </a:rPr>
              <a:t>远程应急指挥</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演示模式切换键</a:t>
            </a:r>
            <a:endParaRPr lang="zh-CN" altLang="en-US" b="1" dirty="0">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906145" y="1702435"/>
            <a:ext cx="3704590" cy="737235"/>
          </a:xfrm>
          <a:prstGeom prst="rect">
            <a:avLst/>
          </a:prstGeom>
          <a:noFill/>
        </p:spPr>
        <p:txBody>
          <a:bodyPr wrap="square" rtlCol="0" anchor="t">
            <a:spAutoFit/>
          </a:bodyPr>
          <a:lstStyle/>
          <a:p>
            <a:pPr algn="r"/>
            <a:r>
              <a:rPr lang="zh-CN" altLang="en-US" sz="1400" dirty="0">
                <a:latin typeface="微软雅黑" panose="020B0503020204020204" pitchFamily="34" charset="-122"/>
                <a:ea typeface="微软雅黑" panose="020B0503020204020204" pitchFamily="34" charset="-122"/>
                <a:cs typeface="等线" panose="02010600030101010101" charset="-122"/>
                <a:sym typeface="+mn-ea"/>
              </a:rPr>
              <a:t>远程群发消息，设备语音播报，司机按键回应，形成车地点播互动 </a:t>
            </a:r>
            <a:r>
              <a:rPr lang="en-US" altLang="zh-CN" sz="1400" dirty="0">
                <a:latin typeface="微软雅黑" panose="020B0503020204020204" pitchFamily="34" charset="-122"/>
                <a:ea typeface="微软雅黑" panose="020B0503020204020204" pitchFamily="34" charset="-122"/>
                <a:cs typeface="等线" panose="02010600030101010101" charset="-122"/>
                <a:sym typeface="+mn-ea"/>
              </a:rPr>
              <a:t>/ </a:t>
            </a:r>
            <a:r>
              <a:rPr lang="zh-CN" altLang="en-US" sz="1400" dirty="0">
                <a:latin typeface="微软雅黑" panose="020B0503020204020204" pitchFamily="34" charset="-122"/>
                <a:ea typeface="微软雅黑" panose="020B0503020204020204" pitchFamily="34" charset="-122"/>
                <a:cs typeface="等线" panose="02010600030101010101" charset="-122"/>
                <a:sym typeface="+mn-ea"/>
              </a:rPr>
              <a:t>长按</a:t>
            </a:r>
            <a:r>
              <a:rPr lang="en-US" altLang="zh-CN" sz="1400" dirty="0">
                <a:latin typeface="微软雅黑" panose="020B0503020204020204" pitchFamily="34" charset="-122"/>
                <a:ea typeface="微软雅黑" panose="020B0503020204020204" pitchFamily="34" charset="-122"/>
                <a:cs typeface="等线" panose="02010600030101010101" charset="-122"/>
                <a:sym typeface="+mn-ea"/>
              </a:rPr>
              <a:t>5</a:t>
            </a:r>
            <a:r>
              <a:rPr lang="zh-CN" altLang="en-US" sz="1400" dirty="0">
                <a:latin typeface="微软雅黑" panose="020B0503020204020204" pitchFamily="34" charset="-122"/>
                <a:ea typeface="微软雅黑" panose="020B0503020204020204" pitchFamily="34" charset="-122"/>
                <a:cs typeface="等线" panose="02010600030101010101" charset="-122"/>
                <a:sym typeface="+mn-ea"/>
              </a:rPr>
              <a:t>秒进入演示模式，在无速度情况下亦可报警</a:t>
            </a:r>
            <a:endParaRPr lang="zh-CN" altLang="en-US" sz="1400" dirty="0">
              <a:latin typeface="微软雅黑" panose="020B0503020204020204" pitchFamily="34" charset="-122"/>
              <a:ea typeface="微软雅黑" panose="020B0503020204020204" pitchFamily="34" charset="-122"/>
              <a:cs typeface="等线" panose="02010600030101010101" charset="-122"/>
              <a:sym typeface="+mn-ea"/>
            </a:endParaRPr>
          </a:p>
        </p:txBody>
      </p:sp>
    </p:spTree>
  </p:cSld>
  <p:clrMapOvr>
    <a:masterClrMapping/>
  </p:clrMapOvr>
  <p:transition spd="med">
    <p:fade/>
  </p:transition>
</p:sld>
</file>

<file path=ppt/tags/tag1.xml><?xml version="1.0" encoding="utf-8"?>
<p:tagLst xmlns:p="http://schemas.openxmlformats.org/presentationml/2006/main">
  <p:tag name="KSO_WM_SLIDE_MODEL_TYPE" val="dynamicNu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014年年终总结">
      <a:majorFont>
        <a:latin typeface="Copperplate Gothic Bold"/>
        <a:ea typeface="微软雅黑"/>
        <a:cs typeface=""/>
      </a:majorFont>
      <a:minorFont>
        <a:latin typeface="Copperplate Gothic Bold"/>
        <a:ea typeface="微软雅黑"/>
        <a:cs typeface=""/>
      </a:minorFont>
    </a:fontScheme>
    <a:fmtScheme name="Book">
      <a:fillStyleLst>
        <a:solidFill>
          <a:schemeClr val="phClr">
            <a:tint val="100000"/>
            <a:shade val="100000"/>
            <a:hueMod val="100000"/>
            <a:satMod val="100000"/>
          </a:schemeClr>
        </a:solidFill>
        <a:gradFill rotWithShape="1">
          <a:gsLst>
            <a:gs pos="0">
              <a:schemeClr val="phClr">
                <a:tint val="30000"/>
                <a:shade val="100000"/>
                <a:hueMod val="100000"/>
                <a:satMod val="100000"/>
              </a:schemeClr>
            </a:gs>
            <a:gs pos="80000">
              <a:schemeClr val="phClr">
                <a:tint val="70000"/>
                <a:shade val="100000"/>
                <a:hueMod val="100000"/>
                <a:satMod val="100000"/>
              </a:schemeClr>
            </a:gs>
            <a:gs pos="100000">
              <a:schemeClr val="phClr">
                <a:tint val="100000"/>
                <a:shade val="100000"/>
                <a:hueMod val="100000"/>
                <a:satMod val="100000"/>
              </a:schemeClr>
            </a:gs>
          </a:gsLst>
          <a:lin ang="7200000" scaled="1"/>
        </a:gradFill>
        <a:gradFill rotWithShape="1">
          <a:gsLst>
            <a:gs pos="0">
              <a:schemeClr val="phClr">
                <a:tint val="80000"/>
                <a:shade val="100000"/>
                <a:hueMod val="100000"/>
                <a:satMod val="100000"/>
              </a:schemeClr>
            </a:gs>
            <a:gs pos="30000">
              <a:schemeClr val="phClr">
                <a:tint val="100000"/>
                <a:shade val="100000"/>
                <a:hueMod val="100000"/>
                <a:satMod val="100000"/>
              </a:schemeClr>
            </a:gs>
            <a:gs pos="100000">
              <a:schemeClr val="phClr">
                <a:tint val="100000"/>
                <a:shade val="50000"/>
                <a:hueMod val="100000"/>
                <a:satMod val="100000"/>
              </a:schemeClr>
            </a:gs>
          </a:gsLst>
          <a:lin ang="18000000" scaled="1"/>
        </a:gradFill>
      </a:fillStyleLst>
      <a:lnStyleLst>
        <a:ln w="12700"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a:rot lat="0" lon="0" rev="0"/>
            </a:camera>
            <a:lightRig rig="morning" dir="bl"/>
          </a:scene3d>
          <a:sp3d extrusionH="222250" contourW="25400" prstMaterial="matte">
            <a:bevelT w="38100" h="38100" prst="softRound"/>
            <a:bevelB/>
            <a:extrusionClr>
              <a:srgbClr val="FF0000"/>
            </a:extrusionClr>
            <a:contourClr>
              <a:schemeClr val="accent3">
                <a:tint val="100000"/>
                <a:shade val="100000"/>
                <a:hueMod val="100000"/>
                <a:satMod val="100000"/>
              </a:schemeClr>
            </a:contourClr>
          </a:sp3d>
        </a:effectStyle>
        <a:effectStyle>
          <a:effectLst>
            <a:glow>
              <a:schemeClr val="phClr">
                <a:tint val="100000"/>
                <a:shade val="100000"/>
                <a:hueMod val="100000"/>
                <a:satMod val="100000"/>
              </a:schemeClr>
            </a:glow>
          </a:effectLst>
          <a:scene3d>
            <a:camera prst="orthographicFront" fov="0">
              <a:rot lat="0" lon="0" rev="0"/>
            </a:camera>
            <a:lightRig rig="soft" dir="bl">
              <a:rot lat="0" lon="0" rev="0"/>
            </a:lightRig>
          </a:scene3d>
          <a:sp3d prstMaterial="plastic">
            <a:bevelT w="38100" h="38100"/>
            <a:contourClr>
              <a:schemeClr val="phClr">
                <a:tint val="100000"/>
                <a:shade val="100000"/>
                <a:hueMod val="100000"/>
                <a:satMod val="1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3114</Words>
  <Application>WPS 演示</Application>
  <PresentationFormat>宽屏</PresentationFormat>
  <Paragraphs>325</Paragraphs>
  <Slides>17</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宋体</vt:lpstr>
      <vt:lpstr>Wingdings</vt:lpstr>
      <vt:lpstr>Copperplate Gothic Bold</vt:lpstr>
      <vt:lpstr>微软雅黑</vt:lpstr>
      <vt:lpstr>zihun59hao-chuangcuhei</vt:lpstr>
      <vt:lpstr>Calibri</vt:lpstr>
      <vt:lpstr>zihun105hao-jianyahei</vt:lpstr>
      <vt:lpstr>思源黑体</vt:lpstr>
      <vt:lpstr>字魂105号-简雅黑</vt:lpstr>
      <vt:lpstr>等线</vt:lpstr>
      <vt:lpstr>黑体</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多吉</dc:creator>
  <cp:lastModifiedBy>HZY</cp:lastModifiedBy>
  <cp:revision>704</cp:revision>
  <cp:lastPrinted>2015-12-18T05:32:00Z</cp:lastPrinted>
  <dcterms:created xsi:type="dcterms:W3CDTF">2014-01-11T15:22:00Z</dcterms:created>
  <dcterms:modified xsi:type="dcterms:W3CDTF">2019-12-25T03:16:51Z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