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2" r:id="rId4"/>
    <p:sldId id="264" r:id="rId5"/>
    <p:sldId id="267" r:id="rId6"/>
    <p:sldId id="268" r:id="rId7"/>
    <p:sldId id="269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Lato Light"/>
        <a:ea typeface="Lato Light"/>
        <a:cs typeface="Lato Light"/>
        <a:sym typeface="Lat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0FB"/>
          </a:solidFill>
        </a:fill>
      </a:tcStyle>
    </a:wholeTbl>
    <a:band2H>
      <a:tcTxStyle/>
      <a:tcStyle>
        <a:tcBdr/>
        <a:fill>
          <a:solidFill>
            <a:srgbClr val="E8F0FD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9F5"/>
          </a:solidFill>
        </a:fill>
      </a:tcStyle>
    </a:wholeTbl>
    <a:band2H>
      <a:tcTxStyle/>
      <a:tcStyle>
        <a:tcBdr/>
        <a:fill>
          <a:solidFill>
            <a:srgbClr val="E7EDFA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F"/>
          </a:solidFill>
        </a:fill>
      </a:tcStyle>
    </a:wholeTbl>
    <a:band2H>
      <a:tcTxStyle/>
      <a:tcStyle>
        <a:tcBdr/>
        <a:fill>
          <a:solidFill>
            <a:srgbClr val="E6E8F0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3D5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508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1.数字资产价值, 大数据供应链,  世华地产.   报材料, 文章,黄总清楚.</a:t>
            </a:r>
          </a:p>
          <a:p>
            <a:r>
              <a:t>2.挖掘数据的潜在价值, 各个维度的切片和分析,运营精细化运营依据, 体系来驱动, 不指望个人</a:t>
            </a:r>
          </a:p>
          <a:p>
            <a:r>
              <a:t>3.整个生态稳健地转起来, 一大群人玩, 生意大.</a:t>
            </a:r>
          </a:p>
          <a:p>
            <a:r>
              <a:t>4.双链模式,北京金融创新, 政府头疼中小微, 助贷平台一样, 本质跨级传递, 234级受益, 类似ABS, 核心企业信用证券化/分发/传递多级. 区块链可溯源不可否认性作背书, 智能合约保障跨级事务完整, 技术上避免1押2.  打通跨级操作层面落地</a:t>
            </a:r>
          </a:p>
        </p:txBody>
      </p:sp>
    </p:spTree>
    <p:extLst>
      <p:ext uri="{BB962C8B-B14F-4D97-AF65-F5344CB8AC3E}">
        <p14:creationId xmlns:p14="http://schemas.microsoft.com/office/powerpoint/2010/main" val="239240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lc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269165" y="2215632"/>
            <a:ext cx="2207586" cy="22075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607310" y="1896741"/>
            <a:ext cx="5605350" cy="199390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607310" y="4042312"/>
            <a:ext cx="1828801" cy="197664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2495582" y="4042312"/>
            <a:ext cx="1828802" cy="197664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Picture Placeholder 39"/>
          <p:cNvSpPr>
            <a:spLocks noGrp="1"/>
          </p:cNvSpPr>
          <p:nvPr>
            <p:ph type="pic" sz="quarter" idx="24"/>
          </p:nvPr>
        </p:nvSpPr>
        <p:spPr>
          <a:xfrm>
            <a:off x="4383856" y="4042312"/>
            <a:ext cx="1828802" cy="197664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Picture Placeholder 31"/>
          <p:cNvSpPr>
            <a:spLocks noGrp="1"/>
          </p:cNvSpPr>
          <p:nvPr>
            <p:ph type="pic" sz="half" idx="25"/>
          </p:nvPr>
        </p:nvSpPr>
        <p:spPr>
          <a:xfrm>
            <a:off x="6352356" y="1896741"/>
            <a:ext cx="5239704" cy="412221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767398" y="1936699"/>
            <a:ext cx="5239704" cy="197664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Picture Placeholder 33"/>
          <p:cNvSpPr>
            <a:spLocks noGrp="1"/>
          </p:cNvSpPr>
          <p:nvPr>
            <p:ph type="pic" sz="quarter" idx="22"/>
          </p:nvPr>
        </p:nvSpPr>
        <p:spPr>
          <a:xfrm>
            <a:off x="6126186" y="1936699"/>
            <a:ext cx="2548758" cy="197664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Picture Placeholder 34"/>
          <p:cNvSpPr>
            <a:spLocks noGrp="1"/>
          </p:cNvSpPr>
          <p:nvPr>
            <p:ph type="pic" sz="quarter" idx="23"/>
          </p:nvPr>
        </p:nvSpPr>
        <p:spPr>
          <a:xfrm>
            <a:off x="8811376" y="1936699"/>
            <a:ext cx="2548758" cy="197664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icture Placeholder 38"/>
          <p:cNvSpPr>
            <a:spLocks noGrp="1"/>
          </p:cNvSpPr>
          <p:nvPr>
            <p:ph type="pic" sz="quarter" idx="24"/>
          </p:nvPr>
        </p:nvSpPr>
        <p:spPr>
          <a:xfrm>
            <a:off x="8821159" y="4042312"/>
            <a:ext cx="2548758" cy="197664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Picture Placeholder 37"/>
          <p:cNvSpPr>
            <a:spLocks noGrp="1"/>
          </p:cNvSpPr>
          <p:nvPr>
            <p:ph type="pic" sz="quarter" idx="25"/>
          </p:nvPr>
        </p:nvSpPr>
        <p:spPr>
          <a:xfrm>
            <a:off x="6134965" y="4042312"/>
            <a:ext cx="2548758" cy="197664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Picture Placeholder 36"/>
          <p:cNvSpPr>
            <a:spLocks noGrp="1"/>
          </p:cNvSpPr>
          <p:nvPr>
            <p:ph type="pic" sz="quarter" idx="26"/>
          </p:nvPr>
        </p:nvSpPr>
        <p:spPr>
          <a:xfrm>
            <a:off x="3463047" y="4042312"/>
            <a:ext cx="2548758" cy="197664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0" name="Picture Placeholder 35"/>
          <p:cNvSpPr>
            <a:spLocks noGrp="1"/>
          </p:cNvSpPr>
          <p:nvPr>
            <p:ph type="pic" sz="quarter" idx="27"/>
          </p:nvPr>
        </p:nvSpPr>
        <p:spPr>
          <a:xfrm>
            <a:off x="767397" y="4042312"/>
            <a:ext cx="2548758" cy="1976647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048189" y="2210372"/>
            <a:ext cx="3920052" cy="358082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5056308" y="2210373"/>
            <a:ext cx="1931231" cy="174441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5056308" y="4046792"/>
            <a:ext cx="1931231" cy="174441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7065864" y="4046792"/>
            <a:ext cx="1931232" cy="174441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9075418" y="2210372"/>
            <a:ext cx="1943102" cy="358082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18"/>
          <p:cNvSpPr>
            <a:spLocks noGrp="1"/>
          </p:cNvSpPr>
          <p:nvPr>
            <p:ph type="pic" idx="21"/>
          </p:nvPr>
        </p:nvSpPr>
        <p:spPr>
          <a:xfrm>
            <a:off x="148279" y="135925"/>
            <a:ext cx="7896017" cy="434957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1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8167816" y="135925"/>
            <a:ext cx="3886249" cy="211300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8167816" y="2372497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3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8167816" y="4609069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Picture Placeholder 22"/>
          <p:cNvSpPr>
            <a:spLocks noGrp="1"/>
          </p:cNvSpPr>
          <p:nvPr>
            <p:ph type="pic" sz="quarter" idx="25"/>
          </p:nvPr>
        </p:nvSpPr>
        <p:spPr>
          <a:xfrm>
            <a:off x="4158048" y="4609069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48281" y="4609069"/>
            <a:ext cx="3886247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icture Placeholder 28"/>
          <p:cNvSpPr>
            <a:spLocks noGrp="1"/>
          </p:cNvSpPr>
          <p:nvPr>
            <p:ph type="pic" sz="quarter" idx="21"/>
          </p:nvPr>
        </p:nvSpPr>
        <p:spPr>
          <a:xfrm>
            <a:off x="4158048" y="4609069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4" name="Picture Placeholder 27"/>
          <p:cNvSpPr>
            <a:spLocks noGrp="1"/>
          </p:cNvSpPr>
          <p:nvPr>
            <p:ph type="pic" sz="quarter" idx="22"/>
          </p:nvPr>
        </p:nvSpPr>
        <p:spPr>
          <a:xfrm>
            <a:off x="4158048" y="2372497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4158048" y="135925"/>
            <a:ext cx="3886249" cy="211300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6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148281" y="135925"/>
            <a:ext cx="3886247" cy="211300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" name="Picture Placeholder 26"/>
          <p:cNvSpPr>
            <a:spLocks noGrp="1"/>
          </p:cNvSpPr>
          <p:nvPr>
            <p:ph type="pic" sz="half" idx="25"/>
          </p:nvPr>
        </p:nvSpPr>
        <p:spPr>
          <a:xfrm>
            <a:off x="8167816" y="135925"/>
            <a:ext cx="3886249" cy="434957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" name="Picture Placeholder 29"/>
          <p:cNvSpPr>
            <a:spLocks noGrp="1"/>
          </p:cNvSpPr>
          <p:nvPr>
            <p:ph type="pic" sz="quarter" idx="26"/>
          </p:nvPr>
        </p:nvSpPr>
        <p:spPr>
          <a:xfrm>
            <a:off x="8167816" y="4609069"/>
            <a:ext cx="3886249" cy="211300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" name="Picture Placeholder 30"/>
          <p:cNvSpPr>
            <a:spLocks noGrp="1"/>
          </p:cNvSpPr>
          <p:nvPr>
            <p:ph type="pic" sz="half" idx="27"/>
          </p:nvPr>
        </p:nvSpPr>
        <p:spPr>
          <a:xfrm>
            <a:off x="108523" y="2283947"/>
            <a:ext cx="4009769" cy="4487824"/>
          </a:xfrm>
          <a:prstGeom prst="rect">
            <a:avLst/>
          </a:prstGeom>
          <a:effectLst>
            <a:outerShdw blurRad="381000" dist="127000" dir="18900000" rotWithShape="0">
              <a:srgbClr val="000000">
                <a:alpha val="1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32881" y="2418930"/>
            <a:ext cx="1755777" cy="3107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747991" y="2194267"/>
            <a:ext cx="1923627" cy="3413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878634" y="2194267"/>
            <a:ext cx="1923629" cy="3413760"/>
          </a:xfrm>
          <a:prstGeom prst="rect">
            <a:avLst/>
          </a:prstGeom>
          <a:effectLst>
            <a:outerShdw blurRad="228600" dist="342900" dir="5400000" rotWithShape="0">
              <a:srgbClr val="000000">
                <a:alpha val="14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09281" y="2194267"/>
            <a:ext cx="1923628" cy="3413760"/>
          </a:xfrm>
          <a:prstGeom prst="rect">
            <a:avLst/>
          </a:prstGeom>
          <a:effectLst>
            <a:outerShdw blurRad="228600" dist="342900" dir="5400000" rotWithShape="0">
              <a:srgbClr val="000000">
                <a:alpha val="14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763247" y="3088576"/>
            <a:ext cx="1271782" cy="1582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98535" y="3088576"/>
            <a:ext cx="1271782" cy="1582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417303" y="3009475"/>
            <a:ext cx="1398960" cy="1740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-876959" y="2093528"/>
            <a:ext cx="5070078" cy="2870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542643" y="1988753"/>
            <a:ext cx="5070077" cy="2870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4"/>
          <p:cNvSpPr>
            <a:spLocks noGrp="1"/>
          </p:cNvSpPr>
          <p:nvPr>
            <p:ph type="pic" idx="21"/>
          </p:nvPr>
        </p:nvSpPr>
        <p:spPr>
          <a:xfrm>
            <a:off x="7014367" y="-1276351"/>
            <a:ext cx="9063833" cy="91932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8496727" y="1857125"/>
            <a:ext cx="2929283" cy="38986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6267903" y="2180514"/>
            <a:ext cx="2929283" cy="38986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s_mockup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-46804" y="2049722"/>
            <a:ext cx="5067052" cy="31669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8"/>
          <p:cNvSpPr>
            <a:spLocks noGrp="1"/>
          </p:cNvSpPr>
          <p:nvPr>
            <p:ph type="pic" idx="21"/>
          </p:nvPr>
        </p:nvSpPr>
        <p:spPr>
          <a:xfrm>
            <a:off x="-7940" y="-48140"/>
            <a:ext cx="12271380" cy="4230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8569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idx="21"/>
          </p:nvPr>
        </p:nvSpPr>
        <p:spPr>
          <a:xfrm>
            <a:off x="-3440115" y="-1276351"/>
            <a:ext cx="9063833" cy="91932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0"/>
          <p:cNvSpPr>
            <a:spLocks noGrp="1"/>
          </p:cNvSpPr>
          <p:nvPr>
            <p:ph type="pic" idx="21"/>
          </p:nvPr>
        </p:nvSpPr>
        <p:spPr>
          <a:xfrm>
            <a:off x="-3" y="-2"/>
            <a:ext cx="12192002" cy="48369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567588" y="1904419"/>
            <a:ext cx="2207585" cy="2207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503458" y="1904419"/>
            <a:ext cx="2207586" cy="2207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368200" y="1891599"/>
            <a:ext cx="2207585" cy="22075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631715" y="1904419"/>
            <a:ext cx="2207587" cy="2207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11811" y="1558734"/>
            <a:ext cx="3755350" cy="37553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493113" y="1558734"/>
            <a:ext cx="3755350" cy="37553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14439" y="581722"/>
            <a:ext cx="1828802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902712" y="581722"/>
            <a:ext cx="1828802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790984" y="581722"/>
            <a:ext cx="1828802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679258" y="581722"/>
            <a:ext cx="1828801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902712" y="2469994"/>
            <a:ext cx="1828802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679258" y="2469994"/>
            <a:ext cx="1828801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790984" y="4358266"/>
            <a:ext cx="1828802" cy="182880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679258" y="4358266"/>
            <a:ext cx="1828801" cy="182880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790984" y="2469994"/>
            <a:ext cx="1828801" cy="182880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017537" y="3717013"/>
            <a:ext cx="2850354" cy="8959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="1"/>
            </a:lvl1pPr>
            <a:lvl2pPr marL="685800" indent="-228600">
              <a:buFontTx/>
              <a:defRPr sz="3200" b="1"/>
            </a:lvl2pPr>
            <a:lvl3pPr marL="1143000" indent="-228600">
              <a:buFontTx/>
              <a:defRPr sz="3200" b="1"/>
            </a:lvl3pPr>
            <a:lvl4pPr marL="1600200" indent="-228600">
              <a:buFontTx/>
              <a:defRPr sz="3200" b="1"/>
            </a:lvl4pPr>
            <a:lvl5pPr marL="2057400" indent="-228600">
              <a:buFontTx/>
              <a:defRPr sz="32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1035732" y="4612942"/>
            <a:ext cx="4660961" cy="269362"/>
          </a:xfrm>
          <a:prstGeom prst="rect">
            <a:avLst/>
          </a:prstGeom>
        </p:spPr>
        <p:txBody>
          <a:bodyPr/>
          <a:lstStyle/>
          <a:p>
            <a:pPr marL="100584" indent="-100584" defTabSz="402336">
              <a:spcBef>
                <a:spcPts val="400"/>
              </a:spcBef>
              <a:defRPr sz="1232"/>
            </a:pPr>
            <a:endParaRPr/>
          </a:p>
        </p:txBody>
      </p:sp>
      <p:sp>
        <p:nvSpPr>
          <p:cNvPr id="1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icture Placeholder 13"/>
          <p:cNvSpPr>
            <a:spLocks noGrp="1"/>
          </p:cNvSpPr>
          <p:nvPr>
            <p:ph type="pic" sz="half" idx="21"/>
          </p:nvPr>
        </p:nvSpPr>
        <p:spPr>
          <a:xfrm>
            <a:off x="762145" y="1969441"/>
            <a:ext cx="4288745" cy="412656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5185116" y="1969441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178407" y="4095158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Picture Placeholder 22"/>
          <p:cNvSpPr>
            <a:spLocks noGrp="1"/>
          </p:cNvSpPr>
          <p:nvPr>
            <p:ph type="pic" sz="quarter" idx="24"/>
          </p:nvPr>
        </p:nvSpPr>
        <p:spPr>
          <a:xfrm>
            <a:off x="7315175" y="1969441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Picture Placeholder 23"/>
          <p:cNvSpPr>
            <a:spLocks noGrp="1"/>
          </p:cNvSpPr>
          <p:nvPr>
            <p:ph type="pic" sz="quarter" idx="25"/>
          </p:nvPr>
        </p:nvSpPr>
        <p:spPr>
          <a:xfrm>
            <a:off x="7308467" y="4095158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9435972" y="4095158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Picture Placeholder 24"/>
          <p:cNvSpPr>
            <a:spLocks noGrp="1"/>
          </p:cNvSpPr>
          <p:nvPr>
            <p:ph type="pic" sz="quarter" idx="27"/>
          </p:nvPr>
        </p:nvSpPr>
        <p:spPr>
          <a:xfrm>
            <a:off x="9442683" y="1969441"/>
            <a:ext cx="1996148" cy="200084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6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9EA1A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656D78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9CDDF7F-5D26-1A48-9DB9-EE7DBC3A51D3}"/>
              </a:ext>
            </a:extLst>
          </p:cNvPr>
          <p:cNvSpPr/>
          <p:nvPr/>
        </p:nvSpPr>
        <p:spPr>
          <a:xfrm>
            <a:off x="3396382" y="2505670"/>
            <a:ext cx="539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AIC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智能采集项目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86871F-6BD4-2540-9F04-B923FC86CD1F}"/>
              </a:ext>
            </a:extLst>
          </p:cNvPr>
          <p:cNvSpPr txBox="1"/>
          <p:nvPr/>
        </p:nvSpPr>
        <p:spPr>
          <a:xfrm>
            <a:off x="6695090" y="3639207"/>
            <a:ext cx="266675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dirty="0"/>
              <a:t>“蜂云榜”</a:t>
            </a:r>
            <a:r>
              <a:rPr lang="en-US" altLang="zh-CN" dirty="0"/>
              <a:t>-</a:t>
            </a:r>
            <a:r>
              <a:rPr lang="zh-CN" altLang="en-US" dirty="0"/>
              <a:t>最佳创新奖汇报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05717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D694194-665C-A945-A2D6-A7CBADC0D2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93744" y="3085527"/>
            <a:ext cx="3105572" cy="417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91743">
              <a:spcBef>
                <a:spcPts val="700"/>
              </a:spcBef>
              <a:defRPr sz="2403">
                <a:solidFill>
                  <a:srgbClr val="44546A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dirty="0"/>
              <a:t>技术原理</a:t>
            </a:r>
            <a:endParaRPr lang="en-US" altLang="zh-CN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33C7773-B9F4-9840-BC47-8CF0E7881748}"/>
              </a:ext>
            </a:extLst>
          </p:cNvPr>
          <p:cNvSpPr/>
          <p:nvPr/>
        </p:nvSpPr>
        <p:spPr>
          <a:xfrm>
            <a:off x="1513487" y="818732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提出数据采集需求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5ADBB6-CA97-AD46-AC37-996190CFF6AE}"/>
              </a:ext>
            </a:extLst>
          </p:cNvPr>
          <p:cNvSpPr/>
          <p:nvPr/>
        </p:nvSpPr>
        <p:spPr>
          <a:xfrm>
            <a:off x="3490217" y="811555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产品结合当前需求，规划提交采集渠道、字段、时效性清单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A01689-7384-FD41-89AC-438D19E2E4EB}"/>
              </a:ext>
            </a:extLst>
          </p:cNvPr>
          <p:cNvSpPr/>
          <p:nvPr/>
        </p:nvSpPr>
        <p:spPr>
          <a:xfrm>
            <a:off x="5466947" y="805356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依据需求按渠道逐个适配开发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1A0F56-7E48-7941-9A2A-6FC98625C2D3}"/>
              </a:ext>
            </a:extLst>
          </p:cNvPr>
          <p:cNvSpPr/>
          <p:nvPr/>
        </p:nvSpPr>
        <p:spPr>
          <a:xfrm>
            <a:off x="7443677" y="805356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联调上线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0D8E11C-CDDB-F647-BE0A-D2C20D440D67}"/>
              </a:ext>
            </a:extLst>
          </p:cNvPr>
          <p:cNvSpPr/>
          <p:nvPr/>
        </p:nvSpPr>
        <p:spPr>
          <a:xfrm>
            <a:off x="9420407" y="805356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出现需求变化，重新评估开发</a:t>
            </a: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75409A1-B3DC-5B4F-B104-0D338B43F475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3061487" y="1261555"/>
            <a:ext cx="428730" cy="717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AFDAE26C-4670-CF45-B00D-98D2AE62489A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5038217" y="1255356"/>
            <a:ext cx="428730" cy="61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1FB2C2AB-177E-794D-AF2B-E35B1600B3B9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7014947" y="1255356"/>
            <a:ext cx="42873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8033DD3B-7640-194C-9C5C-FCB617CBECF6}"/>
              </a:ext>
            </a:extLst>
          </p:cNvPr>
          <p:cNvCxnSpPr>
            <a:cxnSpLocks/>
          </p:cNvCxnSpPr>
          <p:nvPr/>
        </p:nvCxnSpPr>
        <p:spPr>
          <a:xfrm>
            <a:off x="8991677" y="1265143"/>
            <a:ext cx="42873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4E356C7E-3AFC-7744-AD9D-A14D92335698}"/>
              </a:ext>
            </a:extLst>
          </p:cNvPr>
          <p:cNvCxnSpPr>
            <a:cxnSpLocks/>
            <a:stCxn id="23" idx="0"/>
            <a:endCxn id="18" idx="0"/>
          </p:cNvCxnSpPr>
          <p:nvPr/>
        </p:nvCxnSpPr>
        <p:spPr>
          <a:xfrm rot="16200000" flipH="1" flipV="1">
            <a:off x="7226212" y="-2156640"/>
            <a:ext cx="6199" cy="5930190"/>
          </a:xfrm>
          <a:prstGeom prst="curvedConnector3">
            <a:avLst>
              <a:gd name="adj1" fmla="val -8265527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71705649-A284-774D-9D02-7ED81C070D67}"/>
              </a:ext>
            </a:extLst>
          </p:cNvPr>
          <p:cNvSpPr txBox="1"/>
          <p:nvPr/>
        </p:nvSpPr>
        <p:spPr>
          <a:xfrm>
            <a:off x="283463" y="1070692"/>
            <a:ext cx="101565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传统流程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1405808-D887-D54F-8DB4-A2179523A8E1}"/>
              </a:ext>
            </a:extLst>
          </p:cNvPr>
          <p:cNvSpPr txBox="1"/>
          <p:nvPr/>
        </p:nvSpPr>
        <p:spPr>
          <a:xfrm>
            <a:off x="3841686" y="3099330"/>
            <a:ext cx="15484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5D3AE71-12F5-0842-90A9-B45F114355A1}"/>
              </a:ext>
            </a:extLst>
          </p:cNvPr>
          <p:cNvSpPr txBox="1"/>
          <p:nvPr/>
        </p:nvSpPr>
        <p:spPr>
          <a:xfrm>
            <a:off x="6240947" y="2145568"/>
            <a:ext cx="517064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r"/>
            <a:r>
              <a:rPr lang="zh-CN" altLang="en-US" sz="1600" dirty="0"/>
              <a:t>要求产品经理对数据和需求有充足的把握和预判。</a:t>
            </a:r>
            <a:endParaRPr lang="en-US" altLang="zh-CN" sz="1600" dirty="0"/>
          </a:p>
          <a:p>
            <a:pPr algn="r"/>
            <a:r>
              <a:rPr lang="zh-CN" altLang="en-US" sz="1600" dirty="0"/>
              <a:t>开发按月排期，周期长。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数据质量强</a:t>
            </a:r>
            <a:r>
              <a:rPr lang="zh-CN" altLang="en-US" sz="1600" dirty="0"/>
              <a:t>依赖于被采集渠道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，只能“尽人事，听天命”。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algn="r"/>
            <a:r>
              <a:rPr lang="zh-CN" altLang="en-US" sz="1600" dirty="0"/>
              <a:t>需求变更排期与新需求相当，无法复用。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DB259205-712E-5E4A-BB15-178F36E6BC63}"/>
              </a:ext>
            </a:extLst>
          </p:cNvPr>
          <p:cNvCxnSpPr>
            <a:cxnSpLocks/>
          </p:cNvCxnSpPr>
          <p:nvPr/>
        </p:nvCxnSpPr>
        <p:spPr>
          <a:xfrm flipV="1">
            <a:off x="5252582" y="3279326"/>
            <a:ext cx="6046039" cy="1511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A2A621C4-2CFF-9C4C-B778-311E3462ADB1}"/>
              </a:ext>
            </a:extLst>
          </p:cNvPr>
          <p:cNvSpPr/>
          <p:nvPr/>
        </p:nvSpPr>
        <p:spPr>
          <a:xfrm>
            <a:off x="9420407" y="1740796"/>
            <a:ext cx="18782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传统流程的风险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EC3555B-C98A-CB43-843A-8E4C2F8331B5}"/>
              </a:ext>
            </a:extLst>
          </p:cNvPr>
          <p:cNvSpPr/>
          <p:nvPr/>
        </p:nvSpPr>
        <p:spPr>
          <a:xfrm>
            <a:off x="3556330" y="230090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需求驱动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BFB67A1-7B85-CA48-9881-EDB86C8B14BE}"/>
              </a:ext>
            </a:extLst>
          </p:cNvPr>
          <p:cNvSpPr/>
          <p:nvPr/>
        </p:nvSpPr>
        <p:spPr>
          <a:xfrm>
            <a:off x="3514214" y="3687825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数据驱动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85CACA6-5DC8-AB4C-8941-290F315B6674}"/>
              </a:ext>
            </a:extLst>
          </p:cNvPr>
          <p:cNvSpPr txBox="1"/>
          <p:nvPr/>
        </p:nvSpPr>
        <p:spPr>
          <a:xfrm>
            <a:off x="3213401" y="2347076"/>
            <a:ext cx="32316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2DB233F-F60F-884E-9592-8AC588785D09}"/>
              </a:ext>
            </a:extLst>
          </p:cNvPr>
          <p:cNvSpPr txBox="1"/>
          <p:nvPr/>
        </p:nvSpPr>
        <p:spPr>
          <a:xfrm>
            <a:off x="3171284" y="3720618"/>
            <a:ext cx="32316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为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D1B4A28-0144-ED4A-B436-681A8070CED9}"/>
              </a:ext>
            </a:extLst>
          </p:cNvPr>
          <p:cNvSpPr txBox="1"/>
          <p:nvPr/>
        </p:nvSpPr>
        <p:spPr>
          <a:xfrm>
            <a:off x="392468" y="5432872"/>
            <a:ext cx="90665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AIC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流程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423BDCD-C4BC-B842-9EF9-E1E100B24FF3}"/>
              </a:ext>
            </a:extLst>
          </p:cNvPr>
          <p:cNvSpPr/>
          <p:nvPr/>
        </p:nvSpPr>
        <p:spPr>
          <a:xfrm>
            <a:off x="1537484" y="5180912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提出全量采集需求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/>
              <a:t>（如全量招投标数据）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56560BB-4794-3141-A038-079F93C0C6F4}"/>
              </a:ext>
            </a:extLst>
          </p:cNvPr>
          <p:cNvSpPr/>
          <p:nvPr/>
        </p:nvSpPr>
        <p:spPr>
          <a:xfrm>
            <a:off x="3514214" y="5173735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无需提交需求清单</a:t>
            </a:r>
            <a:r>
              <a:rPr lang="zh-CN" altLang="en-US" sz="1400" dirty="0"/>
              <a:t>。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AIC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系统自动侦测全量网站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9D7423B-30B9-FF4B-BA90-630AD24207A5}"/>
              </a:ext>
            </a:extLst>
          </p:cNvPr>
          <p:cNvSpPr/>
          <p:nvPr/>
        </p:nvSpPr>
        <p:spPr>
          <a:xfrm>
            <a:off x="5490944" y="5167536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全字段采集，大数据</a:t>
            </a:r>
            <a:r>
              <a:rPr lang="en-US" altLang="zh-CN" sz="1400" dirty="0" err="1"/>
              <a:t>hbase</a:t>
            </a:r>
            <a:r>
              <a:rPr lang="zh-CN" altLang="en-US" sz="1400" dirty="0"/>
              <a:t>备份</a:t>
            </a:r>
            <a:r>
              <a:rPr lang="en-US" altLang="zh-CN" sz="1400" dirty="0"/>
              <a:t>+NLP</a:t>
            </a:r>
            <a:r>
              <a:rPr lang="zh-CN" altLang="en-US" sz="1400" dirty="0"/>
              <a:t>能力汇总</a:t>
            </a:r>
            <a:r>
              <a:rPr lang="en-US" altLang="zh-CN" sz="1400" dirty="0"/>
              <a:t>+es</a:t>
            </a:r>
            <a:r>
              <a:rPr lang="zh-CN" altLang="en-US" sz="1400" dirty="0"/>
              <a:t>中台查询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9356F63-269B-A44A-BE77-EA01409D39A9}"/>
              </a:ext>
            </a:extLst>
          </p:cNvPr>
          <p:cNvSpPr/>
          <p:nvPr/>
        </p:nvSpPr>
        <p:spPr>
          <a:xfrm>
            <a:off x="7467674" y="5167536"/>
            <a:ext cx="1548000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结合产品需求上线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10ED4EB-C6C2-C84D-BF10-12ABEEE160FB}"/>
              </a:ext>
            </a:extLst>
          </p:cNvPr>
          <p:cNvSpPr/>
          <p:nvPr/>
        </p:nvSpPr>
        <p:spPr>
          <a:xfrm>
            <a:off x="9975382" y="4759304"/>
            <a:ext cx="1843817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出现需求变化，重新组织已采集字段即可</a:t>
            </a:r>
          </a:p>
        </p:txBody>
      </p: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4A407540-1CC0-E442-A2D3-13E02092F0F0}"/>
              </a:ext>
            </a:extLst>
          </p:cNvPr>
          <p:cNvCxnSpPr>
            <a:stCxn id="66" idx="3"/>
            <a:endCxn id="67" idx="1"/>
          </p:cNvCxnSpPr>
          <p:nvPr/>
        </p:nvCxnSpPr>
        <p:spPr>
          <a:xfrm flipV="1">
            <a:off x="3085484" y="5623735"/>
            <a:ext cx="428730" cy="717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BB222BA1-22D7-6D46-B58D-1BB34EDB0A75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 flipV="1">
            <a:off x="5062214" y="5617536"/>
            <a:ext cx="428730" cy="61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93A6A541-BC5B-8E4B-AF42-D7543969FB39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7038944" y="5617536"/>
            <a:ext cx="42873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F8E12FCC-5BBB-ED46-A1CF-56F47CAE1E88}"/>
              </a:ext>
            </a:extLst>
          </p:cNvPr>
          <p:cNvCxnSpPr>
            <a:cxnSpLocks/>
            <a:stCxn id="69" idx="3"/>
            <a:endCxn id="70" idx="1"/>
          </p:cNvCxnSpPr>
          <p:nvPr/>
        </p:nvCxnSpPr>
        <p:spPr>
          <a:xfrm flipV="1">
            <a:off x="9015674" y="5209304"/>
            <a:ext cx="959708" cy="4082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曲线连接符 74">
            <a:extLst>
              <a:ext uri="{FF2B5EF4-FFF2-40B4-BE49-F238E27FC236}">
                <a16:creationId xmlns:a16="http://schemas.microsoft.com/office/drawing/2014/main" id="{B21E1C6F-DA2A-304F-9779-3610A7C88C5E}"/>
              </a:ext>
            </a:extLst>
          </p:cNvPr>
          <p:cNvCxnSpPr>
            <a:cxnSpLocks/>
            <a:stCxn id="70" idx="0"/>
            <a:endCxn id="69" idx="0"/>
          </p:cNvCxnSpPr>
          <p:nvPr/>
        </p:nvCxnSpPr>
        <p:spPr>
          <a:xfrm rot="16200000" flipH="1" flipV="1">
            <a:off x="9365367" y="3635611"/>
            <a:ext cx="408232" cy="2655617"/>
          </a:xfrm>
          <a:prstGeom prst="curvedConnector3">
            <a:avLst>
              <a:gd name="adj1" fmla="val -55998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0BC29113-3488-4B4F-901B-7397A0E441D5}"/>
              </a:ext>
            </a:extLst>
          </p:cNvPr>
          <p:cNvSpPr/>
          <p:nvPr/>
        </p:nvSpPr>
        <p:spPr>
          <a:xfrm>
            <a:off x="9975383" y="5729691"/>
            <a:ext cx="1843816" cy="90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在其他产品场景快速复用，无需二次开发</a:t>
            </a:r>
          </a:p>
        </p:txBody>
      </p: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A743424D-6EF2-904D-B1B8-68BF544660B1}"/>
              </a:ext>
            </a:extLst>
          </p:cNvPr>
          <p:cNvCxnSpPr>
            <a:cxnSpLocks/>
            <a:stCxn id="69" idx="3"/>
            <a:endCxn id="79" idx="1"/>
          </p:cNvCxnSpPr>
          <p:nvPr/>
        </p:nvCxnSpPr>
        <p:spPr>
          <a:xfrm>
            <a:off x="9015674" y="5617536"/>
            <a:ext cx="959709" cy="56215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33188EAA-9126-3C4F-B510-4519006D19AA}"/>
              </a:ext>
            </a:extLst>
          </p:cNvPr>
          <p:cNvSpPr txBox="1"/>
          <p:nvPr/>
        </p:nvSpPr>
        <p:spPr>
          <a:xfrm>
            <a:off x="5921191" y="3347599"/>
            <a:ext cx="5377430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r"/>
            <a:r>
              <a:rPr lang="zh-CN" altLang="en-US" sz="1600" dirty="0"/>
              <a:t>产品经理无需对数据有把握和预判，</a:t>
            </a:r>
            <a:r>
              <a:rPr lang="zh-CN" altLang="en-US" sz="1600" b="1" dirty="0">
                <a:solidFill>
                  <a:srgbClr val="00B050"/>
                </a:solidFill>
              </a:rPr>
              <a:t>只需提“全量”方向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algn="r"/>
            <a:r>
              <a:rPr lang="zh-CN" altLang="en-US" sz="1600" dirty="0"/>
              <a:t>基于人类认知行为智能采集编程器，</a:t>
            </a:r>
            <a:r>
              <a:rPr lang="zh-CN" altLang="en-US" sz="1600" b="1" dirty="0">
                <a:solidFill>
                  <a:srgbClr val="00B050"/>
                </a:solidFill>
              </a:rPr>
              <a:t>千级渠道按月排期</a:t>
            </a:r>
            <a:r>
              <a:rPr lang="zh-CN" altLang="en-US" sz="1600" dirty="0"/>
              <a:t>。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全量加</a:t>
            </a:r>
            <a:r>
              <a:rPr lang="en-US" altLang="zh-CN" sz="1600" dirty="0"/>
              <a:t>NLP</a:t>
            </a:r>
            <a:r>
              <a:rPr lang="zh-CN" altLang="en-US" sz="1600" dirty="0"/>
              <a:t>能力进行数据编织，</a:t>
            </a:r>
            <a:r>
              <a:rPr lang="zh-CN" altLang="en-US" sz="1600" b="1" dirty="0">
                <a:solidFill>
                  <a:srgbClr val="00B050"/>
                </a:solidFill>
              </a:rPr>
              <a:t>最高数据质量</a:t>
            </a:r>
            <a:r>
              <a:rPr lang="zh-CN" altLang="en-US" sz="1600" dirty="0"/>
              <a:t>。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algn="r"/>
            <a:r>
              <a:rPr lang="zh-CN" altLang="en-US" sz="1600" dirty="0"/>
              <a:t>需求变更</a:t>
            </a:r>
            <a:r>
              <a:rPr lang="zh-CN" altLang="en-US" sz="1600" b="1" dirty="0">
                <a:solidFill>
                  <a:srgbClr val="00B050"/>
                </a:solidFill>
              </a:rPr>
              <a:t>只需修改</a:t>
            </a:r>
            <a:r>
              <a:rPr lang="en-US" altLang="zh-CN" sz="1600" b="1" dirty="0">
                <a:solidFill>
                  <a:srgbClr val="00B050"/>
                </a:solidFill>
              </a:rPr>
              <a:t>ES</a:t>
            </a:r>
            <a:r>
              <a:rPr lang="zh-CN" altLang="en-US" sz="1600" b="1" dirty="0">
                <a:solidFill>
                  <a:srgbClr val="00B050"/>
                </a:solidFill>
              </a:rPr>
              <a:t>查询语句</a:t>
            </a:r>
            <a:r>
              <a:rPr lang="zh-CN" altLang="en-US" sz="1600" dirty="0"/>
              <a:t>，快速变更迭代。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" name="下箭头 91">
            <a:extLst>
              <a:ext uri="{FF2B5EF4-FFF2-40B4-BE49-F238E27FC236}">
                <a16:creationId xmlns:a16="http://schemas.microsoft.com/office/drawing/2014/main" id="{83038F7B-BCC8-E84B-BB6B-001D9C27BF27}"/>
              </a:ext>
            </a:extLst>
          </p:cNvPr>
          <p:cNvSpPr/>
          <p:nvPr/>
        </p:nvSpPr>
        <p:spPr>
          <a:xfrm>
            <a:off x="3693700" y="2880261"/>
            <a:ext cx="848736" cy="792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77871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 Placeholder 10"/>
          <p:cNvSpPr txBox="1">
            <a:spLocks noGrp="1"/>
          </p:cNvSpPr>
          <p:nvPr>
            <p:ph type="body" sz="quarter" idx="1"/>
          </p:nvPr>
        </p:nvSpPr>
        <p:spPr>
          <a:xfrm>
            <a:off x="399147" y="3123790"/>
            <a:ext cx="3105572" cy="2058807"/>
          </a:xfrm>
          <a:prstGeom prst="rect">
            <a:avLst/>
          </a:prstGeom>
        </p:spPr>
        <p:txBody>
          <a:bodyPr>
            <a:normAutofit/>
          </a:bodyPr>
          <a:lstStyle>
            <a:lvl1pPr defTabSz="691743">
              <a:spcBef>
                <a:spcPts val="700"/>
              </a:spcBef>
              <a:defRPr sz="2403">
                <a:solidFill>
                  <a:srgbClr val="44546A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dirty="0"/>
              <a:t>效益与价值</a:t>
            </a:r>
            <a:endParaRPr lang="en-US" altLang="zh-CN" dirty="0"/>
          </a:p>
          <a:p>
            <a:pPr algn="ctr"/>
            <a:r>
              <a:rPr lang="zh-CN" altLang="en-US" sz="1400" b="0" dirty="0"/>
              <a:t>已在新闻和招投标数据方向落地</a:t>
            </a:r>
            <a:endParaRPr lang="en-US" altLang="zh-CN" sz="1400" b="0" dirty="0"/>
          </a:p>
          <a:p>
            <a:pPr algn="ctr"/>
            <a:r>
              <a:rPr lang="zh-CN" altLang="en-US" sz="1400" b="0" dirty="0"/>
              <a:t>赋能</a:t>
            </a:r>
            <a:r>
              <a:rPr lang="en-US" altLang="zh-CN" sz="1400" b="0" dirty="0"/>
              <a:t>《</a:t>
            </a:r>
            <a:r>
              <a:rPr lang="zh-CN" altLang="en-US" sz="1400" dirty="0">
                <a:solidFill>
                  <a:srgbClr val="00B050"/>
                </a:solidFill>
              </a:rPr>
              <a:t>招投标商机挖掘</a:t>
            </a:r>
            <a:r>
              <a:rPr lang="en-US" altLang="zh-CN" sz="1400" b="0" dirty="0"/>
              <a:t>》</a:t>
            </a:r>
          </a:p>
          <a:p>
            <a:pPr algn="ctr"/>
            <a:r>
              <a:rPr lang="en-US" altLang="zh-CN" sz="1400" b="0" dirty="0"/>
              <a:t>《</a:t>
            </a:r>
            <a:r>
              <a:rPr lang="zh-CN" altLang="en-US" sz="1400" dirty="0">
                <a:solidFill>
                  <a:srgbClr val="00B050"/>
                </a:solidFill>
              </a:rPr>
              <a:t>蜂控舆情中心</a:t>
            </a:r>
            <a:r>
              <a:rPr lang="en-US" altLang="zh-CN" sz="1400" b="0" dirty="0"/>
              <a:t>》</a:t>
            </a:r>
          </a:p>
          <a:p>
            <a:pPr algn="ctr"/>
            <a:r>
              <a:rPr lang="en-US" altLang="zh-CN" sz="1400" b="0" dirty="0"/>
              <a:t>《</a:t>
            </a:r>
            <a:r>
              <a:rPr lang="en-US" altLang="zh-CN" sz="1400" dirty="0">
                <a:solidFill>
                  <a:srgbClr val="00B050"/>
                </a:solidFill>
              </a:rPr>
              <a:t>LLS</a:t>
            </a:r>
            <a:r>
              <a:rPr lang="zh-CN" altLang="en-US" sz="1400" dirty="0">
                <a:solidFill>
                  <a:srgbClr val="00B050"/>
                </a:solidFill>
              </a:rPr>
              <a:t>上市舆情监控</a:t>
            </a:r>
            <a:r>
              <a:rPr lang="en-US" altLang="zh-CN" sz="1400" b="0" dirty="0"/>
              <a:t>》</a:t>
            </a:r>
            <a:r>
              <a:rPr lang="zh-CN" altLang="en-US" sz="1400" b="0" dirty="0"/>
              <a:t>三个产品</a:t>
            </a:r>
            <a:endParaRPr lang="en-US" altLang="zh-CN" sz="1400" b="0" dirty="0"/>
          </a:p>
          <a:p>
            <a:pPr algn="ctr"/>
            <a:endParaRPr lang="en-US" altLang="zh-CN" sz="1400" dirty="0"/>
          </a:p>
        </p:txBody>
      </p:sp>
      <p:sp>
        <p:nvSpPr>
          <p:cNvPr id="528" name="Text Placeholder 32"/>
          <p:cNvSpPr txBox="1"/>
          <p:nvPr/>
        </p:nvSpPr>
        <p:spPr>
          <a:xfrm>
            <a:off x="656934" y="5558315"/>
            <a:ext cx="3105572" cy="784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685800">
              <a:lnSpc>
                <a:spcPct val="150000"/>
              </a:lnSpc>
              <a:spcBef>
                <a:spcPts val="700"/>
              </a:spcBef>
              <a:defRPr sz="1600"/>
            </a:lvl1pPr>
          </a:lstStyle>
          <a:p>
            <a:r>
              <a:rPr lang="zh-CN" altLang="en-US" dirty="0"/>
              <a:t>赋能公司</a:t>
            </a:r>
            <a:r>
              <a:rPr lang="en-US" altLang="zh-CN" dirty="0"/>
              <a:t>ABCD-&gt;B</a:t>
            </a:r>
            <a:r>
              <a:rPr lang="zh-CN" altLang="en-US" dirty="0"/>
              <a:t>业务线</a:t>
            </a:r>
            <a:endParaRPr lang="en-US" altLang="zh-CN" dirty="0"/>
          </a:p>
          <a:p>
            <a:r>
              <a:rPr lang="zh-CN" altLang="en-US" dirty="0"/>
              <a:t>迅速积累风控、销售情报数据。</a:t>
            </a:r>
            <a:endParaRPr dirty="0"/>
          </a:p>
        </p:txBody>
      </p:sp>
      <p:grpSp>
        <p:nvGrpSpPr>
          <p:cNvPr id="533" name="Group 14"/>
          <p:cNvGrpSpPr/>
          <p:nvPr/>
        </p:nvGrpSpPr>
        <p:grpSpPr>
          <a:xfrm>
            <a:off x="2126163" y="581722"/>
            <a:ext cx="1858542" cy="1828802"/>
            <a:chOff x="-2" y="0"/>
            <a:chExt cx="1858540" cy="1828801"/>
          </a:xfrm>
        </p:grpSpPr>
        <p:sp>
          <p:nvSpPr>
            <p:cNvPr id="530" name="Rounded Rectangle 15"/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6">
                <a:lumOff val="-6823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Title 3"/>
            <p:cNvSpPr txBox="1"/>
            <p:nvPr/>
          </p:nvSpPr>
          <p:spPr>
            <a:xfrm>
              <a:off x="89596" y="1127465"/>
              <a:ext cx="1768942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dirty="0"/>
                <a:t>业务价值</a:t>
              </a:r>
              <a:endParaRPr dirty="0"/>
            </a:p>
          </p:txBody>
        </p:sp>
        <p:sp>
          <p:nvSpPr>
            <p:cNvPr id="532" name="Title 3"/>
            <p:cNvSpPr txBox="1"/>
            <p:nvPr/>
          </p:nvSpPr>
          <p:spPr>
            <a:xfrm>
              <a:off x="89596" y="1411982"/>
              <a:ext cx="1768942" cy="21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dirty="0"/>
                <a:t>赋能方向</a:t>
              </a:r>
              <a:endParaRPr dirty="0"/>
            </a:p>
          </p:txBody>
        </p:sp>
      </p:grpSp>
      <p:grpSp>
        <p:nvGrpSpPr>
          <p:cNvPr id="537" name="Group 18"/>
          <p:cNvGrpSpPr/>
          <p:nvPr/>
        </p:nvGrpSpPr>
        <p:grpSpPr>
          <a:xfrm>
            <a:off x="4014437" y="2469994"/>
            <a:ext cx="1888270" cy="1828802"/>
            <a:chOff x="-2" y="0"/>
            <a:chExt cx="1858539" cy="1828801"/>
          </a:xfrm>
        </p:grpSpPr>
        <p:sp>
          <p:nvSpPr>
            <p:cNvPr id="534" name="Rounded Rectangle 19"/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6">
                <a:lumOff val="-6823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Title 3"/>
            <p:cNvSpPr txBox="1"/>
            <p:nvPr/>
          </p:nvSpPr>
          <p:spPr>
            <a:xfrm>
              <a:off x="89595" y="1134669"/>
              <a:ext cx="1768942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2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38" name="Rounded Rectangle 23"/>
          <p:cNvSpPr/>
          <p:nvPr/>
        </p:nvSpPr>
        <p:spPr>
          <a:xfrm>
            <a:off x="5896697" y="4358266"/>
            <a:ext cx="1849583" cy="1828803"/>
          </a:xfrm>
          <a:prstGeom prst="roundRect">
            <a:avLst>
              <a:gd name="adj" fmla="val 1231"/>
            </a:avLst>
          </a:prstGeom>
          <a:solidFill>
            <a:schemeClr val="accent6">
              <a:lumOff val="-6823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0" name="Group 14"/>
          <p:cNvGrpSpPr/>
          <p:nvPr/>
        </p:nvGrpSpPr>
        <p:grpSpPr>
          <a:xfrm>
            <a:off x="4014435" y="581721"/>
            <a:ext cx="1828805" cy="1828801"/>
            <a:chOff x="-2" y="0"/>
            <a:chExt cx="1828803" cy="1828801"/>
          </a:xfrm>
        </p:grpSpPr>
        <p:sp>
          <p:nvSpPr>
            <p:cNvPr id="547" name="Rounded Rectangle 15"/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49" name="Title 3"/>
            <p:cNvSpPr/>
            <p:nvPr/>
          </p:nvSpPr>
          <p:spPr>
            <a:xfrm>
              <a:off x="29929" y="745768"/>
              <a:ext cx="1768942" cy="2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5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554" name="Group 14"/>
          <p:cNvGrpSpPr/>
          <p:nvPr/>
        </p:nvGrpSpPr>
        <p:grpSpPr>
          <a:xfrm>
            <a:off x="5902709" y="581721"/>
            <a:ext cx="1852046" cy="1828803"/>
            <a:chOff x="-2" y="0"/>
            <a:chExt cx="1828803" cy="1828801"/>
          </a:xfrm>
        </p:grpSpPr>
        <p:sp>
          <p:nvSpPr>
            <p:cNvPr id="551" name="Rounded Rectangle 15"/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Title 3"/>
            <p:cNvSpPr/>
            <p:nvPr/>
          </p:nvSpPr>
          <p:spPr>
            <a:xfrm>
              <a:off x="29929" y="745768"/>
              <a:ext cx="1768942" cy="2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5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55" name="Rounded Rectangle 15"/>
          <p:cNvSpPr/>
          <p:nvPr/>
        </p:nvSpPr>
        <p:spPr>
          <a:xfrm>
            <a:off x="7790982" y="581721"/>
            <a:ext cx="1828805" cy="1828803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2" name="Group 14"/>
          <p:cNvGrpSpPr/>
          <p:nvPr/>
        </p:nvGrpSpPr>
        <p:grpSpPr>
          <a:xfrm>
            <a:off x="9664485" y="581722"/>
            <a:ext cx="1843576" cy="1828802"/>
            <a:chOff x="-2" y="0"/>
            <a:chExt cx="1828803" cy="1828801"/>
          </a:xfrm>
        </p:grpSpPr>
        <p:sp>
          <p:nvSpPr>
            <p:cNvPr id="559" name="Rounded Rectangle 15"/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61" name="Title 3"/>
            <p:cNvSpPr/>
            <p:nvPr/>
          </p:nvSpPr>
          <p:spPr>
            <a:xfrm>
              <a:off x="29929" y="745768"/>
              <a:ext cx="1768942" cy="2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5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D1F5F540-AE81-D04F-9988-EBFCD952A8AF}"/>
              </a:ext>
            </a:extLst>
          </p:cNvPr>
          <p:cNvSpPr txBox="1"/>
          <p:nvPr/>
        </p:nvSpPr>
        <p:spPr>
          <a:xfrm>
            <a:off x="4104034" y="3653237"/>
            <a:ext cx="176894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核心技术</a:t>
            </a:r>
            <a:endParaRPr dirty="0"/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B6FF4048-A5D4-2041-B064-2943E768CB50}"/>
              </a:ext>
            </a:extLst>
          </p:cNvPr>
          <p:cNvSpPr txBox="1"/>
          <p:nvPr/>
        </p:nvSpPr>
        <p:spPr>
          <a:xfrm>
            <a:off x="4104034" y="3937754"/>
            <a:ext cx="176894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AI</a:t>
            </a:r>
            <a:r>
              <a:rPr lang="zh-CN" altLang="en-US" dirty="0"/>
              <a:t>智能采集器</a:t>
            </a:r>
            <a:endParaRPr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C699156-C2FF-6F4D-9771-24E19AC48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" r="24741" b="6883"/>
          <a:stretch/>
        </p:blipFill>
        <p:spPr>
          <a:xfrm>
            <a:off x="5911516" y="593726"/>
            <a:ext cx="1841940" cy="180563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4EA447C1-F9BB-3B49-A369-D12C49E35CEB}"/>
              </a:ext>
            </a:extLst>
          </p:cNvPr>
          <p:cNvSpPr txBox="1"/>
          <p:nvPr/>
        </p:nvSpPr>
        <p:spPr>
          <a:xfrm>
            <a:off x="5985811" y="5540390"/>
            <a:ext cx="176894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现有数据</a:t>
            </a:r>
            <a:endParaRPr dirty="0"/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554474F4-16F8-0F49-8332-24FB5E28B862}"/>
              </a:ext>
            </a:extLst>
          </p:cNvPr>
          <p:cNvSpPr txBox="1"/>
          <p:nvPr/>
        </p:nvSpPr>
        <p:spPr>
          <a:xfrm>
            <a:off x="5985811" y="5824907"/>
            <a:ext cx="176894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现有技术成果</a:t>
            </a:r>
            <a:endParaRPr dirty="0"/>
          </a:p>
        </p:txBody>
      </p:sp>
      <p:sp>
        <p:nvSpPr>
          <p:cNvPr id="59" name="Rounded Rectangle 15">
            <a:extLst>
              <a:ext uri="{FF2B5EF4-FFF2-40B4-BE49-F238E27FC236}">
                <a16:creationId xmlns:a16="http://schemas.microsoft.com/office/drawing/2014/main" id="{E5FF33E6-2B31-2E4F-9710-0C4183648EDC}"/>
              </a:ext>
            </a:extLst>
          </p:cNvPr>
          <p:cNvSpPr/>
          <p:nvPr/>
        </p:nvSpPr>
        <p:spPr>
          <a:xfrm>
            <a:off x="5896698" y="2469993"/>
            <a:ext cx="1858058" cy="1828803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0" name="Group 14">
            <a:extLst>
              <a:ext uri="{FF2B5EF4-FFF2-40B4-BE49-F238E27FC236}">
                <a16:creationId xmlns:a16="http://schemas.microsoft.com/office/drawing/2014/main" id="{3A4904A0-4A72-334D-AFBA-19FFB800B3D3}"/>
              </a:ext>
            </a:extLst>
          </p:cNvPr>
          <p:cNvGrpSpPr/>
          <p:nvPr/>
        </p:nvGrpSpPr>
        <p:grpSpPr>
          <a:xfrm>
            <a:off x="7797476" y="2466508"/>
            <a:ext cx="1828805" cy="1828802"/>
            <a:chOff x="-2" y="0"/>
            <a:chExt cx="1828803" cy="1828801"/>
          </a:xfrm>
        </p:grpSpPr>
        <p:sp>
          <p:nvSpPr>
            <p:cNvPr id="61" name="Rounded Rectangle 15">
              <a:extLst>
                <a:ext uri="{FF2B5EF4-FFF2-40B4-BE49-F238E27FC236}">
                  <a16:creationId xmlns:a16="http://schemas.microsoft.com/office/drawing/2014/main" id="{7D77E796-9EAA-E34E-8706-A292A18EF2C9}"/>
                </a:ext>
              </a:extLst>
            </p:cNvPr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Title 3">
              <a:extLst>
                <a:ext uri="{FF2B5EF4-FFF2-40B4-BE49-F238E27FC236}">
                  <a16:creationId xmlns:a16="http://schemas.microsoft.com/office/drawing/2014/main" id="{B15D5D83-752A-044C-A592-AB5688D636EE}"/>
                </a:ext>
              </a:extLst>
            </p:cNvPr>
            <p:cNvSpPr/>
            <p:nvPr/>
          </p:nvSpPr>
          <p:spPr>
            <a:xfrm>
              <a:off x="29929" y="745768"/>
              <a:ext cx="1768942" cy="2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5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63" name="Rounded Rectangle 15">
            <a:extLst>
              <a:ext uri="{FF2B5EF4-FFF2-40B4-BE49-F238E27FC236}">
                <a16:creationId xmlns:a16="http://schemas.microsoft.com/office/drawing/2014/main" id="{35A444FB-B219-B44B-A0D1-A4593E495088}"/>
              </a:ext>
            </a:extLst>
          </p:cNvPr>
          <p:cNvSpPr/>
          <p:nvPr/>
        </p:nvSpPr>
        <p:spPr>
          <a:xfrm>
            <a:off x="9669001" y="2466508"/>
            <a:ext cx="1839058" cy="1828803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Rounded Rectangle 15">
            <a:extLst>
              <a:ext uri="{FF2B5EF4-FFF2-40B4-BE49-F238E27FC236}">
                <a16:creationId xmlns:a16="http://schemas.microsoft.com/office/drawing/2014/main" id="{995DBD42-876B-5147-AC3A-EC4734F445ED}"/>
              </a:ext>
            </a:extLst>
          </p:cNvPr>
          <p:cNvSpPr/>
          <p:nvPr/>
        </p:nvSpPr>
        <p:spPr>
          <a:xfrm>
            <a:off x="7793837" y="4362533"/>
            <a:ext cx="1849583" cy="1828803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" name="Group 14">
            <a:extLst>
              <a:ext uri="{FF2B5EF4-FFF2-40B4-BE49-F238E27FC236}">
                <a16:creationId xmlns:a16="http://schemas.microsoft.com/office/drawing/2014/main" id="{C5004483-B67B-7E45-8734-F579BFD27B70}"/>
              </a:ext>
            </a:extLst>
          </p:cNvPr>
          <p:cNvGrpSpPr/>
          <p:nvPr/>
        </p:nvGrpSpPr>
        <p:grpSpPr>
          <a:xfrm>
            <a:off x="9679254" y="4358267"/>
            <a:ext cx="1828805" cy="1828802"/>
            <a:chOff x="-2" y="0"/>
            <a:chExt cx="1828803" cy="1828801"/>
          </a:xfrm>
        </p:grpSpPr>
        <p:sp>
          <p:nvSpPr>
            <p:cNvPr id="66" name="Rounded Rectangle 15">
              <a:extLst>
                <a:ext uri="{FF2B5EF4-FFF2-40B4-BE49-F238E27FC236}">
                  <a16:creationId xmlns:a16="http://schemas.microsoft.com/office/drawing/2014/main" id="{8D4E8D08-D78C-994B-9693-27A2B1A25A92}"/>
                </a:ext>
              </a:extLst>
            </p:cNvPr>
            <p:cNvSpPr/>
            <p:nvPr/>
          </p:nvSpPr>
          <p:spPr>
            <a:xfrm>
              <a:off x="-2" y="0"/>
              <a:ext cx="1828803" cy="1828801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Title 3">
              <a:extLst>
                <a:ext uri="{FF2B5EF4-FFF2-40B4-BE49-F238E27FC236}">
                  <a16:creationId xmlns:a16="http://schemas.microsoft.com/office/drawing/2014/main" id="{20CC657B-40DE-714F-B173-8F7B6E69870E}"/>
                </a:ext>
              </a:extLst>
            </p:cNvPr>
            <p:cNvSpPr/>
            <p:nvPr/>
          </p:nvSpPr>
          <p:spPr>
            <a:xfrm>
              <a:off x="29929" y="745768"/>
              <a:ext cx="1768942" cy="2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5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73" name="屏幕快照 2019-01-08 上午9.48.56.png" descr="屏幕快照 2019-01-08 上午9.48.56.png">
            <a:extLst>
              <a:ext uri="{FF2B5EF4-FFF2-40B4-BE49-F238E27FC236}">
                <a16:creationId xmlns:a16="http://schemas.microsoft.com/office/drawing/2014/main" id="{804D4349-25E8-8841-B739-D56C009EF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26" t="8031" r="25722" b="22669"/>
          <a:stretch/>
        </p:blipFill>
        <p:spPr>
          <a:xfrm>
            <a:off x="4021075" y="584896"/>
            <a:ext cx="1843574" cy="182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" y="0"/>
                </a:moveTo>
                <a:cubicBezTo>
                  <a:pt x="143" y="0"/>
                  <a:pt x="0" y="89"/>
                  <a:pt x="0" y="1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98"/>
                </a:lnTo>
                <a:cubicBezTo>
                  <a:pt x="21600" y="89"/>
                  <a:pt x="21457" y="0"/>
                  <a:pt x="21281" y="0"/>
                </a:cubicBezTo>
                <a:lnTo>
                  <a:pt x="319" y="0"/>
                </a:lnTo>
                <a:close/>
              </a:path>
            </a:pathLst>
          </a:custGeom>
          <a:ln w="12700">
            <a:solidFill>
              <a:schemeClr val="accent3"/>
            </a:solidFill>
            <a:miter lim="400000"/>
          </a:ln>
          <a:effectLst>
            <a:outerShdw blurRad="50800" dist="25400" dir="5400000" rotWithShape="0">
              <a:srgbClr val="000000">
                <a:alpha val="15000"/>
              </a:srgbClr>
            </a:outerShdw>
            <a:softEdge rad="127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grpSp>
        <p:nvGrpSpPr>
          <p:cNvPr id="69" name="Group 9">
            <a:extLst>
              <a:ext uri="{FF2B5EF4-FFF2-40B4-BE49-F238E27FC236}">
                <a16:creationId xmlns:a16="http://schemas.microsoft.com/office/drawing/2014/main" id="{1CFECB07-020F-3D42-B13C-30545F951511}"/>
              </a:ext>
            </a:extLst>
          </p:cNvPr>
          <p:cNvGrpSpPr/>
          <p:nvPr/>
        </p:nvGrpSpPr>
        <p:grpSpPr>
          <a:xfrm>
            <a:off x="4029204" y="1808310"/>
            <a:ext cx="1843574" cy="623752"/>
            <a:chOff x="3794557" y="1098702"/>
            <a:chExt cx="1843573" cy="623751"/>
          </a:xfrm>
        </p:grpSpPr>
        <p:sp>
          <p:nvSpPr>
            <p:cNvPr id="70" name="Rounded Rectangle 10">
              <a:extLst>
                <a:ext uri="{FF2B5EF4-FFF2-40B4-BE49-F238E27FC236}">
                  <a16:creationId xmlns:a16="http://schemas.microsoft.com/office/drawing/2014/main" id="{871D3F0E-D678-854B-A942-487186493BBE}"/>
                </a:ext>
              </a:extLst>
            </p:cNvPr>
            <p:cNvSpPr/>
            <p:nvPr/>
          </p:nvSpPr>
          <p:spPr>
            <a:xfrm>
              <a:off x="3794557" y="1098702"/>
              <a:ext cx="1843573" cy="601412"/>
            </a:xfrm>
            <a:prstGeom prst="roundRect">
              <a:avLst>
                <a:gd name="adj" fmla="val 1231"/>
              </a:avLst>
            </a:prstGeom>
            <a:solidFill>
              <a:schemeClr val="accent3">
                <a:alpha val="82000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Title 3">
              <a:extLst>
                <a:ext uri="{FF2B5EF4-FFF2-40B4-BE49-F238E27FC236}">
                  <a16:creationId xmlns:a16="http://schemas.microsoft.com/office/drawing/2014/main" id="{BE7975C9-A899-EB4D-B553-19B158755C65}"/>
                </a:ext>
              </a:extLst>
            </p:cNvPr>
            <p:cNvSpPr txBox="1"/>
            <p:nvPr/>
          </p:nvSpPr>
          <p:spPr>
            <a:xfrm>
              <a:off x="4159347" y="1146924"/>
              <a:ext cx="1152731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dirty="0"/>
                <a:t>舆情风控</a:t>
              </a:r>
              <a:endParaRPr dirty="0"/>
            </a:p>
          </p:txBody>
        </p:sp>
        <p:sp>
          <p:nvSpPr>
            <p:cNvPr id="72" name="Title 3">
              <a:extLst>
                <a:ext uri="{FF2B5EF4-FFF2-40B4-BE49-F238E27FC236}">
                  <a16:creationId xmlns:a16="http://schemas.microsoft.com/office/drawing/2014/main" id="{DF0AA19F-D5E2-0A40-B79A-385FB93FDC0C}"/>
                </a:ext>
              </a:extLst>
            </p:cNvPr>
            <p:cNvSpPr txBox="1"/>
            <p:nvPr/>
          </p:nvSpPr>
          <p:spPr>
            <a:xfrm>
              <a:off x="4159347" y="1507013"/>
              <a:ext cx="1152731" cy="21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dirty="0"/>
                <a:t>公司舆情风险预警</a:t>
              </a:r>
              <a:endParaRPr dirty="0"/>
            </a:p>
          </p:txBody>
        </p:sp>
      </p:grpSp>
      <p:sp>
        <p:nvSpPr>
          <p:cNvPr id="74" name="Rounded Rectangle 10">
            <a:extLst>
              <a:ext uri="{FF2B5EF4-FFF2-40B4-BE49-F238E27FC236}">
                <a16:creationId xmlns:a16="http://schemas.microsoft.com/office/drawing/2014/main" id="{497FB4FF-A0FC-8D4E-80E0-13512FCFD590}"/>
              </a:ext>
            </a:extLst>
          </p:cNvPr>
          <p:cNvSpPr/>
          <p:nvPr/>
        </p:nvSpPr>
        <p:spPr>
          <a:xfrm>
            <a:off x="5902707" y="1808310"/>
            <a:ext cx="184357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id="{CCF31BB3-7D5E-E646-9257-9D4A581052F9}"/>
              </a:ext>
            </a:extLst>
          </p:cNvPr>
          <p:cNvSpPr txBox="1"/>
          <p:nvPr/>
        </p:nvSpPr>
        <p:spPr>
          <a:xfrm>
            <a:off x="6267497" y="1856532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竞标情报</a:t>
            </a:r>
            <a:endParaRPr dirty="0"/>
          </a:p>
        </p:txBody>
      </p:sp>
      <p:sp>
        <p:nvSpPr>
          <p:cNvPr id="76" name="Title 3">
            <a:extLst>
              <a:ext uri="{FF2B5EF4-FFF2-40B4-BE49-F238E27FC236}">
                <a16:creationId xmlns:a16="http://schemas.microsoft.com/office/drawing/2014/main" id="{F3A80085-A33C-E047-B101-3E601027D84E}"/>
              </a:ext>
            </a:extLst>
          </p:cNvPr>
          <p:cNvSpPr txBox="1"/>
          <p:nvPr/>
        </p:nvSpPr>
        <p:spPr>
          <a:xfrm>
            <a:off x="6267497" y="2216622"/>
            <a:ext cx="115273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招标信息商机推送</a:t>
            </a:r>
            <a:endParaRPr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101D6B5-7A1D-7D47-9901-7444A45B1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44" r="23458" b="-339"/>
          <a:stretch/>
        </p:blipFill>
        <p:spPr bwMode="auto">
          <a:xfrm>
            <a:off x="9672903" y="593726"/>
            <a:ext cx="1826547" cy="180006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794F31-C7E1-984C-817E-A4C0ABE2E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307" r="24082" b="537"/>
          <a:stretch/>
        </p:blipFill>
        <p:spPr bwMode="auto">
          <a:xfrm>
            <a:off x="7802575" y="593726"/>
            <a:ext cx="1807687" cy="180006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0">
            <a:extLst>
              <a:ext uri="{FF2B5EF4-FFF2-40B4-BE49-F238E27FC236}">
                <a16:creationId xmlns:a16="http://schemas.microsoft.com/office/drawing/2014/main" id="{9EEBAA62-83D9-AB41-B75E-D1AB09796CE1}"/>
              </a:ext>
            </a:extLst>
          </p:cNvPr>
          <p:cNvSpPr/>
          <p:nvPr/>
        </p:nvSpPr>
        <p:spPr>
          <a:xfrm>
            <a:off x="7793837" y="1808310"/>
            <a:ext cx="1825950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Title 3">
            <a:extLst>
              <a:ext uri="{FF2B5EF4-FFF2-40B4-BE49-F238E27FC236}">
                <a16:creationId xmlns:a16="http://schemas.microsoft.com/office/drawing/2014/main" id="{526443C3-8585-1F46-B012-63F62EBCF8AE}"/>
              </a:ext>
            </a:extLst>
          </p:cNvPr>
          <p:cNvSpPr txBox="1"/>
          <p:nvPr/>
        </p:nvSpPr>
        <p:spPr>
          <a:xfrm>
            <a:off x="8158627" y="1856532"/>
            <a:ext cx="114171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知识图谱</a:t>
            </a:r>
            <a:endParaRPr dirty="0"/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31D7E369-2FBF-9D42-A758-B4D4B6A20AE3}"/>
              </a:ext>
            </a:extLst>
          </p:cNvPr>
          <p:cNvSpPr txBox="1"/>
          <p:nvPr/>
        </p:nvSpPr>
        <p:spPr>
          <a:xfrm>
            <a:off x="8158627" y="2216622"/>
            <a:ext cx="11417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企业关系一线穿透</a:t>
            </a:r>
            <a:endParaRPr dirty="0"/>
          </a:p>
        </p:txBody>
      </p:sp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CB5E110B-9A42-2943-8815-DA225CF4CC34}"/>
              </a:ext>
            </a:extLst>
          </p:cNvPr>
          <p:cNvSpPr/>
          <p:nvPr/>
        </p:nvSpPr>
        <p:spPr>
          <a:xfrm>
            <a:off x="9666744" y="1808309"/>
            <a:ext cx="1839057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Title 3">
            <a:extLst>
              <a:ext uri="{FF2B5EF4-FFF2-40B4-BE49-F238E27FC236}">
                <a16:creationId xmlns:a16="http://schemas.microsoft.com/office/drawing/2014/main" id="{CF8A33AB-F01E-E34C-B9BF-FCA55AD069AD}"/>
              </a:ext>
            </a:extLst>
          </p:cNvPr>
          <p:cNvSpPr txBox="1"/>
          <p:nvPr/>
        </p:nvSpPr>
        <p:spPr>
          <a:xfrm>
            <a:off x="10024579" y="1857719"/>
            <a:ext cx="114990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RPA</a:t>
            </a:r>
            <a:r>
              <a:rPr lang="zh-CN" altLang="en-US" dirty="0"/>
              <a:t>赋能</a:t>
            </a:r>
            <a:endParaRPr dirty="0"/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A2915CA5-1136-2F4F-9ADB-1226B4FC9054}"/>
              </a:ext>
            </a:extLst>
          </p:cNvPr>
          <p:cNvSpPr txBox="1"/>
          <p:nvPr/>
        </p:nvSpPr>
        <p:spPr>
          <a:xfrm>
            <a:off x="10024579" y="2217809"/>
            <a:ext cx="114990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操作模版智能配置</a:t>
            </a:r>
            <a:endParaRPr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7BB2CC6-3450-334F-9BF0-86DC99AC3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5005" b="1092"/>
          <a:stretch/>
        </p:blipFill>
        <p:spPr bwMode="auto">
          <a:xfrm>
            <a:off x="5907316" y="2480923"/>
            <a:ext cx="1830832" cy="180563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ounded Rectangle 10">
            <a:extLst>
              <a:ext uri="{FF2B5EF4-FFF2-40B4-BE49-F238E27FC236}">
                <a16:creationId xmlns:a16="http://schemas.microsoft.com/office/drawing/2014/main" id="{8B32D5EC-1BC8-B948-BC78-368F2658702D}"/>
              </a:ext>
            </a:extLst>
          </p:cNvPr>
          <p:cNvSpPr/>
          <p:nvPr/>
        </p:nvSpPr>
        <p:spPr>
          <a:xfrm>
            <a:off x="5904140" y="3691080"/>
            <a:ext cx="184357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Title 3">
            <a:extLst>
              <a:ext uri="{FF2B5EF4-FFF2-40B4-BE49-F238E27FC236}">
                <a16:creationId xmlns:a16="http://schemas.microsoft.com/office/drawing/2014/main" id="{F1559685-A5FA-894E-9110-8F602D9C3947}"/>
              </a:ext>
            </a:extLst>
          </p:cNvPr>
          <p:cNvSpPr txBox="1"/>
          <p:nvPr/>
        </p:nvSpPr>
        <p:spPr>
          <a:xfrm>
            <a:off x="6268930" y="3739302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智能代码</a:t>
            </a:r>
            <a:endParaRPr dirty="0"/>
          </a:p>
        </p:txBody>
      </p:sp>
      <p:sp>
        <p:nvSpPr>
          <p:cNvPr id="92" name="Title 3">
            <a:extLst>
              <a:ext uri="{FF2B5EF4-FFF2-40B4-BE49-F238E27FC236}">
                <a16:creationId xmlns:a16="http://schemas.microsoft.com/office/drawing/2014/main" id="{CCC56F32-6665-A44F-B03A-7E800FE49A8D}"/>
              </a:ext>
            </a:extLst>
          </p:cNvPr>
          <p:cNvSpPr txBox="1"/>
          <p:nvPr/>
        </p:nvSpPr>
        <p:spPr>
          <a:xfrm>
            <a:off x="6268930" y="4099392"/>
            <a:ext cx="115273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自动撰写采集代码</a:t>
            </a:r>
            <a:endParaRPr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C8D6AF0-EA6D-9D47-A6F5-FE735993D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177" r="17643" b="2402"/>
          <a:stretch/>
        </p:blipFill>
        <p:spPr bwMode="auto">
          <a:xfrm>
            <a:off x="7818441" y="2476834"/>
            <a:ext cx="1804521" cy="181566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A5447F48-562B-E445-A99D-EE06B7A561BB}"/>
              </a:ext>
            </a:extLst>
          </p:cNvPr>
          <p:cNvSpPr/>
          <p:nvPr/>
        </p:nvSpPr>
        <p:spPr>
          <a:xfrm>
            <a:off x="7793837" y="3694533"/>
            <a:ext cx="183244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Title 3">
            <a:extLst>
              <a:ext uri="{FF2B5EF4-FFF2-40B4-BE49-F238E27FC236}">
                <a16:creationId xmlns:a16="http://schemas.microsoft.com/office/drawing/2014/main" id="{A2C6F21C-8FA5-774E-BD92-65ED57FB64D2}"/>
              </a:ext>
            </a:extLst>
          </p:cNvPr>
          <p:cNvSpPr txBox="1"/>
          <p:nvPr/>
        </p:nvSpPr>
        <p:spPr>
          <a:xfrm>
            <a:off x="8158627" y="3742755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渠道分析</a:t>
            </a:r>
            <a:endParaRPr dirty="0"/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CDEF6AE5-3484-A74A-88E2-348719EAA454}"/>
              </a:ext>
            </a:extLst>
          </p:cNvPr>
          <p:cNvSpPr txBox="1"/>
          <p:nvPr/>
        </p:nvSpPr>
        <p:spPr>
          <a:xfrm>
            <a:off x="8158627" y="4102845"/>
            <a:ext cx="115273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自动获取新采集源</a:t>
            </a:r>
            <a:endParaRPr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AD8460-1E6C-4D4A-AD43-BC2DAEB57B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56"/>
          <a:stretch/>
        </p:blipFill>
        <p:spPr>
          <a:xfrm>
            <a:off x="9676149" y="2475697"/>
            <a:ext cx="1823301" cy="181085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6" name="Rounded Rectangle 10">
            <a:extLst>
              <a:ext uri="{FF2B5EF4-FFF2-40B4-BE49-F238E27FC236}">
                <a16:creationId xmlns:a16="http://schemas.microsoft.com/office/drawing/2014/main" id="{75D4A958-8FB7-304B-B4B7-F4C97E2B199A}"/>
              </a:ext>
            </a:extLst>
          </p:cNvPr>
          <p:cNvSpPr/>
          <p:nvPr/>
        </p:nvSpPr>
        <p:spPr>
          <a:xfrm>
            <a:off x="9664485" y="3691080"/>
            <a:ext cx="184357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Title 3">
            <a:extLst>
              <a:ext uri="{FF2B5EF4-FFF2-40B4-BE49-F238E27FC236}">
                <a16:creationId xmlns:a16="http://schemas.microsoft.com/office/drawing/2014/main" id="{92860E1D-5F71-6642-9AB4-AA4C422BCD98}"/>
              </a:ext>
            </a:extLst>
          </p:cNvPr>
          <p:cNvSpPr txBox="1"/>
          <p:nvPr/>
        </p:nvSpPr>
        <p:spPr>
          <a:xfrm>
            <a:off x="10029275" y="3739302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NLP</a:t>
            </a:r>
            <a:r>
              <a:rPr lang="zh-CN" altLang="en-US" dirty="0"/>
              <a:t>分析</a:t>
            </a:r>
            <a:endParaRPr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4110FD7-23DD-2D40-BCB2-D12B93D893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834" t="-189" r="19479" b="1582"/>
          <a:stretch/>
        </p:blipFill>
        <p:spPr>
          <a:xfrm>
            <a:off x="7804620" y="4367755"/>
            <a:ext cx="1829389" cy="181931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8" name="Title 3">
            <a:extLst>
              <a:ext uri="{FF2B5EF4-FFF2-40B4-BE49-F238E27FC236}">
                <a16:creationId xmlns:a16="http://schemas.microsoft.com/office/drawing/2014/main" id="{DE1585E7-ACAC-3A4F-87AD-F16076EEA853}"/>
              </a:ext>
            </a:extLst>
          </p:cNvPr>
          <p:cNvSpPr txBox="1"/>
          <p:nvPr/>
        </p:nvSpPr>
        <p:spPr>
          <a:xfrm>
            <a:off x="10099235" y="4091372"/>
            <a:ext cx="115273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结构化关键特征</a:t>
            </a:r>
            <a:endParaRPr dirty="0"/>
          </a:p>
        </p:txBody>
      </p:sp>
      <p:sp>
        <p:nvSpPr>
          <p:cNvPr id="103" name="Rounded Rectangle 10">
            <a:extLst>
              <a:ext uri="{FF2B5EF4-FFF2-40B4-BE49-F238E27FC236}">
                <a16:creationId xmlns:a16="http://schemas.microsoft.com/office/drawing/2014/main" id="{4EA26AA7-A074-FB4F-88DC-05689F1A96F0}"/>
              </a:ext>
            </a:extLst>
          </p:cNvPr>
          <p:cNvSpPr/>
          <p:nvPr/>
        </p:nvSpPr>
        <p:spPr>
          <a:xfrm>
            <a:off x="7797701" y="5576503"/>
            <a:ext cx="183244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Title 3">
            <a:extLst>
              <a:ext uri="{FF2B5EF4-FFF2-40B4-BE49-F238E27FC236}">
                <a16:creationId xmlns:a16="http://schemas.microsoft.com/office/drawing/2014/main" id="{A7058821-6B7D-AD45-AC69-28CCC0228C17}"/>
              </a:ext>
            </a:extLst>
          </p:cNvPr>
          <p:cNvSpPr txBox="1"/>
          <p:nvPr/>
        </p:nvSpPr>
        <p:spPr>
          <a:xfrm>
            <a:off x="8162491" y="5624725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资讯数据</a:t>
            </a:r>
            <a:endParaRPr dirty="0"/>
          </a:p>
        </p:txBody>
      </p:sp>
      <p:sp>
        <p:nvSpPr>
          <p:cNvPr id="105" name="Title 3">
            <a:extLst>
              <a:ext uri="{FF2B5EF4-FFF2-40B4-BE49-F238E27FC236}">
                <a16:creationId xmlns:a16="http://schemas.microsoft.com/office/drawing/2014/main" id="{AC819F8D-AAA3-8341-89E2-15236A07A4C8}"/>
              </a:ext>
            </a:extLst>
          </p:cNvPr>
          <p:cNvSpPr txBox="1"/>
          <p:nvPr/>
        </p:nvSpPr>
        <p:spPr>
          <a:xfrm>
            <a:off x="8233061" y="5889835"/>
            <a:ext cx="1152732" cy="190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altLang="zh-CN" sz="800" dirty="0"/>
              <a:t>519w</a:t>
            </a:r>
            <a:r>
              <a:rPr lang="zh-CN" altLang="en-US" sz="800" dirty="0"/>
              <a:t>新闻舆情数据</a:t>
            </a:r>
            <a:endParaRPr sz="8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AB5100-0255-464F-92EF-37378052841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864" t="244" r="20591" b="-244"/>
          <a:stretch/>
        </p:blipFill>
        <p:spPr>
          <a:xfrm>
            <a:off x="9700040" y="4369768"/>
            <a:ext cx="1799410" cy="180814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6" name="Rounded Rectangle 10">
            <a:extLst>
              <a:ext uri="{FF2B5EF4-FFF2-40B4-BE49-F238E27FC236}">
                <a16:creationId xmlns:a16="http://schemas.microsoft.com/office/drawing/2014/main" id="{9F03F25E-3586-8A42-9B66-E4C557127D4F}"/>
              </a:ext>
            </a:extLst>
          </p:cNvPr>
          <p:cNvSpPr/>
          <p:nvPr/>
        </p:nvSpPr>
        <p:spPr>
          <a:xfrm>
            <a:off x="9679682" y="5576503"/>
            <a:ext cx="1832444" cy="601413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Title 3">
            <a:extLst>
              <a:ext uri="{FF2B5EF4-FFF2-40B4-BE49-F238E27FC236}">
                <a16:creationId xmlns:a16="http://schemas.microsoft.com/office/drawing/2014/main" id="{059FFF34-9762-404F-B6E3-8A130919507A}"/>
              </a:ext>
            </a:extLst>
          </p:cNvPr>
          <p:cNvSpPr txBox="1"/>
          <p:nvPr/>
        </p:nvSpPr>
        <p:spPr>
          <a:xfrm>
            <a:off x="10044472" y="5624725"/>
            <a:ext cx="115273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竞标数据</a:t>
            </a:r>
            <a:endParaRPr dirty="0"/>
          </a:p>
        </p:txBody>
      </p:sp>
      <p:sp>
        <p:nvSpPr>
          <p:cNvPr id="108" name="Title 3">
            <a:extLst>
              <a:ext uri="{FF2B5EF4-FFF2-40B4-BE49-F238E27FC236}">
                <a16:creationId xmlns:a16="http://schemas.microsoft.com/office/drawing/2014/main" id="{BEC584D1-018A-4842-B7D3-EB5D2D2D17B0}"/>
              </a:ext>
            </a:extLst>
          </p:cNvPr>
          <p:cNvSpPr txBox="1"/>
          <p:nvPr/>
        </p:nvSpPr>
        <p:spPr>
          <a:xfrm>
            <a:off x="10087101" y="6025633"/>
            <a:ext cx="1324601" cy="190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altLang="zh-CN" sz="800" dirty="0"/>
              <a:t>200+</a:t>
            </a:r>
            <a:r>
              <a:rPr lang="zh-CN" altLang="en-US" sz="800" dirty="0"/>
              <a:t>招投标网站</a:t>
            </a:r>
            <a:r>
              <a:rPr lang="en-US" altLang="zh-CN" sz="800" dirty="0"/>
              <a:t>/app</a:t>
            </a:r>
            <a:endParaRPr sz="800" dirty="0"/>
          </a:p>
        </p:txBody>
      </p:sp>
      <p:sp>
        <p:nvSpPr>
          <p:cNvPr id="109" name="Title 3">
            <a:extLst>
              <a:ext uri="{FF2B5EF4-FFF2-40B4-BE49-F238E27FC236}">
                <a16:creationId xmlns:a16="http://schemas.microsoft.com/office/drawing/2014/main" id="{B8B98DFF-B1C3-6544-9FCB-21ADBD1D097F}"/>
              </a:ext>
            </a:extLst>
          </p:cNvPr>
          <p:cNvSpPr txBox="1"/>
          <p:nvPr/>
        </p:nvSpPr>
        <p:spPr>
          <a:xfrm>
            <a:off x="8208359" y="6021941"/>
            <a:ext cx="1266971" cy="190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altLang="zh-CN" sz="800" dirty="0"/>
              <a:t>1100+</a:t>
            </a:r>
            <a:r>
              <a:rPr lang="zh-CN" altLang="en-US" sz="800" dirty="0"/>
              <a:t>资讯网站</a:t>
            </a:r>
            <a:r>
              <a:rPr lang="en-US" altLang="zh-CN" sz="800" dirty="0"/>
              <a:t>/app</a:t>
            </a:r>
            <a:endParaRPr sz="800" dirty="0"/>
          </a:p>
        </p:txBody>
      </p:sp>
      <p:sp>
        <p:nvSpPr>
          <p:cNvPr id="110" name="Title 3">
            <a:extLst>
              <a:ext uri="{FF2B5EF4-FFF2-40B4-BE49-F238E27FC236}">
                <a16:creationId xmlns:a16="http://schemas.microsoft.com/office/drawing/2014/main" id="{1DD91115-15C5-204A-A0A7-5814BEF961FF}"/>
              </a:ext>
            </a:extLst>
          </p:cNvPr>
          <p:cNvSpPr txBox="1"/>
          <p:nvPr/>
        </p:nvSpPr>
        <p:spPr>
          <a:xfrm>
            <a:off x="10057476" y="5898135"/>
            <a:ext cx="1433182" cy="190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lnSpc>
                <a:spcPct val="80000"/>
              </a:lnSpc>
              <a:defRPr sz="1000">
                <a:solidFill>
                  <a:srgbClr val="FFFFFF"/>
                </a:solidFill>
              </a:defRPr>
            </a:lvl1pPr>
          </a:lstStyle>
          <a:p>
            <a:r>
              <a:rPr lang="zh-CN" altLang="en-US" sz="800" dirty="0"/>
              <a:t>包括招标、中标等维度</a:t>
            </a:r>
            <a:endParaRPr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15" animBg="1" advAuto="0"/>
      <p:bldP spid="533" grpId="1" animBg="1" advAuto="0"/>
      <p:bldP spid="537" grpId="6" animBg="1" advAuto="0"/>
      <p:bldP spid="550" grpId="2" animBg="1" advAuto="0"/>
      <p:bldP spid="554" grpId="3" animBg="1" advAuto="0"/>
      <p:bldP spid="562" grpId="5" animBg="1" advAuto="0"/>
      <p:bldP spid="60" grpId="0" animBg="1" advAuto="0"/>
      <p:bldP spid="65" grpId="0" animBg="1" advAuto="0"/>
      <p:bldP spid="73" grpId="0" animBg="1" advAuto="0"/>
      <p:bldP spid="6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roup 8"/>
          <p:cNvGrpSpPr/>
          <p:nvPr/>
        </p:nvGrpSpPr>
        <p:grpSpPr>
          <a:xfrm>
            <a:off x="610292" y="3266609"/>
            <a:ext cx="3200403" cy="784776"/>
            <a:chOff x="0" y="0"/>
            <a:chExt cx="3200401" cy="784774"/>
          </a:xfrm>
        </p:grpSpPr>
        <p:sp>
          <p:nvSpPr>
            <p:cNvPr id="583" name="Rounded Rectangle 9"/>
            <p:cNvSpPr/>
            <p:nvPr/>
          </p:nvSpPr>
          <p:spPr>
            <a:xfrm>
              <a:off x="0" y="175172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86" name="Content Placeholder 2"/>
            <p:cNvGrpSpPr/>
            <p:nvPr/>
          </p:nvGrpSpPr>
          <p:grpSpPr>
            <a:xfrm>
              <a:off x="410487" y="306895"/>
              <a:ext cx="2371139" cy="367354"/>
              <a:chOff x="0" y="-1"/>
              <a:chExt cx="2371137" cy="367353"/>
            </a:xfrm>
          </p:grpSpPr>
          <p:sp>
            <p:nvSpPr>
              <p:cNvPr id="584" name="矩形"/>
              <p:cNvSpPr/>
              <p:nvPr/>
            </p:nvSpPr>
            <p:spPr>
              <a:xfrm>
                <a:off x="0" y="-1"/>
                <a:ext cx="2371137" cy="367353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5" name="Step Number One"/>
              <p:cNvSpPr txBox="1"/>
              <p:nvPr/>
            </p:nvSpPr>
            <p:spPr>
              <a:xfrm>
                <a:off x="0" y="-1"/>
                <a:ext cx="2371137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研发阶段</a:t>
                </a:r>
                <a:endParaRPr dirty="0"/>
              </a:p>
            </p:txBody>
          </p:sp>
        </p:grpSp>
        <p:sp>
          <p:nvSpPr>
            <p:cNvPr id="587" name="Isosceles Triangle 11"/>
            <p:cNvSpPr/>
            <p:nvPr/>
          </p:nvSpPr>
          <p:spPr>
            <a:xfrm>
              <a:off x="1477521" y="0"/>
              <a:ext cx="237068" cy="175173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94" name="Group 12"/>
          <p:cNvGrpSpPr/>
          <p:nvPr/>
        </p:nvGrpSpPr>
        <p:grpSpPr>
          <a:xfrm>
            <a:off x="3144104" y="3441779"/>
            <a:ext cx="3200403" cy="787525"/>
            <a:chOff x="0" y="-1"/>
            <a:chExt cx="3200401" cy="787524"/>
          </a:xfrm>
        </p:grpSpPr>
        <p:sp>
          <p:nvSpPr>
            <p:cNvPr id="589" name="Rounded Rectangle 13"/>
            <p:cNvSpPr/>
            <p:nvPr/>
          </p:nvSpPr>
          <p:spPr>
            <a:xfrm>
              <a:off x="0" y="-1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92" name="Content Placeholder 2"/>
            <p:cNvGrpSpPr/>
            <p:nvPr/>
          </p:nvGrpSpPr>
          <p:grpSpPr>
            <a:xfrm>
              <a:off x="408451" y="131724"/>
              <a:ext cx="2371139" cy="367354"/>
              <a:chOff x="-1" y="-1"/>
              <a:chExt cx="2371137" cy="367353"/>
            </a:xfrm>
          </p:grpSpPr>
          <p:sp>
            <p:nvSpPr>
              <p:cNvPr id="590" name="矩形"/>
              <p:cNvSpPr/>
              <p:nvPr/>
            </p:nvSpPr>
            <p:spPr>
              <a:xfrm>
                <a:off x="-1" y="0"/>
                <a:ext cx="2371137" cy="367352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1" name="Step Number Two"/>
              <p:cNvSpPr txBox="1"/>
              <p:nvPr/>
            </p:nvSpPr>
            <p:spPr>
              <a:xfrm>
                <a:off x="-1" y="-1"/>
                <a:ext cx="2371137" cy="338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投产阶段</a:t>
                </a:r>
                <a:endParaRPr dirty="0"/>
              </a:p>
            </p:txBody>
          </p:sp>
        </p:grpSp>
        <p:sp>
          <p:nvSpPr>
            <p:cNvPr id="593" name="Isosceles Triangle 15"/>
            <p:cNvSpPr/>
            <p:nvPr/>
          </p:nvSpPr>
          <p:spPr>
            <a:xfrm rot="10800000" flipH="1">
              <a:off x="1476450" y="612349"/>
              <a:ext cx="237069" cy="175174"/>
            </a:xfrm>
            <a:prstGeom prst="triangl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95" name="Content Placeholder 2"/>
          <p:cNvSpPr txBox="1"/>
          <p:nvPr/>
        </p:nvSpPr>
        <p:spPr>
          <a:xfrm>
            <a:off x="1160553" y="1248096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2020.9-2020.12</a:t>
            </a:r>
          </a:p>
        </p:txBody>
      </p:sp>
      <p:sp>
        <p:nvSpPr>
          <p:cNvPr id="599" name="Title 1"/>
          <p:cNvSpPr txBox="1"/>
          <p:nvPr/>
        </p:nvSpPr>
        <p:spPr>
          <a:xfrm>
            <a:off x="1359528" y="4195011"/>
            <a:ext cx="1693639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600" name="Title 1"/>
          <p:cNvSpPr txBox="1"/>
          <p:nvPr/>
        </p:nvSpPr>
        <p:spPr>
          <a:xfrm>
            <a:off x="6445470" y="4195011"/>
            <a:ext cx="1693641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4"/>
                </a:solidFill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601" name="Title 1"/>
          <p:cNvSpPr txBox="1"/>
          <p:nvPr/>
        </p:nvSpPr>
        <p:spPr>
          <a:xfrm>
            <a:off x="3857016" y="1970787"/>
            <a:ext cx="1693639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602" name="Title 1"/>
          <p:cNvSpPr txBox="1"/>
          <p:nvPr/>
        </p:nvSpPr>
        <p:spPr>
          <a:xfrm>
            <a:off x="9140955" y="1956409"/>
            <a:ext cx="1693641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5"/>
                </a:solidFill>
              </a:defRPr>
            </a:lvl1pPr>
          </a:lstStyle>
          <a:p>
            <a:r>
              <a:t>04</a:t>
            </a:r>
          </a:p>
        </p:txBody>
      </p:sp>
      <p:grpSp>
        <p:nvGrpSpPr>
          <p:cNvPr id="608" name="Group 24"/>
          <p:cNvGrpSpPr/>
          <p:nvPr/>
        </p:nvGrpSpPr>
        <p:grpSpPr>
          <a:xfrm>
            <a:off x="5783426" y="3266609"/>
            <a:ext cx="3200403" cy="784776"/>
            <a:chOff x="0" y="0"/>
            <a:chExt cx="3200401" cy="784774"/>
          </a:xfrm>
        </p:grpSpPr>
        <p:sp>
          <p:nvSpPr>
            <p:cNvPr id="603" name="Rounded Rectangle 25"/>
            <p:cNvSpPr/>
            <p:nvPr/>
          </p:nvSpPr>
          <p:spPr>
            <a:xfrm>
              <a:off x="0" y="175172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Isosceles Triangle 26"/>
            <p:cNvSpPr/>
            <p:nvPr/>
          </p:nvSpPr>
          <p:spPr>
            <a:xfrm>
              <a:off x="1383122" y="0"/>
              <a:ext cx="237069" cy="175173"/>
            </a:xfrm>
            <a:prstGeom prst="triangl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07" name="Content Placeholder 2"/>
            <p:cNvGrpSpPr/>
            <p:nvPr/>
          </p:nvGrpSpPr>
          <p:grpSpPr>
            <a:xfrm>
              <a:off x="312521" y="293531"/>
              <a:ext cx="2392688" cy="367354"/>
              <a:chOff x="-1" y="-1"/>
              <a:chExt cx="2392686" cy="367353"/>
            </a:xfrm>
          </p:grpSpPr>
          <p:sp>
            <p:nvSpPr>
              <p:cNvPr id="605" name="矩形"/>
              <p:cNvSpPr/>
              <p:nvPr/>
            </p:nvSpPr>
            <p:spPr>
              <a:xfrm>
                <a:off x="-1" y="-1"/>
                <a:ext cx="2392686" cy="367353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6" name="Step Number Three"/>
              <p:cNvSpPr txBox="1"/>
              <p:nvPr/>
            </p:nvSpPr>
            <p:spPr>
              <a:xfrm>
                <a:off x="-1" y="-1"/>
                <a:ext cx="2392686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产品化阶段</a:t>
                </a:r>
                <a:endParaRPr dirty="0"/>
              </a:p>
            </p:txBody>
          </p:sp>
        </p:grpSp>
      </p:grpSp>
      <p:grpSp>
        <p:nvGrpSpPr>
          <p:cNvPr id="614" name="Group 28"/>
          <p:cNvGrpSpPr/>
          <p:nvPr/>
        </p:nvGrpSpPr>
        <p:grpSpPr>
          <a:xfrm>
            <a:off x="8387574" y="3441779"/>
            <a:ext cx="3200403" cy="787525"/>
            <a:chOff x="0" y="-1"/>
            <a:chExt cx="3200401" cy="787524"/>
          </a:xfrm>
        </p:grpSpPr>
        <p:sp>
          <p:nvSpPr>
            <p:cNvPr id="609" name="Rounded Rectangle 29"/>
            <p:cNvSpPr/>
            <p:nvPr/>
          </p:nvSpPr>
          <p:spPr>
            <a:xfrm>
              <a:off x="0" y="-1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12" name="Content Placeholder 2"/>
            <p:cNvGrpSpPr/>
            <p:nvPr/>
          </p:nvGrpSpPr>
          <p:grpSpPr>
            <a:xfrm>
              <a:off x="435262" y="131724"/>
              <a:ext cx="2371138" cy="367354"/>
              <a:chOff x="-1" y="-1"/>
              <a:chExt cx="2371137" cy="367353"/>
            </a:xfrm>
          </p:grpSpPr>
          <p:sp>
            <p:nvSpPr>
              <p:cNvPr id="610" name="矩形"/>
              <p:cNvSpPr/>
              <p:nvPr/>
            </p:nvSpPr>
            <p:spPr>
              <a:xfrm>
                <a:off x="-1" y="0"/>
                <a:ext cx="2371137" cy="36735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1" name="Step Number Four"/>
              <p:cNvSpPr txBox="1"/>
              <p:nvPr/>
            </p:nvSpPr>
            <p:spPr>
              <a:xfrm>
                <a:off x="-1" y="-1"/>
                <a:ext cx="2371137" cy="338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平台化阶段</a:t>
                </a:r>
                <a:endParaRPr dirty="0"/>
              </a:p>
            </p:txBody>
          </p:sp>
        </p:grpSp>
        <p:sp>
          <p:nvSpPr>
            <p:cNvPr id="613" name="Isosceles Triangle 31"/>
            <p:cNvSpPr/>
            <p:nvPr/>
          </p:nvSpPr>
          <p:spPr>
            <a:xfrm rot="10800000" flipH="1">
              <a:off x="1481666" y="612349"/>
              <a:ext cx="237069" cy="175174"/>
            </a:xfrm>
            <a:prstGeom prst="triangl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6" name="TextBox 30"/>
          <p:cNvSpPr txBox="1"/>
          <p:nvPr/>
        </p:nvSpPr>
        <p:spPr>
          <a:xfrm>
            <a:off x="1525758" y="298793"/>
            <a:ext cx="755386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44546A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3200BAB5-BDAC-F84F-B5C9-6B8644CC0FB7}"/>
              </a:ext>
            </a:extLst>
          </p:cNvPr>
          <p:cNvSpPr txBox="1">
            <a:spLocks/>
          </p:cNvSpPr>
          <p:nvPr/>
        </p:nvSpPr>
        <p:spPr>
          <a:xfrm>
            <a:off x="507830" y="558347"/>
            <a:ext cx="4330461" cy="3969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indent="-228600" algn="l" defTabSz="691743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403" b="0" i="0" u="none" strike="noStrike" cap="none" spc="0" baseline="0">
                <a:solidFill>
                  <a:srgbClr val="44546A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ctr" hangingPunct="1"/>
            <a:r>
              <a:rPr lang="en-US" altLang="zh-CN" dirty="0"/>
              <a:t>AIC</a:t>
            </a:r>
            <a:r>
              <a:rPr lang="zh-CN" altLang="en-US" dirty="0"/>
              <a:t>智能采集系统</a:t>
            </a:r>
            <a:r>
              <a:rPr lang="en-US" altLang="zh-CN" dirty="0"/>
              <a:t>-</a:t>
            </a:r>
            <a:r>
              <a:rPr lang="zh-CN" altLang="en-US" dirty="0"/>
              <a:t>里程碑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04154DA-7531-0D42-85CD-299EFF6F60BA}"/>
              </a:ext>
            </a:extLst>
          </p:cNvPr>
          <p:cNvSpPr txBox="1"/>
          <p:nvPr/>
        </p:nvSpPr>
        <p:spPr>
          <a:xfrm>
            <a:off x="3409421" y="1344917"/>
            <a:ext cx="2598118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F45E106-C6B7-364F-9A01-1AD301A8B37F}"/>
              </a:ext>
            </a:extLst>
          </p:cNvPr>
          <p:cNvSpPr txBox="1"/>
          <p:nvPr/>
        </p:nvSpPr>
        <p:spPr>
          <a:xfrm>
            <a:off x="8858314" y="1460932"/>
            <a:ext cx="2598118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E44192-76BD-3748-A5A9-688C25A34676}"/>
              </a:ext>
            </a:extLst>
          </p:cNvPr>
          <p:cNvSpPr txBox="1"/>
          <p:nvPr/>
        </p:nvSpPr>
        <p:spPr>
          <a:xfrm>
            <a:off x="1160553" y="1654540"/>
            <a:ext cx="225317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完成框架搭建，建立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ES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搜索平台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D2D1062-4CA5-5944-B2FA-E6BD32123B45}"/>
              </a:ext>
            </a:extLst>
          </p:cNvPr>
          <p:cNvSpPr txBox="1"/>
          <p:nvPr/>
        </p:nvSpPr>
        <p:spPr>
          <a:xfrm>
            <a:off x="3554763" y="1769038"/>
            <a:ext cx="923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ABE8CD7-6588-8D48-BC52-76A13854B4BE}"/>
              </a:ext>
            </a:extLst>
          </p:cNvPr>
          <p:cNvSpPr txBox="1"/>
          <p:nvPr/>
        </p:nvSpPr>
        <p:spPr>
          <a:xfrm>
            <a:off x="5920125" y="5604400"/>
            <a:ext cx="923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" name="图形 4" descr="徽章勾号 1 轮廓">
            <a:extLst>
              <a:ext uri="{FF2B5EF4-FFF2-40B4-BE49-F238E27FC236}">
                <a16:creationId xmlns:a16="http://schemas.microsoft.com/office/drawing/2014/main" id="{07C4F5ED-1563-2E4A-85C8-4C6E5BB1E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553" y="2457617"/>
            <a:ext cx="279551" cy="27955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7152A20-BA94-DD43-8EBA-6319868ECA16}"/>
              </a:ext>
            </a:extLst>
          </p:cNvPr>
          <p:cNvSpPr txBox="1"/>
          <p:nvPr/>
        </p:nvSpPr>
        <p:spPr>
          <a:xfrm>
            <a:off x="1452965" y="2361022"/>
            <a:ext cx="132343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新闻数据搜索平台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C118767-8DDB-CD4E-B666-E2BE0B4EDB9C}"/>
              </a:ext>
            </a:extLst>
          </p:cNvPr>
          <p:cNvSpPr txBox="1"/>
          <p:nvPr/>
        </p:nvSpPr>
        <p:spPr>
          <a:xfrm>
            <a:off x="1452965" y="2604473"/>
            <a:ext cx="176746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月入新闻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300W</a:t>
            </a:r>
            <a:r>
              <a:rPr lang="zh-CN" altLang="en-US" sz="800" dirty="0"/>
              <a:t>篇，渠道不低于</a:t>
            </a:r>
            <a:r>
              <a:rPr lang="en-US" altLang="zh-CN" sz="800" dirty="0"/>
              <a:t>300</a:t>
            </a:r>
            <a:r>
              <a:rPr lang="zh-CN" altLang="en-US" sz="800" dirty="0"/>
              <a:t>个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3D94277-487F-034E-AAF2-1A387C70B719}"/>
              </a:ext>
            </a:extLst>
          </p:cNvPr>
          <p:cNvSpPr txBox="1"/>
          <p:nvPr/>
        </p:nvSpPr>
        <p:spPr>
          <a:xfrm>
            <a:off x="1452965" y="2824093"/>
            <a:ext cx="147732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招投标数据搜索平台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5D50F53-AC6F-DD49-A233-308BD1E1E0A9}"/>
              </a:ext>
            </a:extLst>
          </p:cNvPr>
          <p:cNvSpPr txBox="1"/>
          <p:nvPr/>
        </p:nvSpPr>
        <p:spPr>
          <a:xfrm>
            <a:off x="1453750" y="3037809"/>
            <a:ext cx="174662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日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入招投标</a:t>
            </a:r>
            <a:r>
              <a:rPr lang="en-US" altLang="zh-CN" sz="800" dirty="0"/>
              <a:t>1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W</a:t>
            </a:r>
            <a:r>
              <a:rPr lang="zh-CN" altLang="en-US" sz="800" dirty="0"/>
              <a:t>篇，渠道不低于</a:t>
            </a:r>
            <a:r>
              <a:rPr lang="en-US" altLang="zh-CN" sz="800" dirty="0"/>
              <a:t>100</a:t>
            </a:r>
            <a:r>
              <a:rPr lang="zh-CN" altLang="en-US" sz="800" dirty="0"/>
              <a:t>个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4" name="图形 53" descr="徽章勾号 1 轮廓">
            <a:extLst>
              <a:ext uri="{FF2B5EF4-FFF2-40B4-BE49-F238E27FC236}">
                <a16:creationId xmlns:a16="http://schemas.microsoft.com/office/drawing/2014/main" id="{7D18427C-377E-F245-9839-214F32A4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554" y="2898033"/>
            <a:ext cx="279551" cy="27955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E393125E-E638-E84E-8B81-7C53EDC43F74}"/>
              </a:ext>
            </a:extLst>
          </p:cNvPr>
          <p:cNvSpPr txBox="1"/>
          <p:nvPr/>
        </p:nvSpPr>
        <p:spPr>
          <a:xfrm>
            <a:off x="1452936" y="1926401"/>
            <a:ext cx="86177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全流程搭建</a:t>
            </a:r>
          </a:p>
        </p:txBody>
      </p:sp>
      <p:pic>
        <p:nvPicPr>
          <p:cNvPr id="56" name="图形 55" descr="徽章勾号 1 轮廓">
            <a:extLst>
              <a:ext uri="{FF2B5EF4-FFF2-40B4-BE49-F238E27FC236}">
                <a16:creationId xmlns:a16="http://schemas.microsoft.com/office/drawing/2014/main" id="{13FA829E-5B48-7B44-B4C7-D42889F34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553" y="1994099"/>
            <a:ext cx="279551" cy="279551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95D7C5BB-E3A9-A243-9847-477A36CE8B62}"/>
              </a:ext>
            </a:extLst>
          </p:cNvPr>
          <p:cNvSpPr txBox="1"/>
          <p:nvPr/>
        </p:nvSpPr>
        <p:spPr>
          <a:xfrm>
            <a:off x="1452965" y="2151536"/>
            <a:ext cx="2246765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完成整体研发，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内部算法、大数据部门流程打通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71D5FB7-E2FC-5A4D-B167-26E4587F040D}"/>
              </a:ext>
            </a:extLst>
          </p:cNvPr>
          <p:cNvSpPr txBox="1"/>
          <p:nvPr/>
        </p:nvSpPr>
        <p:spPr>
          <a:xfrm>
            <a:off x="3530249" y="4230623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2021.1-2021.3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E526CCC-477F-384D-9328-78BE37CAA096}"/>
              </a:ext>
            </a:extLst>
          </p:cNvPr>
          <p:cNvSpPr txBox="1"/>
          <p:nvPr/>
        </p:nvSpPr>
        <p:spPr>
          <a:xfrm>
            <a:off x="3530249" y="4637067"/>
            <a:ext cx="240065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200" dirty="0"/>
              <a:t>接入现有业务系统，赋能现有产品</a:t>
            </a:r>
          </a:p>
        </p:txBody>
      </p:sp>
      <p:pic>
        <p:nvPicPr>
          <p:cNvPr id="60" name="图形 59" descr="徽章勾号 1 轮廓">
            <a:extLst>
              <a:ext uri="{FF2B5EF4-FFF2-40B4-BE49-F238E27FC236}">
                <a16:creationId xmlns:a16="http://schemas.microsoft.com/office/drawing/2014/main" id="{AC8AE5B9-8AEF-DA4D-9B9F-B5FACA92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0249" y="5440144"/>
            <a:ext cx="279551" cy="27955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C71507E0-5296-8F4E-98EA-76EE9BFB6A11}"/>
              </a:ext>
            </a:extLst>
          </p:cNvPr>
          <p:cNvSpPr txBox="1"/>
          <p:nvPr/>
        </p:nvSpPr>
        <p:spPr>
          <a:xfrm>
            <a:off x="3822661" y="5343549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商机平台支撑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2BF2372-7354-B548-969B-AC079EE5B4E6}"/>
              </a:ext>
            </a:extLst>
          </p:cNvPr>
          <p:cNvSpPr txBox="1"/>
          <p:nvPr/>
        </p:nvSpPr>
        <p:spPr>
          <a:xfrm>
            <a:off x="3822661" y="5587000"/>
            <a:ext cx="2549733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与大数据、保理有关招投标商机</a:t>
            </a:r>
            <a:r>
              <a:rPr lang="en-US" altLang="zh-CN" sz="800" dirty="0"/>
              <a:t>4</a:t>
            </a:r>
            <a:r>
              <a:rPr lang="zh-CN" altLang="en-US" sz="800" dirty="0"/>
              <a:t>小时推送率</a:t>
            </a:r>
            <a:r>
              <a:rPr lang="en-US" altLang="zh-CN" sz="800" dirty="0"/>
              <a:t>80%</a:t>
            </a:r>
            <a:r>
              <a:rPr lang="zh-CN" altLang="en-US" sz="800" dirty="0"/>
              <a:t>以上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89C8780-34ED-2347-87F4-EAB2C8F3C790}"/>
              </a:ext>
            </a:extLst>
          </p:cNvPr>
          <p:cNvSpPr txBox="1"/>
          <p:nvPr/>
        </p:nvSpPr>
        <p:spPr>
          <a:xfrm>
            <a:off x="3822661" y="5806620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知识图谱支撑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65E1CCF-880F-9D42-AA00-1E848C2B9AA0}"/>
              </a:ext>
            </a:extLst>
          </p:cNvPr>
          <p:cNvSpPr txBox="1"/>
          <p:nvPr/>
        </p:nvSpPr>
        <p:spPr>
          <a:xfrm>
            <a:off x="3823446" y="6020336"/>
            <a:ext cx="152862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支撑企业交易数据知识图谱训练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25A622B-0D7B-3841-B2AA-EBED20462708}"/>
              </a:ext>
            </a:extLst>
          </p:cNvPr>
          <p:cNvSpPr txBox="1"/>
          <p:nvPr/>
        </p:nvSpPr>
        <p:spPr>
          <a:xfrm>
            <a:off x="3822632" y="4908928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蜂控数据支撑</a:t>
            </a:r>
          </a:p>
        </p:txBody>
      </p:sp>
      <p:pic>
        <p:nvPicPr>
          <p:cNvPr id="67" name="图形 66" descr="徽章勾号 1 轮廓">
            <a:extLst>
              <a:ext uri="{FF2B5EF4-FFF2-40B4-BE49-F238E27FC236}">
                <a16:creationId xmlns:a16="http://schemas.microsoft.com/office/drawing/2014/main" id="{53FD4A2B-F331-2A44-B575-99B1AC1C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0249" y="4976626"/>
            <a:ext cx="279551" cy="279551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8AB541FD-76E7-A24E-9CFB-11E6A9B2E77F}"/>
              </a:ext>
            </a:extLst>
          </p:cNvPr>
          <p:cNvSpPr txBox="1"/>
          <p:nvPr/>
        </p:nvSpPr>
        <p:spPr>
          <a:xfrm>
            <a:off x="3822661" y="5134063"/>
            <a:ext cx="2652325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替代外部接口，提升数据量</a:t>
            </a:r>
            <a:r>
              <a:rPr lang="en-US" altLang="zh-CN" sz="800" dirty="0"/>
              <a:t>20</a:t>
            </a:r>
            <a:r>
              <a:rPr lang="zh-CN" altLang="en-US" sz="800" dirty="0"/>
              <a:t>倍以上，降低数据成本</a:t>
            </a:r>
            <a:r>
              <a:rPr lang="en-US" altLang="zh-CN" sz="800" dirty="0"/>
              <a:t>95%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163D232-E1C6-844D-8973-6FEC515A3DB4}"/>
              </a:ext>
            </a:extLst>
          </p:cNvPr>
          <p:cNvSpPr txBox="1"/>
          <p:nvPr/>
        </p:nvSpPr>
        <p:spPr>
          <a:xfrm>
            <a:off x="6137276" y="1248431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2021.4-2021.9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7A5A36F-D319-0F44-B532-D5E97885F58B}"/>
              </a:ext>
            </a:extLst>
          </p:cNvPr>
          <p:cNvSpPr txBox="1"/>
          <p:nvPr/>
        </p:nvSpPr>
        <p:spPr>
          <a:xfrm>
            <a:off x="6137276" y="1654875"/>
            <a:ext cx="270843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200" dirty="0"/>
              <a:t>改业务驱动为数据驱动，重构现有产品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63FE4D6-7ADF-4D44-B591-088B165C8CAC}"/>
              </a:ext>
            </a:extLst>
          </p:cNvPr>
          <p:cNvSpPr txBox="1"/>
          <p:nvPr/>
        </p:nvSpPr>
        <p:spPr>
          <a:xfrm>
            <a:off x="6429688" y="2361357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智能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接口平台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7994C84-70DD-FD47-925A-D261F55A3E31}"/>
              </a:ext>
            </a:extLst>
          </p:cNvPr>
          <p:cNvSpPr txBox="1"/>
          <p:nvPr/>
        </p:nvSpPr>
        <p:spPr>
          <a:xfrm>
            <a:off x="6429688" y="2604808"/>
            <a:ext cx="286231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基于智能采集器拓展，无需开发自动化接入第三方数据及接口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27B7646-864C-9F48-91E6-0DB7398E3C5A}"/>
              </a:ext>
            </a:extLst>
          </p:cNvPr>
          <p:cNvSpPr txBox="1"/>
          <p:nvPr/>
        </p:nvSpPr>
        <p:spPr>
          <a:xfrm>
            <a:off x="6429688" y="2824428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行业分析工具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D9125D8-6605-4142-B9B0-BA13334F4357}"/>
              </a:ext>
            </a:extLst>
          </p:cNvPr>
          <p:cNvSpPr txBox="1"/>
          <p:nvPr/>
        </p:nvSpPr>
        <p:spPr>
          <a:xfrm>
            <a:off x="6430473" y="3038144"/>
            <a:ext cx="265873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聚合行业数据，预测行业前景，潜在客户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Rank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排序挖掘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0AF7EA8-B937-344C-81DD-8BCD320BE8B1}"/>
              </a:ext>
            </a:extLst>
          </p:cNvPr>
          <p:cNvSpPr txBox="1"/>
          <p:nvPr/>
        </p:nvSpPr>
        <p:spPr>
          <a:xfrm>
            <a:off x="6429659" y="1926736"/>
            <a:ext cx="104291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舆情风控模型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AD65188-C1C2-484A-8AAF-49C00B787011}"/>
              </a:ext>
            </a:extLst>
          </p:cNvPr>
          <p:cNvSpPr txBox="1"/>
          <p:nvPr/>
        </p:nvSpPr>
        <p:spPr>
          <a:xfrm>
            <a:off x="6429688" y="2151871"/>
            <a:ext cx="278858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替代打分卡，基于大数据的风控模型，产生</a:t>
            </a:r>
            <a:r>
              <a:rPr lang="en-US" altLang="zh-CN" sz="800" dirty="0"/>
              <a:t>LLS</a:t>
            </a:r>
            <a:r>
              <a:rPr lang="zh-CN" altLang="en-US" sz="800" dirty="0"/>
              <a:t>企业信用分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F31A07C-4278-614E-BFD3-74DEFD1CE1C5}"/>
              </a:ext>
            </a:extLst>
          </p:cNvPr>
          <p:cNvSpPr txBox="1"/>
          <p:nvPr/>
        </p:nvSpPr>
        <p:spPr>
          <a:xfrm>
            <a:off x="8843705" y="4195716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2021.9+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4D2C557-2CB6-9B4A-B17C-C3C928AD25B8}"/>
              </a:ext>
            </a:extLst>
          </p:cNvPr>
          <p:cNvSpPr txBox="1"/>
          <p:nvPr/>
        </p:nvSpPr>
        <p:spPr>
          <a:xfrm>
            <a:off x="8843705" y="4602160"/>
            <a:ext cx="272606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建立</a:t>
            </a:r>
            <a:r>
              <a:rPr lang="en-US" altLang="zh-CN" sz="1200" dirty="0"/>
              <a:t>PaaS</a:t>
            </a:r>
            <a:r>
              <a:rPr lang="zh-CN" altLang="en-US" sz="1200" dirty="0"/>
              <a:t>脱敏数据中心，建立数据标准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3E05F6B-B8FE-A24F-910B-EBF26647FA10}"/>
              </a:ext>
            </a:extLst>
          </p:cNvPr>
          <p:cNvSpPr txBox="1"/>
          <p:nvPr/>
        </p:nvSpPr>
        <p:spPr>
          <a:xfrm>
            <a:off x="9136117" y="5308642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二次处理数据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096C014-6026-CE42-8F07-9A1E807DCA74}"/>
              </a:ext>
            </a:extLst>
          </p:cNvPr>
          <p:cNvSpPr txBox="1"/>
          <p:nvPr/>
        </p:nvSpPr>
        <p:spPr>
          <a:xfrm>
            <a:off x="9136117" y="5552093"/>
            <a:ext cx="2144173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算法及模型结果的接口化、容器化、异步调用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F5229144-2095-BC45-9D22-A5E03CAE404D}"/>
              </a:ext>
            </a:extLst>
          </p:cNvPr>
          <p:cNvSpPr txBox="1"/>
          <p:nvPr/>
        </p:nvSpPr>
        <p:spPr>
          <a:xfrm>
            <a:off x="9136117" y="5771713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数据标准制定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D5C92A8-E8A2-B14D-A25A-F627D46300A2}"/>
              </a:ext>
            </a:extLst>
          </p:cNvPr>
          <p:cNvSpPr txBox="1"/>
          <p:nvPr/>
        </p:nvSpPr>
        <p:spPr>
          <a:xfrm>
            <a:off x="9136902" y="5985429"/>
            <a:ext cx="2360579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出具供应链金融数据采集、结构化和存储标准，</a:t>
            </a:r>
            <a:endParaRPr kumimoji="0" lang="en-US" altLang="zh-CN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提高供应链金融行业的数据的量化收益及传输效率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F042AA4D-43D5-284D-AB72-4ECDF1915BC0}"/>
              </a:ext>
            </a:extLst>
          </p:cNvPr>
          <p:cNvSpPr txBox="1"/>
          <p:nvPr/>
        </p:nvSpPr>
        <p:spPr>
          <a:xfrm>
            <a:off x="9136088" y="4874021"/>
            <a:ext cx="5539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源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数据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C5754C53-3707-B042-A72A-EAC67E01D7EE}"/>
              </a:ext>
            </a:extLst>
          </p:cNvPr>
          <p:cNvSpPr txBox="1"/>
          <p:nvPr/>
        </p:nvSpPr>
        <p:spPr>
          <a:xfrm>
            <a:off x="9136117" y="5099156"/>
            <a:ext cx="204158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底层采集数据的接口化、容器化、异步调用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650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 isContent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0" animBg="1" advAuto="0"/>
      <p:bldP spid="594" grpId="0" animBg="1" advAuto="0"/>
      <p:bldP spid="595" grpId="0" animBg="1" advAuto="0"/>
      <p:bldP spid="599" grpId="0" animBg="1" advAuto="0"/>
      <p:bldP spid="600" grpId="0" animBg="1" advAuto="0"/>
      <p:bldP spid="601" grpId="0" animBg="1" advAuto="0"/>
      <p:bldP spid="602" grpId="0" animBg="1" advAuto="0"/>
      <p:bldP spid="608" grpId="0" animBg="1" advAuto="0"/>
      <p:bldP spid="614" grpId="0" animBg="1" advAuto="0"/>
      <p:bldP spid="41" grpId="0" animBg="1" advAuto="0"/>
      <p:bldP spid="43" grpId="0" animBg="1" advAuto="0"/>
      <p:bldP spid="58" grpId="0" animBg="1" advAuto="0"/>
      <p:bldP spid="69" grpId="0" animBg="1" advAuto="0"/>
      <p:bldP spid="8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B5C436-DBE7-464A-A762-3FB0B95D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01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801D2A-3957-5A40-AA96-8435C3AD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58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609708-D28C-E546-AFB1-17522D8D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80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656D78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718</Words>
  <Application>Microsoft Macintosh PowerPoint</Application>
  <PresentationFormat>宽屏</PresentationFormat>
  <Paragraphs>110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Lato Light</vt:lpstr>
      <vt:lpstr>Helvetica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WANG YUTING</cp:lastModifiedBy>
  <cp:revision>21</cp:revision>
  <dcterms:modified xsi:type="dcterms:W3CDTF">2021-01-26T03:05:54Z</dcterms:modified>
</cp:coreProperties>
</file>