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764" r:id="rId2"/>
    <p:sldId id="765" r:id="rId3"/>
    <p:sldId id="763" r:id="rId4"/>
    <p:sldId id="767" r:id="rId5"/>
    <p:sldId id="768" r:id="rId6"/>
    <p:sldId id="756" r:id="rId7"/>
    <p:sldId id="755" r:id="rId8"/>
    <p:sldId id="766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pos="10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用户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3CD"/>
    <a:srgbClr val="F8FBFD"/>
    <a:srgbClr val="FAFCFD"/>
    <a:srgbClr val="F8FAFC"/>
    <a:srgbClr val="F1C045"/>
    <a:srgbClr val="8DAADB"/>
    <a:srgbClr val="FF9300"/>
    <a:srgbClr val="003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 autoAdjust="0"/>
    <p:restoredTop sz="93605" autoAdjust="0"/>
  </p:normalViewPr>
  <p:slideViewPr>
    <p:cSldViewPr snapToGrid="0">
      <p:cViewPr varScale="1">
        <p:scale>
          <a:sx n="120" d="100"/>
          <a:sy n="120" d="100"/>
        </p:scale>
        <p:origin x="1400" y="176"/>
      </p:cViewPr>
      <p:guideLst>
        <p:guide orient="horz" pos="1273"/>
        <p:guide pos="10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9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90204" pitchFamily="34" charset="0"/>
              <a:buNone/>
              <a:defRPr sz="1200" noProof="1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9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latin typeface="等线" pitchFamily="2" charset="-122"/>
                <a:ea typeface="等线" pitchFamily="2" charset="-122"/>
              </a:defRPr>
            </a:lvl1pPr>
          </a:lstStyle>
          <a:p>
            <a:fld id="{03D2568B-69C9-47FE-AFF7-928B427705D6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917C-21EE-472B-912C-E52373D931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3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2568B-69C9-47FE-AFF7-928B427705D6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3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8D20-05E5-4B2B-B376-CE8A8842C3B2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2C196-0D7F-4196-A151-7F0A978AABDA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1EC97-E7B2-4333-B56F-23A9FD28CF4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 bwMode="auto"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733425"/>
            <a:ext cx="10533063" cy="5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6375" y="112713"/>
            <a:ext cx="576263" cy="647700"/>
          </a:xfrm>
          <a:prstGeom prst="rect">
            <a:avLst/>
          </a:prstGeom>
          <a:solidFill>
            <a:srgbClr val="2D6FA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45212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45212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defTabSz="45212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defTabSz="45212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defTabSz="45212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defTabSz="45212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defTabSz="45212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defTabSz="45212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defTabSz="45212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zh-CN" sz="1500">
              <a:latin typeface="Helvetica" charset="0"/>
              <a:sym typeface="Helvetica" charset="0"/>
            </a:endParaRPr>
          </a:p>
        </p:txBody>
      </p:sp>
      <p:pic>
        <p:nvPicPr>
          <p:cNvPr id="6" name="Picture 14" descr="LOGO-02副本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00025"/>
            <a:ext cx="379412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63617"/>
            <a:ext cx="10363200" cy="595212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23926" y="1000126"/>
            <a:ext cx="10363200" cy="51768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000" b="1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200"/>
            </a:lvl4pPr>
            <a:lvl5pPr>
              <a:lnSpc>
                <a:spcPct val="100000"/>
              </a:lnSpc>
              <a:spcAft>
                <a:spcPts val="600"/>
              </a:spcAft>
              <a:defRPr sz="1200"/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15438" y="6526213"/>
            <a:ext cx="2743200" cy="365125"/>
          </a:xfrm>
        </p:spPr>
        <p:txBody>
          <a:bodyPr/>
          <a:lstStyle>
            <a:lvl1pPr>
              <a:defRPr sz="1000">
                <a:solidFill>
                  <a:srgbClr val="4A93CD"/>
                </a:solidFill>
              </a:defRPr>
            </a:lvl1pPr>
          </a:lstStyle>
          <a:p>
            <a:fld id="{E98EC214-EAB7-4B28-B646-87B4452B52DD}" type="slidenum">
              <a:rPr altLang="en-US"/>
              <a:t>‹#›</a:t>
            </a:fld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58D24-D1E5-42F7-AF06-88EBC355470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F57D0-D3FF-43EB-87BD-618F9D9FDD8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06AA-38CD-496A-8F38-4B652C018EF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39E9-CE4D-4A5B-8444-361D64748A52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7D1B3-0DA0-42C2-B1BF-86E40AB6F06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87F2C-4CF7-4064-BBCB-7B4E907861A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F7483-E865-4D6E-A1DF-FA81F39785FF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9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9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solidFill>
                  <a:srgbClr val="969696"/>
                </a:solidFill>
              </a:defRPr>
            </a:lvl1pPr>
          </a:lstStyle>
          <a:p>
            <a:fld id="{AD652BDC-F73D-4BC0-9D9B-ED3EEEABFDF2}" type="slidenum">
              <a:rPr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590675" y="1081088"/>
            <a:ext cx="1262062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8" name="矩形 7"/>
          <p:cNvSpPr/>
          <p:nvPr/>
        </p:nvSpPr>
        <p:spPr>
          <a:xfrm>
            <a:off x="-1590675" y="1922463"/>
            <a:ext cx="1262062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>
            <a:off x="-1590675" y="2765425"/>
            <a:ext cx="1262062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" name="矩形 9"/>
          <p:cNvSpPr/>
          <p:nvPr/>
        </p:nvSpPr>
        <p:spPr>
          <a:xfrm>
            <a:off x="-1590675" y="3606800"/>
            <a:ext cx="1262062" cy="60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-1590675" y="4448175"/>
            <a:ext cx="1262062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-1590675" y="5289550"/>
            <a:ext cx="1262062" cy="60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037" name="图片 15" descr="55555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1588"/>
            <a:ext cx="111252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linklogis.com/static/img/banner1.0fdba8c.jpg"/>
          <p:cNvPicPr>
            <a:picLocks noChangeAspect="1" noChangeArrowheads="1"/>
          </p:cNvPicPr>
          <p:nvPr/>
        </p:nvPicPr>
        <p:blipFill rotWithShape="1">
          <a:blip r:embed="rId3" cstate="print"/>
          <a:srcRect t="-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1207008"/>
            <a:ext cx="8458200" cy="4617974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 b="1" dirty="0">
              <a:solidFill>
                <a:schemeClr val="accent1"/>
              </a:solidFill>
            </a:endParaRPr>
          </a:p>
        </p:txBody>
      </p:sp>
      <p:pic>
        <p:nvPicPr>
          <p:cNvPr id="10" name="Picture 2" descr="https://www.linklogis.com/static/img/logoLight.293212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69375" y="5817919"/>
            <a:ext cx="1602232" cy="8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78497" y="2958834"/>
            <a:ext cx="682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1700"/>
              </a:spcBef>
            </a:pPr>
            <a:r>
              <a:rPr lang="en-US" altLang="zh-CN" sz="3600" b="1" dirty="0">
                <a:solidFill>
                  <a:schemeClr val="bg1"/>
                </a:solidFill>
                <a:sym typeface="微软雅黑" charset="-122"/>
              </a:rPr>
              <a:t>【XX</a:t>
            </a:r>
            <a:r>
              <a:rPr lang="zh-CN" altLang="en-US" sz="3600" b="1" dirty="0">
                <a:solidFill>
                  <a:schemeClr val="bg1"/>
                </a:solidFill>
                <a:sym typeface="微软雅黑" charset="-122"/>
              </a:rPr>
              <a:t>组</a:t>
            </a:r>
            <a:r>
              <a:rPr lang="en-US" altLang="zh-CN" sz="3600" b="1" dirty="0">
                <a:solidFill>
                  <a:schemeClr val="bg1"/>
                </a:solidFill>
                <a:sym typeface="微软雅黑" charset="-122"/>
              </a:rPr>
              <a:t>】2020</a:t>
            </a:r>
            <a:r>
              <a:rPr lang="zh-CN" altLang="en-US" sz="3600" b="1" dirty="0">
                <a:solidFill>
                  <a:schemeClr val="bg1"/>
                </a:solidFill>
                <a:sym typeface="微软雅黑" charset="-122"/>
              </a:rPr>
              <a:t>年度工作总结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678497" y="2782663"/>
            <a:ext cx="65224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/>
          <p:nvPr/>
        </p:nvSpPr>
        <p:spPr bwMode="auto">
          <a:xfrm>
            <a:off x="678497" y="3983898"/>
            <a:ext cx="3643630" cy="2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spcBef>
                <a:spcPts val="725"/>
              </a:spcBef>
              <a:defRPr/>
            </a:pPr>
            <a:r>
              <a: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联易融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数字科技集团有限公司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678497" y="3773263"/>
            <a:ext cx="65224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645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16sucai_2016050815_10011 (5)-small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" y="1384557"/>
            <a:ext cx="12192000" cy="4091157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1384557"/>
            <a:ext cx="12192001" cy="408888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-1" y="1384557"/>
            <a:ext cx="6096001" cy="4088884"/>
          </a:xfrm>
          <a:custGeom>
            <a:avLst/>
            <a:gdLst/>
            <a:ahLst/>
            <a:cxnLst/>
            <a:rect l="l" t="t" r="r" b="b"/>
            <a:pathLst>
              <a:path w="6096001" h="4088884">
                <a:moveTo>
                  <a:pt x="2878641" y="3733399"/>
                </a:moveTo>
                <a:cubicBezTo>
                  <a:pt x="2893672" y="3733399"/>
                  <a:pt x="2906137" y="3739017"/>
                  <a:pt x="2916034" y="3750254"/>
                </a:cubicBezTo>
                <a:cubicBezTo>
                  <a:pt x="2925931" y="3761490"/>
                  <a:pt x="2930879" y="3775294"/>
                  <a:pt x="2930879" y="3791665"/>
                </a:cubicBezTo>
                <a:lnTo>
                  <a:pt x="2930879" y="3813320"/>
                </a:lnTo>
                <a:cubicBezTo>
                  <a:pt x="2930879" y="3833560"/>
                  <a:pt x="2925745" y="3850006"/>
                  <a:pt x="2915476" y="3862656"/>
                </a:cubicBezTo>
                <a:cubicBezTo>
                  <a:pt x="2905207" y="3875307"/>
                  <a:pt x="2891887" y="3881632"/>
                  <a:pt x="2875515" y="3881632"/>
                </a:cubicBezTo>
                <a:cubicBezTo>
                  <a:pt x="2859293" y="3881632"/>
                  <a:pt x="2846271" y="3875418"/>
                  <a:pt x="2836448" y="3862991"/>
                </a:cubicBezTo>
                <a:cubicBezTo>
                  <a:pt x="2826625" y="3850564"/>
                  <a:pt x="2821714" y="3833560"/>
                  <a:pt x="2821714" y="3811980"/>
                </a:cubicBezTo>
                <a:cubicBezTo>
                  <a:pt x="2821714" y="3787126"/>
                  <a:pt x="2826812" y="3767815"/>
                  <a:pt x="2837006" y="3754049"/>
                </a:cubicBezTo>
                <a:cubicBezTo>
                  <a:pt x="2847201" y="3740282"/>
                  <a:pt x="2861079" y="3733399"/>
                  <a:pt x="2878641" y="3733399"/>
                </a:cubicBezTo>
                <a:close/>
                <a:moveTo>
                  <a:pt x="2576743" y="3733399"/>
                </a:moveTo>
                <a:cubicBezTo>
                  <a:pt x="2615587" y="3733399"/>
                  <a:pt x="2635009" y="3757509"/>
                  <a:pt x="2635009" y="3805729"/>
                </a:cubicBezTo>
                <a:cubicBezTo>
                  <a:pt x="2635009" y="3856331"/>
                  <a:pt x="2615736" y="3881632"/>
                  <a:pt x="2577189" y="3881632"/>
                </a:cubicBezTo>
                <a:cubicBezTo>
                  <a:pt x="2537006" y="3881632"/>
                  <a:pt x="2516914" y="3857001"/>
                  <a:pt x="2516914" y="3807739"/>
                </a:cubicBezTo>
                <a:cubicBezTo>
                  <a:pt x="2516914" y="3784075"/>
                  <a:pt x="2522160" y="3765769"/>
                  <a:pt x="2532653" y="3752821"/>
                </a:cubicBezTo>
                <a:cubicBezTo>
                  <a:pt x="2543145" y="3739873"/>
                  <a:pt x="2557842" y="3733399"/>
                  <a:pt x="2576743" y="3733399"/>
                </a:cubicBezTo>
                <a:close/>
                <a:moveTo>
                  <a:pt x="3067132" y="3684062"/>
                </a:moveTo>
                <a:lnTo>
                  <a:pt x="3067132" y="3930968"/>
                </a:lnTo>
                <a:lnTo>
                  <a:pt x="3139016" y="3930968"/>
                </a:lnTo>
                <a:lnTo>
                  <a:pt x="3139016" y="3684062"/>
                </a:lnTo>
                <a:close/>
                <a:moveTo>
                  <a:pt x="1619332" y="3684062"/>
                </a:moveTo>
                <a:lnTo>
                  <a:pt x="1619332" y="3930968"/>
                </a:lnTo>
                <a:lnTo>
                  <a:pt x="1691216" y="3930968"/>
                </a:lnTo>
                <a:lnTo>
                  <a:pt x="1691216" y="3684062"/>
                </a:lnTo>
                <a:close/>
                <a:moveTo>
                  <a:pt x="3301834" y="3678035"/>
                </a:moveTo>
                <a:cubicBezTo>
                  <a:pt x="3269984" y="3678035"/>
                  <a:pt x="3244237" y="3684918"/>
                  <a:pt x="3224592" y="3698685"/>
                </a:cubicBezTo>
                <a:cubicBezTo>
                  <a:pt x="3204946" y="3712451"/>
                  <a:pt x="3195124" y="3731464"/>
                  <a:pt x="3195124" y="3755723"/>
                </a:cubicBezTo>
                <a:cubicBezTo>
                  <a:pt x="3195124" y="3775666"/>
                  <a:pt x="3200854" y="3791479"/>
                  <a:pt x="3212313" y="3803162"/>
                </a:cubicBezTo>
                <a:cubicBezTo>
                  <a:pt x="3223773" y="3814845"/>
                  <a:pt x="3244832" y="3825449"/>
                  <a:pt x="3275491" y="3834974"/>
                </a:cubicBezTo>
                <a:cubicBezTo>
                  <a:pt x="3300048" y="3842564"/>
                  <a:pt x="3312326" y="3852015"/>
                  <a:pt x="3312326" y="3863326"/>
                </a:cubicBezTo>
                <a:cubicBezTo>
                  <a:pt x="3312326" y="3879250"/>
                  <a:pt x="3297443" y="3887213"/>
                  <a:pt x="3267677" y="3887213"/>
                </a:cubicBezTo>
                <a:cubicBezTo>
                  <a:pt x="3244014" y="3887213"/>
                  <a:pt x="3219829" y="3879697"/>
                  <a:pt x="3195124" y="3864665"/>
                </a:cubicBezTo>
                <a:lnTo>
                  <a:pt x="3195124" y="3924271"/>
                </a:lnTo>
                <a:cubicBezTo>
                  <a:pt x="3217894" y="3932754"/>
                  <a:pt x="3242674" y="3936996"/>
                  <a:pt x="3269463" y="3936996"/>
                </a:cubicBezTo>
                <a:cubicBezTo>
                  <a:pt x="3303545" y="3936996"/>
                  <a:pt x="3330781" y="3929964"/>
                  <a:pt x="3351170" y="3915899"/>
                </a:cubicBezTo>
                <a:cubicBezTo>
                  <a:pt x="3371560" y="3901835"/>
                  <a:pt x="3381754" y="3882078"/>
                  <a:pt x="3381754" y="3856629"/>
                </a:cubicBezTo>
                <a:cubicBezTo>
                  <a:pt x="3381754" y="3843532"/>
                  <a:pt x="3378815" y="3831998"/>
                  <a:pt x="3372936" y="3822026"/>
                </a:cubicBezTo>
                <a:cubicBezTo>
                  <a:pt x="3367057" y="3812055"/>
                  <a:pt x="3358500" y="3804018"/>
                  <a:pt x="3347263" y="3797916"/>
                </a:cubicBezTo>
                <a:cubicBezTo>
                  <a:pt x="3336027" y="3791814"/>
                  <a:pt x="3319246" y="3785042"/>
                  <a:pt x="3296922" y="3777601"/>
                </a:cubicBezTo>
                <a:cubicBezTo>
                  <a:pt x="3276086" y="3770606"/>
                  <a:pt x="3265668" y="3761453"/>
                  <a:pt x="3265668" y="3750142"/>
                </a:cubicBezTo>
                <a:cubicBezTo>
                  <a:pt x="3265668" y="3743445"/>
                  <a:pt x="3269166" y="3738050"/>
                  <a:pt x="3276161" y="3733957"/>
                </a:cubicBezTo>
                <a:cubicBezTo>
                  <a:pt x="3283156" y="3729864"/>
                  <a:pt x="3292383" y="3727818"/>
                  <a:pt x="3303843" y="3727818"/>
                </a:cubicBezTo>
                <a:cubicBezTo>
                  <a:pt x="3326911" y="3727818"/>
                  <a:pt x="3348045" y="3733473"/>
                  <a:pt x="3367243" y="3744784"/>
                </a:cubicBezTo>
                <a:lnTo>
                  <a:pt x="3367243" y="3688081"/>
                </a:lnTo>
                <a:cubicBezTo>
                  <a:pt x="3346259" y="3681383"/>
                  <a:pt x="3324455" y="3678035"/>
                  <a:pt x="3301834" y="3678035"/>
                </a:cubicBezTo>
                <a:close/>
                <a:moveTo>
                  <a:pt x="2860781" y="3678035"/>
                </a:moveTo>
                <a:cubicBezTo>
                  <a:pt x="2827295" y="3678035"/>
                  <a:pt x="2800246" y="3690425"/>
                  <a:pt x="2779633" y="3715205"/>
                </a:cubicBezTo>
                <a:cubicBezTo>
                  <a:pt x="2759020" y="3739985"/>
                  <a:pt x="2748714" y="3773136"/>
                  <a:pt x="2748714" y="3814659"/>
                </a:cubicBezTo>
                <a:cubicBezTo>
                  <a:pt x="2748714" y="3851866"/>
                  <a:pt x="2758053" y="3881557"/>
                  <a:pt x="2776731" y="3903733"/>
                </a:cubicBezTo>
                <a:cubicBezTo>
                  <a:pt x="2795409" y="3925908"/>
                  <a:pt x="2820300" y="3936996"/>
                  <a:pt x="2851405" y="3936996"/>
                </a:cubicBezTo>
                <a:cubicBezTo>
                  <a:pt x="2885785" y="3936996"/>
                  <a:pt x="2911681" y="3922932"/>
                  <a:pt x="2929094" y="3894803"/>
                </a:cubicBezTo>
                <a:lnTo>
                  <a:pt x="2930210" y="3894803"/>
                </a:lnTo>
                <a:lnTo>
                  <a:pt x="2930210" y="3915341"/>
                </a:lnTo>
                <a:cubicBezTo>
                  <a:pt x="2930210" y="3939749"/>
                  <a:pt x="2922954" y="3958836"/>
                  <a:pt x="2908444" y="3972603"/>
                </a:cubicBezTo>
                <a:cubicBezTo>
                  <a:pt x="2893933" y="3986369"/>
                  <a:pt x="2873804" y="3993253"/>
                  <a:pt x="2848057" y="3993253"/>
                </a:cubicBezTo>
                <a:cubicBezTo>
                  <a:pt x="2822012" y="3993253"/>
                  <a:pt x="2796190" y="3985811"/>
                  <a:pt x="2770592" y="3970929"/>
                </a:cubicBezTo>
                <a:lnTo>
                  <a:pt x="2770592" y="4032543"/>
                </a:lnTo>
                <a:cubicBezTo>
                  <a:pt x="2790237" y="4042068"/>
                  <a:pt x="2816728" y="4046831"/>
                  <a:pt x="2850066" y="4046831"/>
                </a:cubicBezTo>
                <a:cubicBezTo>
                  <a:pt x="2899179" y="4046831"/>
                  <a:pt x="2936795" y="4034441"/>
                  <a:pt x="2962915" y="4009661"/>
                </a:cubicBezTo>
                <a:cubicBezTo>
                  <a:pt x="2989034" y="3984881"/>
                  <a:pt x="3002094" y="3949572"/>
                  <a:pt x="3002094" y="3903733"/>
                </a:cubicBezTo>
                <a:lnTo>
                  <a:pt x="3002094" y="3684062"/>
                </a:lnTo>
                <a:lnTo>
                  <a:pt x="2930210" y="3684062"/>
                </a:lnTo>
                <a:lnTo>
                  <a:pt x="2930210" y="3713530"/>
                </a:lnTo>
                <a:lnTo>
                  <a:pt x="2929094" y="3713530"/>
                </a:lnTo>
                <a:cubicBezTo>
                  <a:pt x="2913913" y="3689867"/>
                  <a:pt x="2891142" y="3678035"/>
                  <a:pt x="2860781" y="3678035"/>
                </a:cubicBezTo>
                <a:close/>
                <a:moveTo>
                  <a:pt x="2578529" y="3678035"/>
                </a:moveTo>
                <a:cubicBezTo>
                  <a:pt x="2537452" y="3678035"/>
                  <a:pt x="2504747" y="3689643"/>
                  <a:pt x="2480414" y="3712861"/>
                </a:cubicBezTo>
                <a:cubicBezTo>
                  <a:pt x="2456081" y="3736078"/>
                  <a:pt x="2443914" y="3768001"/>
                  <a:pt x="2443914" y="3808632"/>
                </a:cubicBezTo>
                <a:cubicBezTo>
                  <a:pt x="2443914" y="3848220"/>
                  <a:pt x="2455708" y="3879511"/>
                  <a:pt x="2479298" y="3902505"/>
                </a:cubicBezTo>
                <a:cubicBezTo>
                  <a:pt x="2502887" y="3925499"/>
                  <a:pt x="2534774" y="3936996"/>
                  <a:pt x="2574957" y="3936996"/>
                </a:cubicBezTo>
                <a:cubicBezTo>
                  <a:pt x="2615885" y="3936996"/>
                  <a:pt x="2648329" y="3925015"/>
                  <a:pt x="2672291" y="3901054"/>
                </a:cubicBezTo>
                <a:cubicBezTo>
                  <a:pt x="2696252" y="3877092"/>
                  <a:pt x="2708233" y="3844871"/>
                  <a:pt x="2708233" y="3804390"/>
                </a:cubicBezTo>
                <a:cubicBezTo>
                  <a:pt x="2708233" y="3765843"/>
                  <a:pt x="2696550" y="3735148"/>
                  <a:pt x="2673184" y="3712303"/>
                </a:cubicBezTo>
                <a:cubicBezTo>
                  <a:pt x="2649818" y="3689457"/>
                  <a:pt x="2618266" y="3678035"/>
                  <a:pt x="2578529" y="3678035"/>
                </a:cubicBezTo>
                <a:close/>
                <a:moveTo>
                  <a:pt x="1906272" y="3678035"/>
                </a:moveTo>
                <a:cubicBezTo>
                  <a:pt x="1871297" y="3678035"/>
                  <a:pt x="1844806" y="3693141"/>
                  <a:pt x="1826798" y="3723353"/>
                </a:cubicBezTo>
                <a:lnTo>
                  <a:pt x="1825905" y="3723353"/>
                </a:lnTo>
                <a:lnTo>
                  <a:pt x="1825905" y="3684062"/>
                </a:lnTo>
                <a:lnTo>
                  <a:pt x="1753798" y="3684062"/>
                </a:lnTo>
                <a:lnTo>
                  <a:pt x="1753798" y="3930968"/>
                </a:lnTo>
                <a:lnTo>
                  <a:pt x="1825905" y="3930968"/>
                </a:lnTo>
                <a:lnTo>
                  <a:pt x="1825905" y="3790102"/>
                </a:lnTo>
                <a:cubicBezTo>
                  <a:pt x="1825905" y="3773582"/>
                  <a:pt x="1830444" y="3760002"/>
                  <a:pt x="1839523" y="3749361"/>
                </a:cubicBezTo>
                <a:cubicBezTo>
                  <a:pt x="1848601" y="3738719"/>
                  <a:pt x="1859987" y="3733399"/>
                  <a:pt x="1873679" y="3733399"/>
                </a:cubicBezTo>
                <a:cubicBezTo>
                  <a:pt x="1902403" y="3733399"/>
                  <a:pt x="1916765" y="3753342"/>
                  <a:pt x="1916765" y="3793228"/>
                </a:cubicBezTo>
                <a:lnTo>
                  <a:pt x="1916765" y="3930968"/>
                </a:lnTo>
                <a:lnTo>
                  <a:pt x="1988425" y="3930968"/>
                </a:lnTo>
                <a:lnTo>
                  <a:pt x="1988425" y="3779833"/>
                </a:lnTo>
                <a:cubicBezTo>
                  <a:pt x="1988425" y="3711968"/>
                  <a:pt x="1961041" y="3678035"/>
                  <a:pt x="1906272" y="3678035"/>
                </a:cubicBezTo>
                <a:close/>
                <a:moveTo>
                  <a:pt x="1379941" y="3585166"/>
                </a:moveTo>
                <a:lnTo>
                  <a:pt x="1379941" y="3930968"/>
                </a:lnTo>
                <a:lnTo>
                  <a:pt x="1582869" y="3930968"/>
                </a:lnTo>
                <a:lnTo>
                  <a:pt x="1582869" y="3870693"/>
                </a:lnTo>
                <a:lnTo>
                  <a:pt x="1453611" y="3870693"/>
                </a:lnTo>
                <a:lnTo>
                  <a:pt x="1453611" y="3585166"/>
                </a:lnTo>
                <a:close/>
                <a:moveTo>
                  <a:pt x="3103520" y="3567083"/>
                </a:moveTo>
                <a:cubicBezTo>
                  <a:pt x="3091316" y="3567083"/>
                  <a:pt x="3081308" y="3570544"/>
                  <a:pt x="3073494" y="3577464"/>
                </a:cubicBezTo>
                <a:cubicBezTo>
                  <a:pt x="3065681" y="3584385"/>
                  <a:pt x="3061774" y="3593352"/>
                  <a:pt x="3061774" y="3604365"/>
                </a:cubicBezTo>
                <a:cubicBezTo>
                  <a:pt x="3061774" y="3615081"/>
                  <a:pt x="3065718" y="3624085"/>
                  <a:pt x="3073606" y="3631377"/>
                </a:cubicBezTo>
                <a:cubicBezTo>
                  <a:pt x="3081494" y="3638670"/>
                  <a:pt x="3091465" y="3642316"/>
                  <a:pt x="3103520" y="3642316"/>
                </a:cubicBezTo>
                <a:cubicBezTo>
                  <a:pt x="3115724" y="3642316"/>
                  <a:pt x="3125770" y="3638707"/>
                  <a:pt x="3133658" y="3631489"/>
                </a:cubicBezTo>
                <a:cubicBezTo>
                  <a:pt x="3141546" y="3624271"/>
                  <a:pt x="3145490" y="3615229"/>
                  <a:pt x="3145490" y="3604365"/>
                </a:cubicBezTo>
                <a:cubicBezTo>
                  <a:pt x="3145490" y="3593649"/>
                  <a:pt x="3141620" y="3584757"/>
                  <a:pt x="3133881" y="3577687"/>
                </a:cubicBezTo>
                <a:cubicBezTo>
                  <a:pt x="3126142" y="3570618"/>
                  <a:pt x="3116022" y="3567083"/>
                  <a:pt x="3103520" y="3567083"/>
                </a:cubicBezTo>
                <a:close/>
                <a:moveTo>
                  <a:pt x="1655720" y="3567083"/>
                </a:moveTo>
                <a:cubicBezTo>
                  <a:pt x="1643516" y="3567083"/>
                  <a:pt x="1633507" y="3570544"/>
                  <a:pt x="1625694" y="3577464"/>
                </a:cubicBezTo>
                <a:cubicBezTo>
                  <a:pt x="1617880" y="3584385"/>
                  <a:pt x="1613974" y="3593352"/>
                  <a:pt x="1613974" y="3604365"/>
                </a:cubicBezTo>
                <a:cubicBezTo>
                  <a:pt x="1613974" y="3615081"/>
                  <a:pt x="1617918" y="3624085"/>
                  <a:pt x="1625806" y="3631377"/>
                </a:cubicBezTo>
                <a:cubicBezTo>
                  <a:pt x="1633693" y="3638670"/>
                  <a:pt x="1643665" y="3642316"/>
                  <a:pt x="1655720" y="3642316"/>
                </a:cubicBezTo>
                <a:cubicBezTo>
                  <a:pt x="1667924" y="3642316"/>
                  <a:pt x="1677970" y="3638707"/>
                  <a:pt x="1685858" y="3631489"/>
                </a:cubicBezTo>
                <a:cubicBezTo>
                  <a:pt x="1693746" y="3624271"/>
                  <a:pt x="1697690" y="3615229"/>
                  <a:pt x="1697690" y="3604365"/>
                </a:cubicBezTo>
                <a:cubicBezTo>
                  <a:pt x="1697690" y="3593649"/>
                  <a:pt x="1693820" y="3584757"/>
                  <a:pt x="1686081" y="3577687"/>
                </a:cubicBezTo>
                <a:cubicBezTo>
                  <a:pt x="1678342" y="3570618"/>
                  <a:pt x="1668222" y="3567083"/>
                  <a:pt x="1655720" y="3567083"/>
                </a:cubicBezTo>
                <a:close/>
                <a:moveTo>
                  <a:pt x="2324182" y="3565521"/>
                </a:moveTo>
                <a:lnTo>
                  <a:pt x="2324182" y="3930968"/>
                </a:lnTo>
                <a:lnTo>
                  <a:pt x="2396066" y="3930968"/>
                </a:lnTo>
                <a:lnTo>
                  <a:pt x="2396066" y="3565521"/>
                </a:lnTo>
                <a:close/>
                <a:moveTo>
                  <a:pt x="2049073" y="3565521"/>
                </a:moveTo>
                <a:lnTo>
                  <a:pt x="2049073" y="3930968"/>
                </a:lnTo>
                <a:lnTo>
                  <a:pt x="2121180" y="3930968"/>
                </a:lnTo>
                <a:lnTo>
                  <a:pt x="2121180" y="3808855"/>
                </a:lnTo>
                <a:lnTo>
                  <a:pt x="2122073" y="3808855"/>
                </a:lnTo>
                <a:lnTo>
                  <a:pt x="2204226" y="3930968"/>
                </a:lnTo>
                <a:lnTo>
                  <a:pt x="2291737" y="3930968"/>
                </a:lnTo>
                <a:lnTo>
                  <a:pt x="2193511" y="3800595"/>
                </a:lnTo>
                <a:lnTo>
                  <a:pt x="2285040" y="3684062"/>
                </a:lnTo>
                <a:lnTo>
                  <a:pt x="2199092" y="3684062"/>
                </a:lnTo>
                <a:lnTo>
                  <a:pt x="2122073" y="3798139"/>
                </a:lnTo>
                <a:lnTo>
                  <a:pt x="2121180" y="3798139"/>
                </a:lnTo>
                <a:lnTo>
                  <a:pt x="2121180" y="3565521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4346439" y="4088884"/>
                </a:lnTo>
                <a:lnTo>
                  <a:pt x="6349" y="4088884"/>
                </a:lnTo>
                <a:cubicBezTo>
                  <a:pt x="4233" y="2725923"/>
                  <a:pt x="2116" y="136296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2215" y="3013501"/>
            <a:ext cx="1830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目录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linklogis.com/static/img/logoDark.9b6f74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15147" y="5916185"/>
            <a:ext cx="1390188" cy="7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921646" y="3129312"/>
            <a:ext cx="0" cy="952357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80982" y="3791490"/>
            <a:ext cx="1440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</a:rPr>
              <a:t>Content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3442" y="1939542"/>
            <a:ext cx="5210738" cy="3046988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1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anose="020B0503020204020204" charset="-122"/>
              </a:rPr>
              <a:t>、</a:t>
            </a: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2020</a:t>
            </a: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年度总结</a:t>
            </a:r>
            <a:endParaRPr lang="en-US" altLang="zh-CN" sz="2200" b="1" dirty="0">
              <a:solidFill>
                <a:schemeClr val="bg1"/>
              </a:solidFill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  1.1</a:t>
            </a: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 绩效完成情况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  1.2</a:t>
            </a: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 不足之处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  1.3</a:t>
            </a: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 要点改进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chemeClr val="bg1"/>
                </a:solidFill>
                <a:sym typeface="微软雅黑" panose="020B0503020204020204" charset="-122"/>
              </a:rPr>
              <a:t>  1.4 </a:t>
            </a: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意见及建议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  <a:sym typeface="微软雅黑" panose="020B0503020204020204" charset="-122"/>
              </a:rPr>
              <a:t>二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anose="020B0503020204020204" charset="-122"/>
              </a:rPr>
              <a:t>、</a:t>
            </a:r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anose="020B0503020204020204" charset="-122"/>
              </a:rPr>
              <a:t>2021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anose="020B0503020204020204" charset="-122"/>
              </a:rPr>
              <a:t>年度规划</a:t>
            </a:r>
            <a:endParaRPr lang="en-US" altLang="zh-CN" sz="2200" b="1" dirty="0">
              <a:solidFill>
                <a:schemeClr val="bg1"/>
              </a:solidFill>
              <a:sym typeface="微软雅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4587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D62249-C0B7-4F03-B48B-A0B79D51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3617"/>
            <a:ext cx="10363200" cy="595212"/>
          </a:xfrm>
        </p:spPr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绩效完成情况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CEB398-0789-8A43-AE0D-878B4063DB42}"/>
              </a:ext>
            </a:extLst>
          </p:cNvPr>
          <p:cNvSpPr txBox="1"/>
          <p:nvPr/>
        </p:nvSpPr>
        <p:spPr>
          <a:xfrm>
            <a:off x="4191875" y="965893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/>
              <a:t>AIC</a:t>
            </a:r>
            <a:r>
              <a:rPr kumimoji="1" lang="zh-CN" altLang="en-US" sz="1600" dirty="0"/>
              <a:t>项目一期规划：指标全部完成</a:t>
            </a:r>
            <a:endParaRPr kumimoji="1" lang="en-US" altLang="zh-CN" sz="16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DABF14A-53FF-1643-A683-D07B997BE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24371"/>
              </p:ext>
            </p:extLst>
          </p:nvPr>
        </p:nvGraphicFramePr>
        <p:xfrm>
          <a:off x="914400" y="1304447"/>
          <a:ext cx="9750056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514">
                  <a:extLst>
                    <a:ext uri="{9D8B030D-6E8A-4147-A177-3AD203B41FA5}">
                      <a16:colId xmlns:a16="http://schemas.microsoft.com/office/drawing/2014/main" val="2774225217"/>
                    </a:ext>
                  </a:extLst>
                </a:gridCol>
                <a:gridCol w="2437514">
                  <a:extLst>
                    <a:ext uri="{9D8B030D-6E8A-4147-A177-3AD203B41FA5}">
                      <a16:colId xmlns:a16="http://schemas.microsoft.com/office/drawing/2014/main" val="3034647320"/>
                    </a:ext>
                  </a:extLst>
                </a:gridCol>
                <a:gridCol w="2844209">
                  <a:extLst>
                    <a:ext uri="{9D8B030D-6E8A-4147-A177-3AD203B41FA5}">
                      <a16:colId xmlns:a16="http://schemas.microsoft.com/office/drawing/2014/main" val="1734254403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3675215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项目计划中指标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实际情况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效果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采集渠道数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300</a:t>
                      </a:r>
                      <a:r>
                        <a:rPr lang="zh-CN" altLang="en-US" dirty="0"/>
                        <a:t>个渠道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1100</a:t>
                      </a:r>
                      <a:r>
                        <a:rPr lang="zh-CN" altLang="en-US" dirty="0"/>
                        <a:t>个渠道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完成指标</a:t>
                      </a:r>
                      <a:r>
                        <a:rPr lang="en-US" altLang="zh-CN" dirty="0"/>
                        <a:t>366%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3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采集速度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10000/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r>
                        <a:rPr lang="zh-CN" altLang="en-US" dirty="0"/>
                        <a:t>万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完成指标</a:t>
                      </a:r>
                      <a:r>
                        <a:rPr lang="en-US" altLang="zh-CN" dirty="0"/>
                        <a:t>3000%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4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月入库新闻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月入</a:t>
                      </a:r>
                      <a:r>
                        <a:rPr lang="en-US" altLang="zh-CN" dirty="0"/>
                        <a:t>300</a:t>
                      </a:r>
                      <a:r>
                        <a:rPr lang="zh-CN" altLang="en-US" dirty="0"/>
                        <a:t>万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半月（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日</a:t>
                      </a:r>
                      <a:r>
                        <a:rPr lang="en-US" altLang="zh-CN" dirty="0"/>
                        <a:t>-12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日上线期）</a:t>
                      </a:r>
                      <a:r>
                        <a:rPr lang="en-US" altLang="zh-CN" dirty="0"/>
                        <a:t>662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完成指标</a:t>
                      </a:r>
                      <a:r>
                        <a:rPr lang="en-US" altLang="zh-CN" dirty="0"/>
                        <a:t>441%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3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自适应采集模版适配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仅有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个渠道不适配，</a:t>
                      </a:r>
                      <a:r>
                        <a:rPr lang="en-US" altLang="zh-CN" dirty="0"/>
                        <a:t>99%</a:t>
                      </a:r>
                      <a:r>
                        <a:rPr lang="zh-CN" altLang="en-US" dirty="0"/>
                        <a:t>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完成指标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0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效率提升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降低资讯类开发成本</a:t>
                      </a:r>
                      <a:r>
                        <a:rPr lang="en-US" altLang="zh-CN" dirty="0"/>
                        <a:t>80%</a:t>
                      </a:r>
                      <a:r>
                        <a:rPr lang="zh-CN" altLang="en-US" dirty="0"/>
                        <a:t>以上，其他</a:t>
                      </a:r>
                      <a:r>
                        <a:rPr lang="en-US" altLang="zh-CN" dirty="0"/>
                        <a:t>20%</a:t>
                      </a:r>
                      <a:r>
                        <a:rPr lang="zh-CN" altLang="en-US" dirty="0"/>
                        <a:t>以上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1100</a:t>
                      </a:r>
                      <a:r>
                        <a:rPr lang="zh-CN" altLang="en-US" dirty="0"/>
                        <a:t>个渠道开发时间仅为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个月。可视为降低</a:t>
                      </a:r>
                      <a:r>
                        <a:rPr lang="en-US" altLang="zh-CN" dirty="0"/>
                        <a:t>80%</a:t>
                      </a:r>
                      <a:r>
                        <a:rPr lang="zh-CN" altLang="en-US" dirty="0"/>
                        <a:t>以上。蜂控四渠道引用</a:t>
                      </a:r>
                      <a:r>
                        <a:rPr lang="en-US" altLang="zh-CN" dirty="0" err="1"/>
                        <a:t>aic</a:t>
                      </a:r>
                      <a:r>
                        <a:rPr lang="zh-CN" altLang="en-US" dirty="0"/>
                        <a:t>技术研发，开发时间不足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天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渠道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完成指标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1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完成</a:t>
                      </a:r>
                      <a:r>
                        <a:rPr lang="en-US" altLang="zh-CN" dirty="0"/>
                        <a:t>RPA</a:t>
                      </a:r>
                      <a:r>
                        <a:rPr lang="zh-CN" altLang="en-US" dirty="0"/>
                        <a:t>业务标签自适应定位任务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未有需求下发至项目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搁置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0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9341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D62249-C0B7-4F03-B48B-A0B79D51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3617"/>
            <a:ext cx="10363200" cy="595212"/>
          </a:xfrm>
        </p:spPr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绩效完成情况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CEB398-0789-8A43-AE0D-878B4063DB42}"/>
              </a:ext>
            </a:extLst>
          </p:cNvPr>
          <p:cNvSpPr txBox="1"/>
          <p:nvPr/>
        </p:nvSpPr>
        <p:spPr>
          <a:xfrm>
            <a:off x="4223773" y="758829"/>
            <a:ext cx="324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600" dirty="0"/>
              <a:t>新人成长计划：指标按期全部完成</a:t>
            </a:r>
            <a:endParaRPr kumimoji="1" lang="en-US" altLang="zh-CN" sz="16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DABF14A-53FF-1643-A683-D07B997BE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34531"/>
              </p:ext>
            </p:extLst>
          </p:nvPr>
        </p:nvGraphicFramePr>
        <p:xfrm>
          <a:off x="914400" y="1108419"/>
          <a:ext cx="9867016" cy="543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7">
                  <a:extLst>
                    <a:ext uri="{9D8B030D-6E8A-4147-A177-3AD203B41FA5}">
                      <a16:colId xmlns:a16="http://schemas.microsoft.com/office/drawing/2014/main" val="167399212"/>
                    </a:ext>
                  </a:extLst>
                </a:gridCol>
                <a:gridCol w="3700131">
                  <a:extLst>
                    <a:ext uri="{9D8B030D-6E8A-4147-A177-3AD203B41FA5}">
                      <a16:colId xmlns:a16="http://schemas.microsoft.com/office/drawing/2014/main" val="2774225217"/>
                    </a:ext>
                  </a:extLst>
                </a:gridCol>
                <a:gridCol w="2525232">
                  <a:extLst>
                    <a:ext uri="{9D8B030D-6E8A-4147-A177-3AD203B41FA5}">
                      <a16:colId xmlns:a16="http://schemas.microsoft.com/office/drawing/2014/main" val="1734254403"/>
                    </a:ext>
                  </a:extLst>
                </a:gridCol>
                <a:gridCol w="2408276">
                  <a:extLst>
                    <a:ext uri="{9D8B030D-6E8A-4147-A177-3AD203B41FA5}">
                      <a16:colId xmlns:a16="http://schemas.microsoft.com/office/drawing/2014/main" val="3550003342"/>
                    </a:ext>
                  </a:extLst>
                </a:gridCol>
              </a:tblGrid>
              <a:tr h="600579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月份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学习计划中指标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实际情况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效果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9675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熟悉</a:t>
                      </a:r>
                      <a:r>
                        <a:rPr lang="en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RPA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服务框架，能够对已有框架的不足进行分析和优化</a:t>
                      </a:r>
                    </a:p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未有工作需求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搁置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139642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熟悉自动化核查相关业务需求的开发和沟通流程</a:t>
                      </a:r>
                    </a:p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完成</a:t>
                      </a:r>
                      <a:r>
                        <a:rPr lang="en-US" altLang="zh-C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absc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渠道采集需求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个，涉及渠道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10+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，接口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已熟悉开发沟通流程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748630"/>
                  </a:ext>
                </a:extLst>
              </a:tr>
              <a:tr h="9515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（本月）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能够基于资讯采集平台（含</a:t>
                      </a:r>
                      <a:r>
                        <a:rPr lang="en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pc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端和</a:t>
                      </a:r>
                      <a:r>
                        <a:rPr lang="en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端）的项目需求，结合个人项目经验快速落地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AIC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项目快速完成且达到预期目标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完成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34089"/>
                  </a:ext>
                </a:extLst>
              </a:tr>
              <a:tr h="11873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能够持续优化资讯流通用采集平台，满足业务化和产品化需求</a:t>
                      </a:r>
                      <a:b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能够完成</a:t>
                      </a:r>
                      <a:r>
                        <a:rPr lang="e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端采集器及周边服务的搭建，满足</a:t>
                      </a:r>
                      <a:r>
                        <a:rPr lang="e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采集、手机代理、手机动态码交互等需求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AIC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项目集成了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采集能力并已落地。已明确产品化落地场景。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提前完成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3004492"/>
                  </a:ext>
                </a:extLst>
              </a:tr>
              <a:tr h="8299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4+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能够整合</a:t>
                      </a:r>
                      <a:r>
                        <a:rPr lang="e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pc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端、</a:t>
                      </a:r>
                      <a:r>
                        <a:rPr lang="e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端、资讯流等基础服务实现通用采集平台，推动其产品化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已将资讯流基础平台复用至招投标数据采集。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提前完成部分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1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31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D62249-C0B7-4F03-B48B-A0B79D51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3617"/>
            <a:ext cx="10363200" cy="595212"/>
          </a:xfrm>
        </p:spPr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绩效完成情况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CEB398-0789-8A43-AE0D-878B4063DB42}"/>
              </a:ext>
            </a:extLst>
          </p:cNvPr>
          <p:cNvSpPr txBox="1"/>
          <p:nvPr/>
        </p:nvSpPr>
        <p:spPr>
          <a:xfrm>
            <a:off x="4223773" y="758829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600" dirty="0"/>
              <a:t>绩效考核表：指标全部完成</a:t>
            </a:r>
            <a:endParaRPr kumimoji="1" lang="en-US" altLang="zh-CN" sz="16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DABF14A-53FF-1643-A683-D07B997BE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05270"/>
              </p:ext>
            </p:extLst>
          </p:nvPr>
        </p:nvGraphicFramePr>
        <p:xfrm>
          <a:off x="563526" y="1108419"/>
          <a:ext cx="10217890" cy="50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23">
                  <a:extLst>
                    <a:ext uri="{9D8B030D-6E8A-4147-A177-3AD203B41FA5}">
                      <a16:colId xmlns:a16="http://schemas.microsoft.com/office/drawing/2014/main" val="167399212"/>
                    </a:ext>
                  </a:extLst>
                </a:gridCol>
                <a:gridCol w="4231759">
                  <a:extLst>
                    <a:ext uri="{9D8B030D-6E8A-4147-A177-3AD203B41FA5}">
                      <a16:colId xmlns:a16="http://schemas.microsoft.com/office/drawing/2014/main" val="2774225217"/>
                    </a:ext>
                  </a:extLst>
                </a:gridCol>
                <a:gridCol w="2525232">
                  <a:extLst>
                    <a:ext uri="{9D8B030D-6E8A-4147-A177-3AD203B41FA5}">
                      <a16:colId xmlns:a16="http://schemas.microsoft.com/office/drawing/2014/main" val="1734254403"/>
                    </a:ext>
                  </a:extLst>
                </a:gridCol>
                <a:gridCol w="2408276">
                  <a:extLst>
                    <a:ext uri="{9D8B030D-6E8A-4147-A177-3AD203B41FA5}">
                      <a16:colId xmlns:a16="http://schemas.microsoft.com/office/drawing/2014/main" val="3550003342"/>
                    </a:ext>
                  </a:extLst>
                </a:gridCol>
              </a:tblGrid>
              <a:tr h="433302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学习计划中指标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实际情况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效果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9675"/>
                  </a:ext>
                </a:extLst>
              </a:tr>
              <a:tr h="13447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30%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产品化输出，智能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AI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资讯采集平台；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）渠道召回系统。无需提供渠道源，自动发掘互联网上存在的资讯网站，不少于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个。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）深度采集组件、搜索词召回组件，日采集不少于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万篇的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PGC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资讯信息。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）相关度匹配算法组件，能够高质量定向召回公司舆情。相关新闻根据运营需求准确率高于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80%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）以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Elasticsearch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作为存储结构，使用优化过的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ES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架构和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query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算法，可以持续的纵向拓展。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）以</a:t>
                      </a:r>
                      <a:r>
                        <a:rPr lang="en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mq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或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http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等合适结构对接现有系统，产生复用化模块供多业务线调用。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）采集渠道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1100</a:t>
                      </a: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）日采集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万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）技术研发有困难，最终与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NLP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组沟通代为进行接口研发，尚未测试。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ES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已按照运维要求存储部署，稳定运行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）支持异步调用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aic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算法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）完成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100%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，共计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80%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13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50%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采集能力基础平台输出：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）资讯类网站特征识别系统，自动生成</a:t>
                      </a:r>
                      <a:r>
                        <a:rPr lang="en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xpath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r>
                        <a:rPr lang="en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css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/re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等监督知识。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）采集渠道根据特征打分系统，自动根据采集量、数据价值等进行采集渠道评分。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）基础组件搭建，包括</a:t>
                      </a:r>
                      <a:r>
                        <a:rPr lang="en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xpath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r>
                        <a:rPr lang="en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css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逆向生成，采集流量优化系统。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采集组件集成系统，通过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http/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组件引用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异步队列，赋能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RPA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等不同形式载体的</a:t>
                      </a:r>
                      <a:r>
                        <a:rPr lang="en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采集需求。</a:t>
                      </a:r>
                    </a:p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）账号池系统，通过自动化注册系统与渠道合作，搭建流水式账号存储库。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aic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项目可做到自动配置监督知识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）按照渠道采集量、新闻质量等特征分为三类，以不同策略进行采集，优化采集效率。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）完成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css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逆向生成组件，与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webdriver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集群（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TODO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起个名字）联调提出多条优化意见。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）支持异步调用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aic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算法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）完成流水式账号库的搭建，在文书采集和百度接口采集上已有应用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全部完成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748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5%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【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创新性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】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发现现有系统的潜在问题，挖掘新需求：</a:t>
                      </a: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）基于运营需求，挖掘舆情风控相关的痛点和需求，并设计方案在产品化输出和基础平台上进行应答。</a:t>
                      </a: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）基于市场需求，挖掘商机平台相关的痛点和需求，并设计方案在产品化输出和基础平台上进行应答。</a:t>
                      </a: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）基于</a:t>
                      </a:r>
                      <a:r>
                        <a:rPr lang="en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RPA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组内需求，挖掘技术框架的痛点和需求，并设计解决方案帮助同事解决。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）蜂控需求结合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）招投标文件供应，商机挖掘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完成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34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5%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【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能力提升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】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结合团队建设目标，围绕培养、培训、分享、学习和考核等多方面开展工作。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积极分享技术知识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完成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85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2386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不足之处 与 </a:t>
            </a:r>
            <a:r>
              <a:rPr lang="en-US" altLang="zh-CN" dirty="0"/>
              <a:t>1.3 </a:t>
            </a:r>
            <a:r>
              <a:rPr lang="zh-CN" altLang="en-US" dirty="0"/>
              <a:t>要点改进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147C808-3B11-4F23-BD8E-365BE104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94295"/>
            <a:ext cx="10363200" cy="569425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、未能将</a:t>
            </a:r>
            <a:r>
              <a:rPr lang="en-US" altLang="zh-CN" dirty="0" err="1"/>
              <a:t>aic</a:t>
            </a:r>
            <a:r>
              <a:rPr lang="zh-CN" altLang="en-US" dirty="0"/>
              <a:t>的智能解析能力赋能已有爬虫系统进行改进，只复用到了新研发的渠道。个人分析原因为现有采集系统的主要矛盾是需求分析、接口对接而并非采集本身。解析不是一个主要的痛点。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要点改进：应着手于对需求分析规范化和接口对接标准化相应工作的完善。避免</a:t>
            </a:r>
            <a:r>
              <a:rPr lang="en-US" altLang="zh-CN" dirty="0" err="1"/>
              <a:t>aic</a:t>
            </a:r>
            <a:r>
              <a:rPr lang="zh-CN" altLang="en-US" dirty="0"/>
              <a:t>项目涉及到相关问题。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、未能完成资讯</a:t>
            </a:r>
            <a:r>
              <a:rPr lang="en-US" altLang="zh-CN" dirty="0"/>
              <a:t>NLP</a:t>
            </a:r>
            <a:r>
              <a:rPr lang="zh-CN" altLang="en-US" dirty="0"/>
              <a:t>分析能力搭建。个人分析是低估了</a:t>
            </a:r>
            <a:r>
              <a:rPr lang="en-US" altLang="zh-CN" dirty="0"/>
              <a:t>NLP</a:t>
            </a:r>
            <a:r>
              <a:rPr lang="zh-CN" altLang="en-US" dirty="0"/>
              <a:t>资讯落地在舆情风控角度上的分析难度。难以在预期的时间快速落地。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要点改进：推进公司重兵投入，层层分解。做好训练数据的支持工作。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3</a:t>
            </a:r>
            <a:r>
              <a:rPr lang="zh-CN" altLang="en-US" dirty="0"/>
              <a:t>、中间件选用反复重构浪费了大量时间。个人分析是没有对公司资源有一个正确的预估，导致部分中间件的申请迟滞了开发进度。应建立多中间件的模型和测试环境，研发进度不能依赖资源的调度。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要点改进：进一步解耦中间件，提高中间件抽象层级。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</a:t>
            </a:r>
            <a:r>
              <a:rPr lang="zh-CN" altLang="en-US" dirty="0"/>
              <a:t>、虽然进度都符合和超过计划预期，但是比个人预期还是慢一点。主要是对细粒度的研发难度估计不足，并且对</a:t>
            </a:r>
            <a:r>
              <a:rPr lang="en-US" altLang="zh-CN" dirty="0" err="1"/>
              <a:t>absc</a:t>
            </a:r>
            <a:r>
              <a:rPr lang="zh-CN" altLang="en-US" dirty="0"/>
              <a:t>相关的业务的复杂度难度估计不足。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要点改进：避免既有经验导致对复杂事情判断简单化的影响。并且任务拆解粒度要合适，避免重复开发和重蹈覆辙。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1.4 </a:t>
            </a:r>
            <a:r>
              <a:rPr lang="zh-CN" altLang="en-US" sz="2800" dirty="0"/>
              <a:t>意见及建议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C326AAC-4ED7-4384-BB14-BBC10CB3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000126"/>
            <a:ext cx="9315096" cy="51768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dirty="0">
                <a:sym typeface="微软雅黑" panose="020B0503020204020204" charset="-122"/>
              </a:rPr>
              <a:t>无其他建议。</a:t>
            </a:r>
            <a:endParaRPr lang="en-US" altLang="zh-CN" sz="1600" dirty="0">
              <a:sym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600" dirty="0">
                <a:sym typeface="微软雅黑" panose="020B0503020204020204" charset="-122"/>
              </a:rPr>
              <a:t>如有测试资源或研发资源，希望多多考虑</a:t>
            </a:r>
            <a:r>
              <a:rPr lang="en-US" altLang="zh-CN" sz="1600" dirty="0">
                <a:sym typeface="微软雅黑" panose="020B0503020204020204" charset="-122"/>
              </a:rPr>
              <a:t>AIC</a:t>
            </a:r>
            <a:r>
              <a:rPr lang="zh-CN" altLang="en-US" sz="1600" dirty="0">
                <a:sym typeface="微软雅黑" panose="020B0503020204020204" charset="-122"/>
              </a:rPr>
              <a:t>项目！！！</a:t>
            </a:r>
            <a:endParaRPr lang="en-US" altLang="zh-CN" sz="1600" b="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2  2021</a:t>
            </a:r>
            <a:r>
              <a:rPr lang="zh-CN" altLang="en-US" sz="2800" dirty="0"/>
              <a:t>年度规划</a:t>
            </a:r>
            <a:endParaRPr lang="zh-CN" altLang="en-US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7B95DB14-4A3B-6F48-8162-6E52C11E11F6}"/>
              </a:ext>
            </a:extLst>
          </p:cNvPr>
          <p:cNvGrpSpPr/>
          <p:nvPr/>
        </p:nvGrpSpPr>
        <p:grpSpPr>
          <a:xfrm>
            <a:off x="299915" y="3553688"/>
            <a:ext cx="3200403" cy="784776"/>
            <a:chOff x="0" y="0"/>
            <a:chExt cx="3200401" cy="784774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17F0E64F-E4B4-6A4F-A83B-18FF85C56D4A}"/>
                </a:ext>
              </a:extLst>
            </p:cNvPr>
            <p:cNvSpPr/>
            <p:nvPr/>
          </p:nvSpPr>
          <p:spPr>
            <a:xfrm>
              <a:off x="0" y="175172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" name="Content Placeholder 2">
              <a:extLst>
                <a:ext uri="{FF2B5EF4-FFF2-40B4-BE49-F238E27FC236}">
                  <a16:creationId xmlns:a16="http://schemas.microsoft.com/office/drawing/2014/main" id="{174547CF-55A2-2642-9FE0-F0E1D170E435}"/>
                </a:ext>
              </a:extLst>
            </p:cNvPr>
            <p:cNvGrpSpPr/>
            <p:nvPr/>
          </p:nvGrpSpPr>
          <p:grpSpPr>
            <a:xfrm>
              <a:off x="410487" y="306895"/>
              <a:ext cx="2371139" cy="367354"/>
              <a:chOff x="0" y="-1"/>
              <a:chExt cx="2371137" cy="367353"/>
            </a:xfrm>
          </p:grpSpPr>
          <p:sp>
            <p:nvSpPr>
              <p:cNvPr id="9" name="矩形">
                <a:extLst>
                  <a:ext uri="{FF2B5EF4-FFF2-40B4-BE49-F238E27FC236}">
                    <a16:creationId xmlns:a16="http://schemas.microsoft.com/office/drawing/2014/main" id="{9567A5C4-B59E-3C4A-826B-6237D9F8759E}"/>
                  </a:ext>
                </a:extLst>
              </p:cNvPr>
              <p:cNvSpPr/>
              <p:nvPr/>
            </p:nvSpPr>
            <p:spPr>
              <a:xfrm>
                <a:off x="0" y="-1"/>
                <a:ext cx="2371137" cy="367353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tep Number One">
                <a:extLst>
                  <a:ext uri="{FF2B5EF4-FFF2-40B4-BE49-F238E27FC236}">
                    <a16:creationId xmlns:a16="http://schemas.microsoft.com/office/drawing/2014/main" id="{D940D8F7-AADA-DF40-9782-6A23BCB50191}"/>
                  </a:ext>
                </a:extLst>
              </p:cNvPr>
              <p:cNvSpPr txBox="1"/>
              <p:nvPr/>
            </p:nvSpPr>
            <p:spPr>
              <a:xfrm>
                <a:off x="0" y="-1"/>
                <a:ext cx="2371137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研发阶段</a:t>
                </a:r>
                <a:endParaRPr dirty="0"/>
              </a:p>
            </p:txBody>
          </p:sp>
        </p:grpSp>
        <p:sp>
          <p:nvSpPr>
            <p:cNvPr id="8" name="Isosceles Triangle 11">
              <a:extLst>
                <a:ext uri="{FF2B5EF4-FFF2-40B4-BE49-F238E27FC236}">
                  <a16:creationId xmlns:a16="http://schemas.microsoft.com/office/drawing/2014/main" id="{4E29CA0D-441D-2B4B-849E-56CE40A103A2}"/>
                </a:ext>
              </a:extLst>
            </p:cNvPr>
            <p:cNvSpPr/>
            <p:nvPr/>
          </p:nvSpPr>
          <p:spPr>
            <a:xfrm>
              <a:off x="1477521" y="0"/>
              <a:ext cx="237068" cy="175173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7359EF0D-518E-CB4E-A80C-8C9EFAB1084A}"/>
              </a:ext>
            </a:extLst>
          </p:cNvPr>
          <p:cNvGrpSpPr/>
          <p:nvPr/>
        </p:nvGrpSpPr>
        <p:grpSpPr>
          <a:xfrm>
            <a:off x="2833727" y="3728858"/>
            <a:ext cx="3200403" cy="787525"/>
            <a:chOff x="0" y="-1"/>
            <a:chExt cx="3200401" cy="787524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2E27F858-569F-6B49-A10A-47F4FE6AD2BC}"/>
                </a:ext>
              </a:extLst>
            </p:cNvPr>
            <p:cNvSpPr/>
            <p:nvPr/>
          </p:nvSpPr>
          <p:spPr>
            <a:xfrm>
              <a:off x="0" y="-1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" name="Content Placeholder 2">
              <a:extLst>
                <a:ext uri="{FF2B5EF4-FFF2-40B4-BE49-F238E27FC236}">
                  <a16:creationId xmlns:a16="http://schemas.microsoft.com/office/drawing/2014/main" id="{806742B5-F3E0-7345-BFF3-914FA9DBF8BF}"/>
                </a:ext>
              </a:extLst>
            </p:cNvPr>
            <p:cNvGrpSpPr/>
            <p:nvPr/>
          </p:nvGrpSpPr>
          <p:grpSpPr>
            <a:xfrm>
              <a:off x="408451" y="131724"/>
              <a:ext cx="2371139" cy="367354"/>
              <a:chOff x="-1" y="-1"/>
              <a:chExt cx="2371137" cy="367353"/>
            </a:xfrm>
          </p:grpSpPr>
          <p:sp>
            <p:nvSpPr>
              <p:cNvPr id="15" name="矩形">
                <a:extLst>
                  <a:ext uri="{FF2B5EF4-FFF2-40B4-BE49-F238E27FC236}">
                    <a16:creationId xmlns:a16="http://schemas.microsoft.com/office/drawing/2014/main" id="{91A785C5-0CE4-FA45-B326-5F206B56961A}"/>
                  </a:ext>
                </a:extLst>
              </p:cNvPr>
              <p:cNvSpPr/>
              <p:nvPr/>
            </p:nvSpPr>
            <p:spPr>
              <a:xfrm>
                <a:off x="-1" y="0"/>
                <a:ext cx="2371137" cy="367352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tep Number Two">
                <a:extLst>
                  <a:ext uri="{FF2B5EF4-FFF2-40B4-BE49-F238E27FC236}">
                    <a16:creationId xmlns:a16="http://schemas.microsoft.com/office/drawing/2014/main" id="{7F1834ED-65D7-6C45-A942-35F305EBE67B}"/>
                  </a:ext>
                </a:extLst>
              </p:cNvPr>
              <p:cNvSpPr txBox="1"/>
              <p:nvPr/>
            </p:nvSpPr>
            <p:spPr>
              <a:xfrm>
                <a:off x="-1" y="-1"/>
                <a:ext cx="2371137" cy="338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投产阶段</a:t>
                </a:r>
                <a:endParaRPr dirty="0"/>
              </a:p>
            </p:txBody>
          </p:sp>
        </p:grpSp>
        <p:sp>
          <p:nvSpPr>
            <p:cNvPr id="14" name="Isosceles Triangle 15">
              <a:extLst>
                <a:ext uri="{FF2B5EF4-FFF2-40B4-BE49-F238E27FC236}">
                  <a16:creationId xmlns:a16="http://schemas.microsoft.com/office/drawing/2014/main" id="{ABE02CC7-A737-7943-82DC-6472AA37F2DC}"/>
                </a:ext>
              </a:extLst>
            </p:cNvPr>
            <p:cNvSpPr/>
            <p:nvPr/>
          </p:nvSpPr>
          <p:spPr>
            <a:xfrm rot="10800000" flipH="1">
              <a:off x="1476450" y="612349"/>
              <a:ext cx="237069" cy="175174"/>
            </a:xfrm>
            <a:prstGeom prst="triangl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3E1541-6445-E44D-A166-DBDA82AECD66}"/>
              </a:ext>
            </a:extLst>
          </p:cNvPr>
          <p:cNvSpPr txBox="1"/>
          <p:nvPr/>
        </p:nvSpPr>
        <p:spPr>
          <a:xfrm>
            <a:off x="850176" y="1535175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2020.9-2020.12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1345D0-3042-2246-A359-AAA7DA0E5D41}"/>
              </a:ext>
            </a:extLst>
          </p:cNvPr>
          <p:cNvSpPr txBox="1"/>
          <p:nvPr/>
        </p:nvSpPr>
        <p:spPr>
          <a:xfrm>
            <a:off x="1049151" y="4482090"/>
            <a:ext cx="1693639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F4839F-66A6-A142-BEE8-F623CEBE1961}"/>
              </a:ext>
            </a:extLst>
          </p:cNvPr>
          <p:cNvSpPr txBox="1"/>
          <p:nvPr/>
        </p:nvSpPr>
        <p:spPr>
          <a:xfrm>
            <a:off x="6135093" y="4482090"/>
            <a:ext cx="1693641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4"/>
                </a:solidFill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C47476C-8C5A-B540-9217-2CEA67826BE7}"/>
              </a:ext>
            </a:extLst>
          </p:cNvPr>
          <p:cNvSpPr txBox="1"/>
          <p:nvPr/>
        </p:nvSpPr>
        <p:spPr>
          <a:xfrm>
            <a:off x="3546639" y="2257866"/>
            <a:ext cx="1693639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1437F9D-1EAF-5949-B507-26B05356612E}"/>
              </a:ext>
            </a:extLst>
          </p:cNvPr>
          <p:cNvSpPr txBox="1"/>
          <p:nvPr/>
        </p:nvSpPr>
        <p:spPr>
          <a:xfrm>
            <a:off x="8830578" y="2243488"/>
            <a:ext cx="1693641" cy="1214121"/>
          </a:xfrm>
          <a:prstGeom prst="rect">
            <a:avLst/>
          </a:prstGeom>
          <a:ln w="12700">
            <a:miter lim="400000"/>
          </a:ln>
          <a:effectLst>
            <a:outerShdw blurRad="101600" dist="508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 anchor="ctr">
            <a:spAutoFit/>
          </a:bodyPr>
          <a:lstStyle>
            <a:lvl1pPr algn="ctr">
              <a:defRPr sz="7200" b="1">
                <a:solidFill>
                  <a:schemeClr val="accent5"/>
                </a:solidFill>
              </a:defRPr>
            </a:lvl1pPr>
          </a:lstStyle>
          <a:p>
            <a:r>
              <a:t>04</a:t>
            </a: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EAF5BBAF-01EA-0C46-A717-1B51BF4E8958}"/>
              </a:ext>
            </a:extLst>
          </p:cNvPr>
          <p:cNvGrpSpPr/>
          <p:nvPr/>
        </p:nvGrpSpPr>
        <p:grpSpPr>
          <a:xfrm>
            <a:off x="5473049" y="3553688"/>
            <a:ext cx="3200403" cy="784776"/>
            <a:chOff x="0" y="0"/>
            <a:chExt cx="3200401" cy="784774"/>
          </a:xfrm>
        </p:grpSpPr>
        <p:sp>
          <p:nvSpPr>
            <p:cNvPr id="23" name="Rounded Rectangle 25">
              <a:extLst>
                <a:ext uri="{FF2B5EF4-FFF2-40B4-BE49-F238E27FC236}">
                  <a16:creationId xmlns:a16="http://schemas.microsoft.com/office/drawing/2014/main" id="{DD22B200-98BD-9141-8D19-159D8CE8F3F8}"/>
                </a:ext>
              </a:extLst>
            </p:cNvPr>
            <p:cNvSpPr/>
            <p:nvPr/>
          </p:nvSpPr>
          <p:spPr>
            <a:xfrm>
              <a:off x="0" y="175172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Isosceles Triangle 26">
              <a:extLst>
                <a:ext uri="{FF2B5EF4-FFF2-40B4-BE49-F238E27FC236}">
                  <a16:creationId xmlns:a16="http://schemas.microsoft.com/office/drawing/2014/main" id="{CB69EBF4-60C7-204C-AB45-DD9D82BFD00D}"/>
                </a:ext>
              </a:extLst>
            </p:cNvPr>
            <p:cNvSpPr/>
            <p:nvPr/>
          </p:nvSpPr>
          <p:spPr>
            <a:xfrm>
              <a:off x="1383122" y="0"/>
              <a:ext cx="237069" cy="175173"/>
            </a:xfrm>
            <a:prstGeom prst="triangl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5" name="Content Placeholder 2">
              <a:extLst>
                <a:ext uri="{FF2B5EF4-FFF2-40B4-BE49-F238E27FC236}">
                  <a16:creationId xmlns:a16="http://schemas.microsoft.com/office/drawing/2014/main" id="{61854A53-B113-EB43-BED4-74D94D99B224}"/>
                </a:ext>
              </a:extLst>
            </p:cNvPr>
            <p:cNvGrpSpPr/>
            <p:nvPr/>
          </p:nvGrpSpPr>
          <p:grpSpPr>
            <a:xfrm>
              <a:off x="312521" y="293531"/>
              <a:ext cx="2392688" cy="367354"/>
              <a:chOff x="-1" y="-1"/>
              <a:chExt cx="2392686" cy="367353"/>
            </a:xfrm>
          </p:grpSpPr>
          <p:sp>
            <p:nvSpPr>
              <p:cNvPr id="26" name="矩形">
                <a:extLst>
                  <a:ext uri="{FF2B5EF4-FFF2-40B4-BE49-F238E27FC236}">
                    <a16:creationId xmlns:a16="http://schemas.microsoft.com/office/drawing/2014/main" id="{6A20CB4C-12E3-B14E-8A0B-85FD307D8704}"/>
                  </a:ext>
                </a:extLst>
              </p:cNvPr>
              <p:cNvSpPr/>
              <p:nvPr/>
            </p:nvSpPr>
            <p:spPr>
              <a:xfrm>
                <a:off x="-1" y="-1"/>
                <a:ext cx="2392686" cy="367353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tep Number Three">
                <a:extLst>
                  <a:ext uri="{FF2B5EF4-FFF2-40B4-BE49-F238E27FC236}">
                    <a16:creationId xmlns:a16="http://schemas.microsoft.com/office/drawing/2014/main" id="{E2FA2213-D10F-0347-8F57-43DEC4FECC4F}"/>
                  </a:ext>
                </a:extLst>
              </p:cNvPr>
              <p:cNvSpPr txBox="1"/>
              <p:nvPr/>
            </p:nvSpPr>
            <p:spPr>
              <a:xfrm>
                <a:off x="-1" y="-1"/>
                <a:ext cx="2392686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产品化阶段</a:t>
                </a:r>
                <a:endParaRPr dirty="0"/>
              </a:p>
            </p:txBody>
          </p:sp>
        </p:grp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2E2C31F1-C0E3-974B-B2E9-8F086758948E}"/>
              </a:ext>
            </a:extLst>
          </p:cNvPr>
          <p:cNvGrpSpPr/>
          <p:nvPr/>
        </p:nvGrpSpPr>
        <p:grpSpPr>
          <a:xfrm>
            <a:off x="8077197" y="3728858"/>
            <a:ext cx="3200403" cy="787525"/>
            <a:chOff x="0" y="-1"/>
            <a:chExt cx="3200401" cy="787524"/>
          </a:xfrm>
        </p:grpSpPr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104D4322-0EF0-1B41-9B45-28C524E09F75}"/>
                </a:ext>
              </a:extLst>
            </p:cNvPr>
            <p:cNvSpPr/>
            <p:nvPr/>
          </p:nvSpPr>
          <p:spPr>
            <a:xfrm>
              <a:off x="0" y="-1"/>
              <a:ext cx="3200401" cy="6096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" name="Content Placeholder 2">
              <a:extLst>
                <a:ext uri="{FF2B5EF4-FFF2-40B4-BE49-F238E27FC236}">
                  <a16:creationId xmlns:a16="http://schemas.microsoft.com/office/drawing/2014/main" id="{BD66D36B-63DD-274A-B63A-1CA8D7468FDB}"/>
                </a:ext>
              </a:extLst>
            </p:cNvPr>
            <p:cNvGrpSpPr/>
            <p:nvPr/>
          </p:nvGrpSpPr>
          <p:grpSpPr>
            <a:xfrm>
              <a:off x="435262" y="131724"/>
              <a:ext cx="2371138" cy="367354"/>
              <a:chOff x="-1" y="-1"/>
              <a:chExt cx="2371137" cy="367353"/>
            </a:xfrm>
          </p:grpSpPr>
          <p:sp>
            <p:nvSpPr>
              <p:cNvPr id="32" name="矩形">
                <a:extLst>
                  <a:ext uri="{FF2B5EF4-FFF2-40B4-BE49-F238E27FC236}">
                    <a16:creationId xmlns:a16="http://schemas.microsoft.com/office/drawing/2014/main" id="{8BD1EAB9-351E-1D4F-B925-52F323E98820}"/>
                  </a:ext>
                </a:extLst>
              </p:cNvPr>
              <p:cNvSpPr/>
              <p:nvPr/>
            </p:nvSpPr>
            <p:spPr>
              <a:xfrm>
                <a:off x="-1" y="0"/>
                <a:ext cx="2371137" cy="36735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spcBef>
                    <a:spcPts val="300"/>
                  </a:spcBef>
                  <a:defRPr sz="1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tep Number Four">
                <a:extLst>
                  <a:ext uri="{FF2B5EF4-FFF2-40B4-BE49-F238E27FC236}">
                    <a16:creationId xmlns:a16="http://schemas.microsoft.com/office/drawing/2014/main" id="{0C3395C5-5649-024B-806C-80D0CCD6C633}"/>
                  </a:ext>
                </a:extLst>
              </p:cNvPr>
              <p:cNvSpPr txBox="1"/>
              <p:nvPr/>
            </p:nvSpPr>
            <p:spPr>
              <a:xfrm>
                <a:off x="-1" y="-1"/>
                <a:ext cx="2371137" cy="338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t">
                <a:spAutoFit/>
              </a:bodyPr>
              <a:lstStyle>
                <a:lvl1pPr algn="ctr">
                  <a:spcBef>
                    <a:spcPts val="300"/>
                  </a:spcBef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zh-CN" altLang="en-US" dirty="0"/>
                  <a:t>平台化阶段</a:t>
                </a:r>
                <a:endParaRPr dirty="0"/>
              </a:p>
            </p:txBody>
          </p:sp>
        </p:grpSp>
        <p:sp>
          <p:nvSpPr>
            <p:cNvPr id="31" name="Isosceles Triangle 31">
              <a:extLst>
                <a:ext uri="{FF2B5EF4-FFF2-40B4-BE49-F238E27FC236}">
                  <a16:creationId xmlns:a16="http://schemas.microsoft.com/office/drawing/2014/main" id="{197323CB-5E32-B24D-90C3-4733FD271C67}"/>
                </a:ext>
              </a:extLst>
            </p:cNvPr>
            <p:cNvSpPr/>
            <p:nvPr/>
          </p:nvSpPr>
          <p:spPr>
            <a:xfrm rot="10800000" flipH="1">
              <a:off x="1481666" y="612349"/>
              <a:ext cx="237069" cy="175174"/>
            </a:xfrm>
            <a:prstGeom prst="triangl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" name="TextBox 30">
            <a:extLst>
              <a:ext uri="{FF2B5EF4-FFF2-40B4-BE49-F238E27FC236}">
                <a16:creationId xmlns:a16="http://schemas.microsoft.com/office/drawing/2014/main" id="{DC898759-0EB6-024A-82E9-9526C030B31A}"/>
              </a:ext>
            </a:extLst>
          </p:cNvPr>
          <p:cNvSpPr txBox="1"/>
          <p:nvPr/>
        </p:nvSpPr>
        <p:spPr>
          <a:xfrm>
            <a:off x="1215381" y="585872"/>
            <a:ext cx="755386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44546A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8B7ABBEF-C48E-AB41-8146-50B3E94A179A}"/>
              </a:ext>
            </a:extLst>
          </p:cNvPr>
          <p:cNvSpPr txBox="1">
            <a:spLocks/>
          </p:cNvSpPr>
          <p:nvPr/>
        </p:nvSpPr>
        <p:spPr>
          <a:xfrm>
            <a:off x="850176" y="862237"/>
            <a:ext cx="4330461" cy="3969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indent="-228600" algn="l" defTabSz="691743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403" b="0" i="0" u="none" strike="noStrike" cap="none" spc="0" baseline="0">
                <a:solidFill>
                  <a:srgbClr val="44546A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656D78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ctr" hangingPunct="1"/>
            <a:r>
              <a:rPr lang="en-US" altLang="zh-CN" dirty="0"/>
              <a:t>AIC</a:t>
            </a:r>
            <a:r>
              <a:rPr lang="zh-CN" altLang="en-US" dirty="0"/>
              <a:t>智能采集系统</a:t>
            </a:r>
            <a:r>
              <a:rPr lang="en-US" altLang="zh-CN" dirty="0"/>
              <a:t>-</a:t>
            </a:r>
            <a:r>
              <a:rPr lang="zh-CN" altLang="en-US" dirty="0"/>
              <a:t>年度规划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1DE68E7-6579-334C-82DD-8C4F8F504630}"/>
              </a:ext>
            </a:extLst>
          </p:cNvPr>
          <p:cNvSpPr txBox="1"/>
          <p:nvPr/>
        </p:nvSpPr>
        <p:spPr>
          <a:xfrm>
            <a:off x="3099044" y="1631996"/>
            <a:ext cx="2598118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593905-76C6-D744-A18E-F744B5BEEAEA}"/>
              </a:ext>
            </a:extLst>
          </p:cNvPr>
          <p:cNvSpPr txBox="1"/>
          <p:nvPr/>
        </p:nvSpPr>
        <p:spPr>
          <a:xfrm>
            <a:off x="8547937" y="1748011"/>
            <a:ext cx="2598118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151E66F-2ADF-6E40-8BCF-E37A33A292D2}"/>
              </a:ext>
            </a:extLst>
          </p:cNvPr>
          <p:cNvSpPr txBox="1"/>
          <p:nvPr/>
        </p:nvSpPr>
        <p:spPr>
          <a:xfrm>
            <a:off x="850176" y="1941619"/>
            <a:ext cx="225317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完成框架搭建，建立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ES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搜索平台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7F09E76-D2E8-4B4E-A066-EF5DB8E3ECB7}"/>
              </a:ext>
            </a:extLst>
          </p:cNvPr>
          <p:cNvSpPr txBox="1"/>
          <p:nvPr/>
        </p:nvSpPr>
        <p:spPr>
          <a:xfrm>
            <a:off x="3244386" y="2056117"/>
            <a:ext cx="923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BA526CA-68B1-6043-A97A-3D5AFB335EF8}"/>
              </a:ext>
            </a:extLst>
          </p:cNvPr>
          <p:cNvSpPr txBox="1"/>
          <p:nvPr/>
        </p:nvSpPr>
        <p:spPr>
          <a:xfrm>
            <a:off x="5609748" y="5891479"/>
            <a:ext cx="923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1" name="图形 40" descr="徽章勾号 1 轮廓">
            <a:extLst>
              <a:ext uri="{FF2B5EF4-FFF2-40B4-BE49-F238E27FC236}">
                <a16:creationId xmlns:a16="http://schemas.microsoft.com/office/drawing/2014/main" id="{967B50AE-48A8-864E-8EF0-A9BDA77C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176" y="2744696"/>
            <a:ext cx="279551" cy="279551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93342FF6-E4B0-5A45-B0A7-68DC03B0D336}"/>
              </a:ext>
            </a:extLst>
          </p:cNvPr>
          <p:cNvSpPr txBox="1"/>
          <p:nvPr/>
        </p:nvSpPr>
        <p:spPr>
          <a:xfrm>
            <a:off x="1142588" y="2648101"/>
            <a:ext cx="132343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新闻数据搜索平台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5E9622A-89D0-2F4E-A115-572952C6D466}"/>
              </a:ext>
            </a:extLst>
          </p:cNvPr>
          <p:cNvSpPr txBox="1"/>
          <p:nvPr/>
        </p:nvSpPr>
        <p:spPr>
          <a:xfrm>
            <a:off x="1142588" y="2891552"/>
            <a:ext cx="176746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月入新闻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300W</a:t>
            </a:r>
            <a:r>
              <a:rPr lang="zh-CN" altLang="en-US" sz="800" dirty="0"/>
              <a:t>篇，渠道不低于</a:t>
            </a:r>
            <a:r>
              <a:rPr lang="en-US" altLang="zh-CN" sz="800" dirty="0"/>
              <a:t>300</a:t>
            </a:r>
            <a:r>
              <a:rPr lang="zh-CN" altLang="en-US" sz="800" dirty="0"/>
              <a:t>个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1097767-764B-F344-9031-E6D9E0038160}"/>
              </a:ext>
            </a:extLst>
          </p:cNvPr>
          <p:cNvSpPr txBox="1"/>
          <p:nvPr/>
        </p:nvSpPr>
        <p:spPr>
          <a:xfrm>
            <a:off x="1142588" y="3111172"/>
            <a:ext cx="147732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招投标数据搜索平台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D31BD54-6F59-EA43-9178-7FBD5BB47B7B}"/>
              </a:ext>
            </a:extLst>
          </p:cNvPr>
          <p:cNvSpPr txBox="1"/>
          <p:nvPr/>
        </p:nvSpPr>
        <p:spPr>
          <a:xfrm>
            <a:off x="1143373" y="3324888"/>
            <a:ext cx="174662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日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入招投标</a:t>
            </a:r>
            <a:r>
              <a:rPr lang="en-US" altLang="zh-CN" sz="800" dirty="0"/>
              <a:t>1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W</a:t>
            </a:r>
            <a:r>
              <a:rPr lang="zh-CN" altLang="en-US" sz="800" dirty="0"/>
              <a:t>篇，渠道不低于</a:t>
            </a:r>
            <a:r>
              <a:rPr lang="en-US" altLang="zh-CN" sz="800" dirty="0"/>
              <a:t>100</a:t>
            </a:r>
            <a:r>
              <a:rPr lang="zh-CN" altLang="en-US" sz="800" dirty="0"/>
              <a:t>个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6" name="图形 45" descr="徽章勾号 1 轮廓">
            <a:extLst>
              <a:ext uri="{FF2B5EF4-FFF2-40B4-BE49-F238E27FC236}">
                <a16:creationId xmlns:a16="http://schemas.microsoft.com/office/drawing/2014/main" id="{A39A6276-1E41-414A-9D2C-B8329F56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177" y="3185112"/>
            <a:ext cx="279551" cy="27955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BC027DCA-6463-BE49-A6AC-AFF049FE0908}"/>
              </a:ext>
            </a:extLst>
          </p:cNvPr>
          <p:cNvSpPr txBox="1"/>
          <p:nvPr/>
        </p:nvSpPr>
        <p:spPr>
          <a:xfrm>
            <a:off x="1142559" y="2213480"/>
            <a:ext cx="86177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全流程搭建</a:t>
            </a:r>
          </a:p>
        </p:txBody>
      </p:sp>
      <p:pic>
        <p:nvPicPr>
          <p:cNvPr id="48" name="图形 47" descr="徽章勾号 1 轮廓">
            <a:extLst>
              <a:ext uri="{FF2B5EF4-FFF2-40B4-BE49-F238E27FC236}">
                <a16:creationId xmlns:a16="http://schemas.microsoft.com/office/drawing/2014/main" id="{372614F6-EACE-D84D-8037-C6CA6B85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176" y="2281178"/>
            <a:ext cx="279551" cy="2795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D07E83BC-7537-974B-9CE6-0B10F438BA3A}"/>
              </a:ext>
            </a:extLst>
          </p:cNvPr>
          <p:cNvSpPr txBox="1"/>
          <p:nvPr/>
        </p:nvSpPr>
        <p:spPr>
          <a:xfrm>
            <a:off x="1142588" y="2438615"/>
            <a:ext cx="2246765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完成整体研发，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内部算法、大数据部门流程打通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DA1E98A-8209-6444-9339-A56FBC0F34E9}"/>
              </a:ext>
            </a:extLst>
          </p:cNvPr>
          <p:cNvSpPr txBox="1"/>
          <p:nvPr/>
        </p:nvSpPr>
        <p:spPr>
          <a:xfrm>
            <a:off x="3219872" y="4517702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2021.1-2021.3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9EBC730-F0BE-054A-B8EF-517E7ECC1C03}"/>
              </a:ext>
            </a:extLst>
          </p:cNvPr>
          <p:cNvSpPr txBox="1"/>
          <p:nvPr/>
        </p:nvSpPr>
        <p:spPr>
          <a:xfrm>
            <a:off x="3219872" y="4924146"/>
            <a:ext cx="240065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200" dirty="0"/>
              <a:t>接入现有业务系统，赋能现有产品</a:t>
            </a:r>
          </a:p>
        </p:txBody>
      </p:sp>
      <p:pic>
        <p:nvPicPr>
          <p:cNvPr id="52" name="图形 51" descr="徽章勾号 1 轮廓">
            <a:extLst>
              <a:ext uri="{FF2B5EF4-FFF2-40B4-BE49-F238E27FC236}">
                <a16:creationId xmlns:a16="http://schemas.microsoft.com/office/drawing/2014/main" id="{BA7D5A8B-F0EF-B14C-8AC2-5EFD9422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872" y="5727223"/>
            <a:ext cx="279551" cy="279551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4270A82C-DE72-3E44-BE41-4D47BC2290CE}"/>
              </a:ext>
            </a:extLst>
          </p:cNvPr>
          <p:cNvSpPr txBox="1"/>
          <p:nvPr/>
        </p:nvSpPr>
        <p:spPr>
          <a:xfrm>
            <a:off x="3512284" y="5630628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商机平台支撑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A2D3A9B-7131-864A-A9DE-EB600364DEF9}"/>
              </a:ext>
            </a:extLst>
          </p:cNvPr>
          <p:cNvSpPr txBox="1"/>
          <p:nvPr/>
        </p:nvSpPr>
        <p:spPr>
          <a:xfrm>
            <a:off x="3512284" y="5874079"/>
            <a:ext cx="2549733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与大数据、保理有关招投标商机</a:t>
            </a:r>
            <a:r>
              <a:rPr lang="en-US" altLang="zh-CN" sz="800" dirty="0"/>
              <a:t>4</a:t>
            </a:r>
            <a:r>
              <a:rPr lang="zh-CN" altLang="en-US" sz="800" dirty="0"/>
              <a:t>小时推送率</a:t>
            </a:r>
            <a:r>
              <a:rPr lang="en-US" altLang="zh-CN" sz="800" dirty="0"/>
              <a:t>80%</a:t>
            </a:r>
            <a:r>
              <a:rPr lang="zh-CN" altLang="en-US" sz="800" dirty="0"/>
              <a:t>以上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222ED41-B1D8-B34D-8F8F-1782DC9B3058}"/>
              </a:ext>
            </a:extLst>
          </p:cNvPr>
          <p:cNvSpPr txBox="1"/>
          <p:nvPr/>
        </p:nvSpPr>
        <p:spPr>
          <a:xfrm>
            <a:off x="3512284" y="6093699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知识图谱支撑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F56CF19-E7FA-6849-8853-D1CE5C86E1BF}"/>
              </a:ext>
            </a:extLst>
          </p:cNvPr>
          <p:cNvSpPr txBox="1"/>
          <p:nvPr/>
        </p:nvSpPr>
        <p:spPr>
          <a:xfrm>
            <a:off x="3513069" y="6307415"/>
            <a:ext cx="152862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支撑企业交易数据知识图谱训练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7" name="图形 56" descr="徽章勾号 1 轮廓">
            <a:extLst>
              <a:ext uri="{FF2B5EF4-FFF2-40B4-BE49-F238E27FC236}">
                <a16:creationId xmlns:a16="http://schemas.microsoft.com/office/drawing/2014/main" id="{B6690783-C330-4D40-8244-D8308F07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873" y="6167639"/>
            <a:ext cx="279551" cy="279551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9E4667C9-E4AE-824B-A3CC-10DC6DACEB5E}"/>
              </a:ext>
            </a:extLst>
          </p:cNvPr>
          <p:cNvSpPr txBox="1"/>
          <p:nvPr/>
        </p:nvSpPr>
        <p:spPr>
          <a:xfrm>
            <a:off x="3512255" y="5196007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蜂控数据支撑</a:t>
            </a:r>
          </a:p>
        </p:txBody>
      </p:sp>
      <p:pic>
        <p:nvPicPr>
          <p:cNvPr id="59" name="图形 58" descr="徽章勾号 1 轮廓">
            <a:extLst>
              <a:ext uri="{FF2B5EF4-FFF2-40B4-BE49-F238E27FC236}">
                <a16:creationId xmlns:a16="http://schemas.microsoft.com/office/drawing/2014/main" id="{AEBC75AF-9434-FA44-A1BC-E330DB334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872" y="5263705"/>
            <a:ext cx="279551" cy="279551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E12BB130-E98F-6B40-9522-EE89A567D59F}"/>
              </a:ext>
            </a:extLst>
          </p:cNvPr>
          <p:cNvSpPr txBox="1"/>
          <p:nvPr/>
        </p:nvSpPr>
        <p:spPr>
          <a:xfrm>
            <a:off x="3512284" y="5421142"/>
            <a:ext cx="2652325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替代外部接口，提升数据量</a:t>
            </a:r>
            <a:r>
              <a:rPr lang="en-US" altLang="zh-CN" sz="800" dirty="0"/>
              <a:t>20</a:t>
            </a:r>
            <a:r>
              <a:rPr lang="zh-CN" altLang="en-US" sz="800" dirty="0"/>
              <a:t>倍以上，降低数据成本</a:t>
            </a:r>
            <a:r>
              <a:rPr lang="en-US" altLang="zh-CN" sz="800" dirty="0"/>
              <a:t>95%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38DA5D6-E5C2-9649-B3FD-00B3BAA216E1}"/>
              </a:ext>
            </a:extLst>
          </p:cNvPr>
          <p:cNvSpPr txBox="1"/>
          <p:nvPr/>
        </p:nvSpPr>
        <p:spPr>
          <a:xfrm>
            <a:off x="5826899" y="1535510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2021.4-2021.9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54934B-0878-8643-B4F8-4D80588EB439}"/>
              </a:ext>
            </a:extLst>
          </p:cNvPr>
          <p:cNvSpPr txBox="1"/>
          <p:nvPr/>
        </p:nvSpPr>
        <p:spPr>
          <a:xfrm>
            <a:off x="5826899" y="1941954"/>
            <a:ext cx="270843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200" dirty="0"/>
              <a:t>改业务驱动为数据驱动，重构现有产品</a:t>
            </a:r>
          </a:p>
        </p:txBody>
      </p:sp>
      <p:pic>
        <p:nvPicPr>
          <p:cNvPr id="63" name="图形 62" descr="徽章勾号 1 轮廓">
            <a:extLst>
              <a:ext uri="{FF2B5EF4-FFF2-40B4-BE49-F238E27FC236}">
                <a16:creationId xmlns:a16="http://schemas.microsoft.com/office/drawing/2014/main" id="{3257DFF9-4222-194D-8298-B3B96A98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899" y="2745031"/>
            <a:ext cx="279551" cy="279551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67BB3C1F-147F-CC4C-8B43-E3AC3DEBB665}"/>
              </a:ext>
            </a:extLst>
          </p:cNvPr>
          <p:cNvSpPr txBox="1"/>
          <p:nvPr/>
        </p:nvSpPr>
        <p:spPr>
          <a:xfrm>
            <a:off x="6119311" y="2648436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智能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接口平台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6412851-2998-F74C-9B41-6AC41F84467C}"/>
              </a:ext>
            </a:extLst>
          </p:cNvPr>
          <p:cNvSpPr txBox="1"/>
          <p:nvPr/>
        </p:nvSpPr>
        <p:spPr>
          <a:xfrm>
            <a:off x="6119311" y="2891887"/>
            <a:ext cx="286231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基于智能采集器拓展，无需开发自动化接入第三方数据及接口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5C3B7FA-FE37-0343-BD42-801B1B13AC1A}"/>
              </a:ext>
            </a:extLst>
          </p:cNvPr>
          <p:cNvSpPr txBox="1"/>
          <p:nvPr/>
        </p:nvSpPr>
        <p:spPr>
          <a:xfrm>
            <a:off x="6119311" y="3111507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行业分析工具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31E1A16-7466-1543-9B68-BE303DD26411}"/>
              </a:ext>
            </a:extLst>
          </p:cNvPr>
          <p:cNvSpPr txBox="1"/>
          <p:nvPr/>
        </p:nvSpPr>
        <p:spPr>
          <a:xfrm>
            <a:off x="6120096" y="3325223"/>
            <a:ext cx="2658737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聚合行业数据，预测行业前景，潜在客户</a:t>
            </a:r>
            <a:r>
              <a:rPr kumimoji="0" lang="en-US" altLang="zh-CN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Rank</a:t>
            </a: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排序挖掘</a:t>
            </a:r>
          </a:p>
        </p:txBody>
      </p:sp>
      <p:pic>
        <p:nvPicPr>
          <p:cNvPr id="68" name="图形 67" descr="徽章勾号 1 轮廓">
            <a:extLst>
              <a:ext uri="{FF2B5EF4-FFF2-40B4-BE49-F238E27FC236}">
                <a16:creationId xmlns:a16="http://schemas.microsoft.com/office/drawing/2014/main" id="{5690E574-1C0A-B542-A473-B3DBF935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00" y="3185447"/>
            <a:ext cx="279551" cy="279551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DF1AE38F-BBEE-C549-9F07-B8E4D027B5CF}"/>
              </a:ext>
            </a:extLst>
          </p:cNvPr>
          <p:cNvSpPr txBox="1"/>
          <p:nvPr/>
        </p:nvSpPr>
        <p:spPr>
          <a:xfrm>
            <a:off x="6119282" y="2213815"/>
            <a:ext cx="104291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舆情风控模型</a:t>
            </a:r>
          </a:p>
        </p:txBody>
      </p:sp>
      <p:pic>
        <p:nvPicPr>
          <p:cNvPr id="70" name="图形 69" descr="徽章勾号 1 轮廓">
            <a:extLst>
              <a:ext uri="{FF2B5EF4-FFF2-40B4-BE49-F238E27FC236}">
                <a16:creationId xmlns:a16="http://schemas.microsoft.com/office/drawing/2014/main" id="{41C85AE0-C09B-044E-8BFA-61F39B58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899" y="2281513"/>
            <a:ext cx="279551" cy="279551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96954A19-8670-D147-85FF-AFC8CD448BD4}"/>
              </a:ext>
            </a:extLst>
          </p:cNvPr>
          <p:cNvSpPr txBox="1"/>
          <p:nvPr/>
        </p:nvSpPr>
        <p:spPr>
          <a:xfrm>
            <a:off x="6119311" y="2438950"/>
            <a:ext cx="278858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替代打分卡，基于大数据的风控模型，产生</a:t>
            </a:r>
            <a:r>
              <a:rPr lang="en-US" altLang="zh-CN" sz="800" dirty="0"/>
              <a:t>LLS</a:t>
            </a:r>
            <a:r>
              <a:rPr lang="zh-CN" altLang="en-US" sz="800" dirty="0"/>
              <a:t>企业信用分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2341A89-BB4B-F84E-A073-BA980CF4B094}"/>
              </a:ext>
            </a:extLst>
          </p:cNvPr>
          <p:cNvSpPr txBox="1"/>
          <p:nvPr/>
        </p:nvSpPr>
        <p:spPr>
          <a:xfrm>
            <a:off x="8533328" y="4482795"/>
            <a:ext cx="2253177" cy="4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defRPr sz="1600"/>
            </a:pPr>
            <a:r>
              <a:rPr lang="zh-CN" altLang="en-US" dirty="0">
                <a:solidFill>
                  <a:schemeClr val="accent3"/>
                </a:solidFill>
              </a:rPr>
              <a:t>时间</a:t>
            </a:r>
            <a:r>
              <a:rPr lang="en-US" altLang="zh-CN" dirty="0">
                <a:solidFill>
                  <a:schemeClr val="accent3"/>
                </a:solidFill>
              </a:rPr>
              <a:t>2021.9+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88ED328-17C8-A249-A41C-39F569ACA9CE}"/>
              </a:ext>
            </a:extLst>
          </p:cNvPr>
          <p:cNvSpPr txBox="1"/>
          <p:nvPr/>
        </p:nvSpPr>
        <p:spPr>
          <a:xfrm>
            <a:off x="8533328" y="4889239"/>
            <a:ext cx="272606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建立</a:t>
            </a:r>
            <a:r>
              <a:rPr lang="en-US" altLang="zh-CN" sz="1200" dirty="0"/>
              <a:t>PaaS</a:t>
            </a:r>
            <a:r>
              <a:rPr lang="zh-CN" altLang="en-US" sz="1200" dirty="0"/>
              <a:t>脱敏数据中心，建立数据标准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4" name="图形 73" descr="徽章勾号 1 轮廓">
            <a:extLst>
              <a:ext uri="{FF2B5EF4-FFF2-40B4-BE49-F238E27FC236}">
                <a16:creationId xmlns:a16="http://schemas.microsoft.com/office/drawing/2014/main" id="{C9CFCC39-1E55-B94A-ACD6-B796C336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328" y="5692316"/>
            <a:ext cx="279551" cy="279551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ED04B2DF-F6DF-0542-89FF-2CB45E1D6DD5}"/>
              </a:ext>
            </a:extLst>
          </p:cNvPr>
          <p:cNvSpPr txBox="1"/>
          <p:nvPr/>
        </p:nvSpPr>
        <p:spPr>
          <a:xfrm>
            <a:off x="8825740" y="5595721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二次处理数据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52C3838-80EA-6742-B3A7-3D215E7DA917}"/>
              </a:ext>
            </a:extLst>
          </p:cNvPr>
          <p:cNvSpPr txBox="1"/>
          <p:nvPr/>
        </p:nvSpPr>
        <p:spPr>
          <a:xfrm>
            <a:off x="8825740" y="5839172"/>
            <a:ext cx="2144173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算法及模型结果的接口化、容器化、异步调用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C8A85EB-02C6-314A-A48F-119AC1EFD4D2}"/>
              </a:ext>
            </a:extLst>
          </p:cNvPr>
          <p:cNvSpPr txBox="1"/>
          <p:nvPr/>
        </p:nvSpPr>
        <p:spPr>
          <a:xfrm>
            <a:off x="8825740" y="6058792"/>
            <a:ext cx="101565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数据标准制定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8749F3C2-8C22-4D48-8984-D79B21A24435}"/>
              </a:ext>
            </a:extLst>
          </p:cNvPr>
          <p:cNvSpPr txBox="1"/>
          <p:nvPr/>
        </p:nvSpPr>
        <p:spPr>
          <a:xfrm>
            <a:off x="8826525" y="6272508"/>
            <a:ext cx="2360579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出具供应链金融数据采集、结构化和存储标准，</a:t>
            </a:r>
            <a:endParaRPr kumimoji="0" lang="en-US" altLang="zh-CN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提高供应链金融行业的数据的量化收益及传输效率</a:t>
            </a:r>
          </a:p>
        </p:txBody>
      </p:sp>
      <p:pic>
        <p:nvPicPr>
          <p:cNvPr id="79" name="图形 78" descr="徽章勾号 1 轮廓">
            <a:extLst>
              <a:ext uri="{FF2B5EF4-FFF2-40B4-BE49-F238E27FC236}">
                <a16:creationId xmlns:a16="http://schemas.microsoft.com/office/drawing/2014/main" id="{795DB24A-0E9B-CF44-AA26-7E58EEE91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329" y="6132732"/>
            <a:ext cx="279551" cy="279551"/>
          </a:xfrm>
          <a:prstGeom prst="rect">
            <a:avLst/>
          </a:prstGeom>
        </p:spPr>
      </p:pic>
      <p:sp>
        <p:nvSpPr>
          <p:cNvPr id="80" name="文本框 79">
            <a:extLst>
              <a:ext uri="{FF2B5EF4-FFF2-40B4-BE49-F238E27FC236}">
                <a16:creationId xmlns:a16="http://schemas.microsoft.com/office/drawing/2014/main" id="{FA915AC2-9680-5541-8E50-695C9284768D}"/>
              </a:ext>
            </a:extLst>
          </p:cNvPr>
          <p:cNvSpPr txBox="1"/>
          <p:nvPr/>
        </p:nvSpPr>
        <p:spPr>
          <a:xfrm>
            <a:off x="8825711" y="5161100"/>
            <a:ext cx="5539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/>
              <a:t>源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656D78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rPr>
              <a:t>数据</a:t>
            </a:r>
          </a:p>
        </p:txBody>
      </p:sp>
      <p:pic>
        <p:nvPicPr>
          <p:cNvPr id="81" name="图形 80" descr="徽章勾号 1 轮廓">
            <a:extLst>
              <a:ext uri="{FF2B5EF4-FFF2-40B4-BE49-F238E27FC236}">
                <a16:creationId xmlns:a16="http://schemas.microsoft.com/office/drawing/2014/main" id="{62A1E13C-FE1A-6F41-AB8E-C1BECE4AB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328" y="5228798"/>
            <a:ext cx="279551" cy="279551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AF48294B-3EB6-DC40-B403-D27F4D1F52D4}"/>
              </a:ext>
            </a:extLst>
          </p:cNvPr>
          <p:cNvSpPr txBox="1"/>
          <p:nvPr/>
        </p:nvSpPr>
        <p:spPr>
          <a:xfrm>
            <a:off x="8825740" y="5386235"/>
            <a:ext cx="204158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00" dirty="0"/>
              <a:t>底层采集数据的接口化、容器化、异步调用</a:t>
            </a:r>
            <a:endParaRPr kumimoji="0" lang="zh-CN" altLang="en-US" sz="800" b="0" i="0" u="none" strike="noStrike" cap="none" spc="0" normalizeH="0" baseline="0" dirty="0">
              <a:ln>
                <a:noFill/>
              </a:ln>
              <a:solidFill>
                <a:srgbClr val="656D78"/>
              </a:solidFill>
              <a:effectLst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8349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11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8" grpId="0" animBg="1" advAuto="0"/>
      <p:bldP spid="36" grpId="0" animBg="1" advAuto="0"/>
      <p:bldP spid="37" grpId="0" animBg="1" advAuto="0"/>
      <p:bldP spid="50" grpId="0" animBg="1" advAuto="0"/>
      <p:bldP spid="61" grpId="0" animBg="1" advAuto="0"/>
      <p:bldP spid="72" grpId="0" animBg="1" advAuto="0"/>
    </p:bldLst>
  </p:timing>
</p:sld>
</file>

<file path=ppt/theme/theme1.xml><?xml version="1.0" encoding="utf-8"?>
<a:theme xmlns:a="http://schemas.openxmlformats.org/drawingml/2006/main" name="Office 主题​​">
  <a:themeElements>
    <a:clrScheme name="Linklogis">
      <a:dk1>
        <a:srgbClr val="4B4B4B"/>
      </a:dk1>
      <a:lt1>
        <a:sysClr val="window" lastClr="FFFFFF"/>
      </a:lt1>
      <a:dk2>
        <a:srgbClr val="7F7F7F"/>
      </a:dk2>
      <a:lt2>
        <a:srgbClr val="E7E6E6"/>
      </a:lt2>
      <a:accent1>
        <a:srgbClr val="164F86"/>
      </a:accent1>
      <a:accent2>
        <a:srgbClr val="4A93CD"/>
      </a:accent2>
      <a:accent3>
        <a:srgbClr val="F1C045"/>
      </a:accent3>
      <a:accent4>
        <a:srgbClr val="8EAADB"/>
      </a:accent4>
      <a:accent5>
        <a:srgbClr val="D9E2F3"/>
      </a:accent5>
      <a:accent6>
        <a:srgbClr val="CBCBCB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 algn="l">
          <a:buFont typeface="Arial" panose="020B0604020202090204" pitchFamily="34" charset="0"/>
          <a:buChar char="•"/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1590</Words>
  <Application>Microsoft Macintosh PowerPoint</Application>
  <PresentationFormat>宽屏</PresentationFormat>
  <Paragraphs>170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Lato Light</vt:lpstr>
      <vt:lpstr>Microsoft YaHei UI</vt:lpstr>
      <vt:lpstr>Arial</vt:lpstr>
      <vt:lpstr>Helvetica</vt:lpstr>
      <vt:lpstr>Times New Roman</vt:lpstr>
      <vt:lpstr>Office 主题​​</vt:lpstr>
      <vt:lpstr>PowerPoint 演示文稿</vt:lpstr>
      <vt:lpstr>PowerPoint 演示文稿</vt:lpstr>
      <vt:lpstr>1.1 绩效完成情况</vt:lpstr>
      <vt:lpstr>1.1 绩效完成情况</vt:lpstr>
      <vt:lpstr>1.1 绩效完成情况</vt:lpstr>
      <vt:lpstr>1.2 不足之处 与 1.3 要点改进</vt:lpstr>
      <vt:lpstr>1.4 意见及建议</vt:lpstr>
      <vt:lpstr>2  2021年度规划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程泽斌</dc:creator>
  <cp:lastModifiedBy>WANG YUTING</cp:lastModifiedBy>
  <cp:revision>1722</cp:revision>
  <dcterms:created xsi:type="dcterms:W3CDTF">2019-12-31T07:30:00Z</dcterms:created>
  <dcterms:modified xsi:type="dcterms:W3CDTF">2020-12-15T08:05:32Z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2052-1.8.2.2861</vt:lpwstr>
  </property>
</Properties>
</file>