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Master+xml" PartName="/ppt/slideMasters/slideMaster1.xml"/>
  <Override ContentType="application/vnd.openxmlformats-officedocument.presentationml.slideMaster+xml" PartName="/ppt/slideMasters/slideMaster2.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core.xml" Type="http://schemas.openxmlformats.org/package/2006/relationships/metadata/core-properties"/></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 id="2147483660" r:id="rId8"/>
  </p:sldMasterIdLst>
  <p:notesMasterIdLst>
    <p:notesMasterId r:id="rId6"/>
  </p:notesMasterIdLst>
  <p:sldIdLst>
    <p:sldId id="256" r:id="rId9"/>
    <p:sldId id="257" r:id="rId10"/>
    <p:sldId id="258" r:id="rId11"/>
    <p:sldId id="259" r:id="rId12"/>
    <p:sldId id="260" r:id="rId13"/>
    <p:sldId id="261" r:id="rId14"/>
    <p:sldId id="262" r:id="rId15"/>
    <p:sldId id="263" r:id="rId16"/>
    <p:sldId id="264" r:id="rId17"/>
    <p:sldId id="265" r:id="rId18"/>
    <p:sldId id="266" r:id="rId19"/>
    <p:sldId id="267" r:id="rId20"/>
    <p:sldId id="268" r:id="rId21"/>
    <p:sldId id="269" r:id="rId22"/>
  </p:sldIdLst>
  <p:sldSz cx="12192000" cy="6858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Relationships xmlns="http://schemas.openxmlformats.org/package/2006/relationships"><Relationship Id="rId1" Target="theme/theme1.xml" Type="http://schemas.openxmlformats.org/officeDocument/2006/relationships/theme"/><Relationship Id="rId10" Target="slides/slide2.xml" Type="http://schemas.openxmlformats.org/officeDocument/2006/relationships/slide"/><Relationship Id="rId11" Target="slides/slide3.xml" Type="http://schemas.openxmlformats.org/officeDocument/2006/relationships/slide"/><Relationship Id="rId12" Target="slides/slide4.xml" Type="http://schemas.openxmlformats.org/officeDocument/2006/relationships/slide"/><Relationship Id="rId13" Target="slides/slide5.xml" Type="http://schemas.openxmlformats.org/officeDocument/2006/relationships/slide"/><Relationship Id="rId14" Target="slides/slide6.xml" Type="http://schemas.openxmlformats.org/officeDocument/2006/relationships/slide"/><Relationship Id="rId15" Target="slides/slide7.xml" Type="http://schemas.openxmlformats.org/officeDocument/2006/relationships/slide"/><Relationship Id="rId16" Target="slides/slide8.xml" Type="http://schemas.openxmlformats.org/officeDocument/2006/relationships/slide"/><Relationship Id="rId17" Target="slides/slide9.xml" Type="http://schemas.openxmlformats.org/officeDocument/2006/relationships/slide"/><Relationship Id="rId18" Target="slides/slide10.xml" Type="http://schemas.openxmlformats.org/officeDocument/2006/relationships/slide"/><Relationship Id="rId19" Target="slides/slide11.xml" Type="http://schemas.openxmlformats.org/officeDocument/2006/relationships/slide"/><Relationship Id="rId2" Target="viewProps.xml" Type="http://schemas.openxmlformats.org/officeDocument/2006/relationships/viewProps"/><Relationship Id="rId20" Target="slides/slide12.xml" Type="http://schemas.openxmlformats.org/officeDocument/2006/relationships/slide"/><Relationship Id="rId21" Target="slides/slide13.xml" Type="http://schemas.openxmlformats.org/officeDocument/2006/relationships/slide"/><Relationship Id="rId22" Target="slides/slide14.xml" Type="http://schemas.openxmlformats.org/officeDocument/2006/relationships/slide"/><Relationship Id="rId23" Target="notesSlides/notesSlide1.xml" Type="http://schemas.openxmlformats.org/officeDocument/2006/relationships/notesSlide"/><Relationship Id="rId24" Target="notesSlides/notesSlide2.xml" Type="http://schemas.openxmlformats.org/officeDocument/2006/relationships/notesSlide"/><Relationship Id="rId25" Target="notesSlides/notesSlide3.xml" Type="http://schemas.openxmlformats.org/officeDocument/2006/relationships/notesSlide"/><Relationship Id="rId26" Target="notesSlides/notesSlide4.xml" Type="http://schemas.openxmlformats.org/officeDocument/2006/relationships/notesSlide"/><Relationship Id="rId27" Target="notesSlides/notesSlide5.xml" Type="http://schemas.openxmlformats.org/officeDocument/2006/relationships/notesSlide"/><Relationship Id="rId28" Target="notesSlides/notesSlide6.xml" Type="http://schemas.openxmlformats.org/officeDocument/2006/relationships/notesSlide"/><Relationship Id="rId29" Target="notesSlides/notesSlide7.xml" Type="http://schemas.openxmlformats.org/officeDocument/2006/relationships/notesSlide"/><Relationship Id="rId3" Target="presProps.xml" Type="http://schemas.openxmlformats.org/officeDocument/2006/relationships/presProps"/><Relationship Id="rId30" Target="notesSlides/notesSlide8.xml" Type="http://schemas.openxmlformats.org/officeDocument/2006/relationships/notesSlide"/><Relationship Id="rId31" Target="notesSlides/notesSlide9.xml" Type="http://schemas.openxmlformats.org/officeDocument/2006/relationships/notesSlide"/><Relationship Id="rId32" Target="notesSlides/notesSlide10.xml" Type="http://schemas.openxmlformats.org/officeDocument/2006/relationships/notesSlide"/><Relationship Id="rId33" Target="notesSlides/notesSlide11.xml" Type="http://schemas.openxmlformats.org/officeDocument/2006/relationships/notesSlide"/><Relationship Id="rId34" Target="notesSlides/notesSlide12.xml" Type="http://schemas.openxmlformats.org/officeDocument/2006/relationships/notesSlide"/><Relationship Id="rId35" Target="notesSlides/notesSlide13.xml" Type="http://schemas.openxmlformats.org/officeDocument/2006/relationships/notesSlide"/><Relationship Id="rId36" Target="notesSlides/notesSlide14.xml" Type="http://schemas.openxmlformats.org/officeDocument/2006/relationships/notesSlide"/><Relationship Id="rId4" Target="slideMasters/slideMaster1.xml" Type="http://schemas.openxmlformats.org/officeDocument/2006/relationships/slideMaster"/><Relationship Id="rId6" Target="notesMasters/notesMaster1.xml" Type="http://schemas.openxmlformats.org/officeDocument/2006/relationships/notesMaster"/><Relationship Id="rId7" Target="theme/theme2.xml" Type="http://schemas.openxmlformats.org/officeDocument/2006/relationships/theme"/><Relationship Id="rId8" Target="slideMasters/slideMaster2.xml" Type="http://schemas.openxmlformats.org/officeDocument/2006/relationships/slideMaster"/><Relationship Id="rId9" Target="slides/slide1.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1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大家好，今天我将为大家介绍我们的AI定制化CRM解决方案。我们的核心理念是“用SaaS帐号的成本，做定制化的效果”，旨在帮助企业以更低的成本获得更贴合自身业务需求的客户关系管理系统。</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本次介绍将分为四个部分：首先，我们会分析当前市场面临的挑战以及传统CRM方案的局限性；其次，详细介绍我们的AI定制化CRM解决方案；接着，分享两个成功的客户案例；最后，说明我们的实施流程与合作模式。</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在介绍我们的解决方案之前，请允许我简单介绍一下我们自己。我们是济南喜文信息技术有限公司，一家最新的OPC一人公司。公司由我本人创立，我拥有多年的行业经验，我们的目标是利用先进的AI技术，为广大企业打造真正高效、贴合需求的定制化CRM系统。</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目前，企业在选择CRM系统时，主要面临两种选择：要么采购标准化的SaaS产品，要么自主定制开发。然而，这两种方式都存在明显的局限性。标准化的SaaS产品功能固定，无法满足企业的个性化需求，且数据安全存疑。而自主开发则周期长、成本高，且维护困难。这些痛点正是我们解决方案要解决的问题。</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针对传统方案的痛点，我们提出了全新的AI定制化CRM解决方案。我们的核心理念是“用SaaS的成本，做定制化的效果”。具体来说，我们通过三大核心功能来实现这一目标：精准的客群数据、高效的AI定制化开发以及智能的AI销售手机。</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我们解决方案的第一个核心功能是精准的客群数据。我们不仅支持从主流商业数据库导入数据，更能根据企业的具体需求，如社保人数、招投标记录等，进行深度定制化的客群筛选，确保找到的都是高匹配度的潜在客户。同时，我们保证数据的准确性，让每一次触达都更有价值。</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第二个核心功能是AI定制化开发。我们基于自研的“龙虾agents集群”，能够快速响应用户的个性化需求。与传统开发相比，我们的平均成本降低了80%，交付周期缩短了90%。无论是复杂的业务流程还是特定的行业场景，我们都能快速实现定制化开发，并支持灵活的部署方式。</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第三个核心功能是我们的AI销售手机。它不仅仅是一个通讯工具，更是一个智能销售助手。它能自动分析通话和聊天内容，生成跟进纪要，帮助销售团队更好地管理客户关系。同时，它还能对销售漏斗和话术进行智能分析，持续优化销售策略。此外，它具备强大的集成能力，可以与企业现有的其他系统无缝对接。</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接下来，我们看一个企服行业的成功案例。这家公司曾面临获客难、流程乱的问题。通过我们的定制化解决方案，他们实现了精准的客群定位，规范了销售流程，并利用AI实现了全流程的智能管理，最终显著提升了销售效率和客户转化率。</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第二个案例来自外贸行业。这家公司急需一套CRM系统来管理其全球客户。我们凭借快速定制开发的能力，在3天内就为他们提供了演示版本，并最终交付了一套功能完善、数据全面的系统，帮助他们高效地管理客户关系，支撑业务快速发展。</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在实施与合作方面，我们有三大核心优势。首先，我们拥有强大的“龙虾AI”技术平台。其次，为了保证项目质量，在开发交付阶段，我们的老板会亲自跟进。最后，在项目交付后，我们会为每位客户配备专属的AI智能体工程师，提供持续的技术支持。</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我们提供两种灵活的服务模式供客户选择。客户可以选择自主控制AI员工进行操作，也可以选择由我们的工程师代为管理。无论哪种模式，我们都致力于为客户提供最便捷、最高效的服务体验。</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总结来说，我们的AI定制化CRM解决方案能够为企业带来四大核心价值：显著降低信息化建设成本，全面提升团队工作效率，有效增加销售收入，并持续优化客户体验。我们相信，这将成为企业数字化转型的强大助力。</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false" i="false" u="none" strike="noStrike"/>
            </a:lvl1pPr>
          </a:lstStyle>
          <a:p>
            <a:pPr algn="l" indent="0">
              <a:lnSpc>
                <a:spcPct val="100000"/>
              </a:lnSpc>
            </a:pPr>
            <a:r>
              <a:rPr lang="en-US" b="false" i="false" strike="noStrike" u="none" sz="1400">
                <a:solidFill>
                  <a:srgbClr val="000000"/>
                </a:solidFill>
              </a:rPr>
              <a:t>我的介绍到此结束，感谢大家的聆听。接下来是问答环节，欢迎大家提问。</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Relationships xmlns="http://schemas.openxmlformats.org/package/2006/relationships"><Relationship Id="rId1" Target="../slideMasters/slideMaster2.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标题幻灯片" type="title">
  <p:cSld name="TITLE">
    <p:spTree>
      <p:nvGrpSpPr>
        <p:cNvPr id="11" name="Shape 11"/>
        <p:cNvGrpSpPr/>
        <p:nvPr/>
      </p:nvGrpSpPr>
      <p:grpSpPr>
        <a:xfrm>
          <a:off x="0" y="0"/>
          <a:ext cx="0" cy="0"/>
          <a:chOff x="0" y="0"/>
          <a:chExt cx="0" cy="0"/>
        </a:xfrm>
      </p:grpSpPr>
      <p:sp>
        <p:nvSpPr>
          <p:cNvPr id="12" name="Shape 30"/>
          <p:cNvSpPr txBox="1"/>
          <p:nvPr>
            <p:ph type="ctrTitle"/>
          </p:nvPr>
        </p:nvSpPr>
        <p:spPr>
          <a:xfrm>
            <a:off x="1143000" y="841772"/>
            <a:ext cx="6858000" cy="1790700"/>
          </a:xfrm>
          <a:prstGeom prst="rect">
            <a:avLst/>
          </a:prstGeom>
          <a:noFill/>
          <a:ln>
            <a:noFill/>
          </a:ln>
        </p:spPr>
        <p:txBody>
          <a:bodyPr anchorCtr="0" anchor="b" bIns="34275" lIns="68575" spcFirstLastPara="1" rIns="68575" wrap="square" tIns="34275">
            <a:normAutofit/>
          </a:bodyPr>
          <a:lstStyle>
            <a:lvl1pPr lvl="0" algn="ctr">
              <a:lnSpc>
                <a:spcPct val="90000"/>
              </a:lnSpc>
              <a:spcBef>
                <a:spcPts val="0"/>
              </a:spcBef>
              <a:spcAft>
                <a:spcPts val="0"/>
              </a:spcAft>
              <a:buClr>
                <a:schemeClr val="dk1"/>
              </a:buClr>
              <a:buSzPts val="4500"/>
              <a:buFont typeface="Arial"/>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3" name="Shape 31"/>
          <p:cNvSpPr txBox="1"/>
          <p:nvPr>
            <p:ph idx="1" type="subTitle"/>
          </p:nvPr>
        </p:nvSpPr>
        <p:spPr>
          <a:xfrm>
            <a:off x="1143000" y="2701528"/>
            <a:ext cx="6858000" cy="1241821"/>
          </a:xfrm>
          <a:prstGeom prst="rect">
            <a:avLst/>
          </a:prstGeom>
          <a:noFill/>
          <a:ln>
            <a:noFill/>
          </a:ln>
        </p:spPr>
        <p:txBody>
          <a:bodyPr anchorCtr="0" anchor="t" bIns="34275" lIns="68575" spcFirstLastPara="1" rIns="68575" wrap="square" tIns="34275">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p:txBody>
      </p:sp>
      <p:sp>
        <p:nvSpPr>
          <p:cNvPr id="14" name="Shape 32"/>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 name="Shape 33"/>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6" name="Shape 34"/>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标题和内容" type="obj">
  <p:cSld name="OBJECT">
    <p:spTree>
      <p:nvGrpSpPr>
        <p:cNvPr id="17" name="Shape 17"/>
        <p:cNvGrpSpPr/>
        <p:nvPr/>
      </p:nvGrpSpPr>
      <p:grpSpPr>
        <a:xfrm>
          <a:off x="0" y="0"/>
          <a:ext cx="0" cy="0"/>
          <a:chOff x="0" y="0"/>
          <a:chExt cx="0" cy="0"/>
        </a:xfrm>
      </p:grpSpPr>
      <p:sp>
        <p:nvSpPr>
          <p:cNvPr id="18" name="Shape 54"/>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9" name="Shape 55"/>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20" name="Shape 56"/>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1" name="Shape 57"/>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2" name="Shape 58"/>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节标题" type="secHead">
  <p:cSld name="SECTION_HEADER">
    <p:spTree>
      <p:nvGrpSpPr>
        <p:cNvPr id="23" name="Shape 23"/>
        <p:cNvGrpSpPr/>
        <p:nvPr/>
      </p:nvGrpSpPr>
      <p:grpSpPr>
        <a:xfrm>
          <a:off x="0" y="0"/>
          <a:ext cx="0" cy="0"/>
          <a:chOff x="0" y="0"/>
          <a:chExt cx="0" cy="0"/>
        </a:xfrm>
      </p:grpSpPr>
      <p:sp>
        <p:nvSpPr>
          <p:cNvPr id="24" name="Shape 59"/>
          <p:cNvSpPr txBox="1"/>
          <p:nvPr>
            <p:ph type="title"/>
          </p:nvPr>
        </p:nvSpPr>
        <p:spPr>
          <a:xfrm>
            <a:off x="623888" y="1282304"/>
            <a:ext cx="7886700" cy="2139553"/>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4500"/>
              <a:buFont typeface="Arial"/>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25" name="Shape 60"/>
          <p:cNvSpPr txBox="1"/>
          <p:nvPr>
            <p:ph idx="1" type="body"/>
          </p:nvPr>
        </p:nvSpPr>
        <p:spPr>
          <a:xfrm>
            <a:off x="623888" y="3442097"/>
            <a:ext cx="7886700" cy="1125140"/>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rgbClr val="888888"/>
              </a:buClr>
              <a:buSzPts val="1800"/>
              <a:buNone/>
              <a:defRPr sz="1800">
                <a:solidFill>
                  <a:srgbClr val="888888"/>
                </a:solidFill>
              </a:defRPr>
            </a:lvl1pPr>
            <a:lvl2pPr indent="-228600" lvl="1" marL="914400" algn="l">
              <a:lnSpc>
                <a:spcPct val="90000"/>
              </a:lnSpc>
              <a:spcBef>
                <a:spcPts val="400"/>
              </a:spcBef>
              <a:spcAft>
                <a:spcPts val="0"/>
              </a:spcAft>
              <a:buClr>
                <a:srgbClr val="888888"/>
              </a:buClr>
              <a:buSzPts val="1500"/>
              <a:buNone/>
              <a:defRPr sz="1500">
                <a:solidFill>
                  <a:srgbClr val="888888"/>
                </a:solidFill>
              </a:defRPr>
            </a:lvl2pPr>
            <a:lvl3pPr indent="-228600" lvl="2" marL="1371600" algn="l">
              <a:lnSpc>
                <a:spcPct val="90000"/>
              </a:lnSpc>
              <a:spcBef>
                <a:spcPts val="400"/>
              </a:spcBef>
              <a:spcAft>
                <a:spcPts val="0"/>
              </a:spcAft>
              <a:buClr>
                <a:srgbClr val="888888"/>
              </a:buClr>
              <a:buSzPts val="1400"/>
              <a:buNone/>
              <a:defRPr sz="1400">
                <a:solidFill>
                  <a:srgbClr val="888888"/>
                </a:solidFill>
              </a:defRPr>
            </a:lvl3pPr>
            <a:lvl4pPr indent="-228600" lvl="3" marL="1828800" algn="l">
              <a:lnSpc>
                <a:spcPct val="90000"/>
              </a:lnSpc>
              <a:spcBef>
                <a:spcPts val="400"/>
              </a:spcBef>
              <a:spcAft>
                <a:spcPts val="0"/>
              </a:spcAft>
              <a:buClr>
                <a:srgbClr val="888888"/>
              </a:buClr>
              <a:buSzPts val="1200"/>
              <a:buNone/>
              <a:defRPr sz="1200">
                <a:solidFill>
                  <a:srgbClr val="888888"/>
                </a:solidFill>
              </a:defRPr>
            </a:lvl4pPr>
            <a:lvl5pPr indent="-228600" lvl="4" marL="2286000" algn="l">
              <a:lnSpc>
                <a:spcPct val="90000"/>
              </a:lnSpc>
              <a:spcBef>
                <a:spcPts val="400"/>
              </a:spcBef>
              <a:spcAft>
                <a:spcPts val="0"/>
              </a:spcAft>
              <a:buClr>
                <a:srgbClr val="888888"/>
              </a:buClr>
              <a:buSzPts val="1200"/>
              <a:buNone/>
              <a:defRPr sz="1200">
                <a:solidFill>
                  <a:srgbClr val="888888"/>
                </a:solidFill>
              </a:defRPr>
            </a:lvl5pPr>
            <a:lvl6pPr indent="-228600" lvl="5" marL="2743200" algn="l">
              <a:lnSpc>
                <a:spcPct val="90000"/>
              </a:lnSpc>
              <a:spcBef>
                <a:spcPts val="400"/>
              </a:spcBef>
              <a:spcAft>
                <a:spcPts val="0"/>
              </a:spcAft>
              <a:buClr>
                <a:srgbClr val="888888"/>
              </a:buClr>
              <a:buSzPts val="1200"/>
              <a:buNone/>
              <a:defRPr sz="1200">
                <a:solidFill>
                  <a:srgbClr val="888888"/>
                </a:solidFill>
              </a:defRPr>
            </a:lvl6pPr>
            <a:lvl7pPr indent="-228600" lvl="6" marL="3200400" algn="l">
              <a:lnSpc>
                <a:spcPct val="90000"/>
              </a:lnSpc>
              <a:spcBef>
                <a:spcPts val="400"/>
              </a:spcBef>
              <a:spcAft>
                <a:spcPts val="0"/>
              </a:spcAft>
              <a:buClr>
                <a:srgbClr val="888888"/>
              </a:buClr>
              <a:buSzPts val="1200"/>
              <a:buNone/>
              <a:defRPr sz="1200">
                <a:solidFill>
                  <a:srgbClr val="888888"/>
                </a:solidFill>
              </a:defRPr>
            </a:lvl7pPr>
            <a:lvl8pPr indent="-228600" lvl="7" marL="3657600" algn="l">
              <a:lnSpc>
                <a:spcPct val="90000"/>
              </a:lnSpc>
              <a:spcBef>
                <a:spcPts val="400"/>
              </a:spcBef>
              <a:spcAft>
                <a:spcPts val="0"/>
              </a:spcAft>
              <a:buClr>
                <a:srgbClr val="888888"/>
              </a:buClr>
              <a:buSzPts val="1200"/>
              <a:buNone/>
              <a:defRPr sz="1200">
                <a:solidFill>
                  <a:srgbClr val="888888"/>
                </a:solidFill>
              </a:defRPr>
            </a:lvl8pPr>
            <a:lvl9pPr indent="-228600" lvl="8" marL="4114800" algn="l">
              <a:lnSpc>
                <a:spcPct val="90000"/>
              </a:lnSpc>
              <a:spcBef>
                <a:spcPts val="400"/>
              </a:spcBef>
              <a:spcAft>
                <a:spcPts val="0"/>
              </a:spcAft>
              <a:buClr>
                <a:srgbClr val="888888"/>
              </a:buClr>
              <a:buSzPts val="1200"/>
              <a:buNone/>
              <a:defRPr sz="1200">
                <a:solidFill>
                  <a:srgbClr val="888888"/>
                </a:solidFill>
              </a:defRPr>
            </a:lvl9pPr>
          </a:lstStyle>
          <a:p/>
        </p:txBody>
      </p:sp>
      <p:sp>
        <p:nvSpPr>
          <p:cNvPr id="26" name="Shape 61"/>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7" name="Shape 62"/>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8" name="Shape 63"/>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两栏内容" type="twoObj">
  <p:cSld name="TWO_OBJECTS">
    <p:spTree>
      <p:nvGrpSpPr>
        <p:cNvPr id="29" name="Shape 29"/>
        <p:cNvGrpSpPr/>
        <p:nvPr/>
      </p:nvGrpSpPr>
      <p:grpSpPr>
        <a:xfrm>
          <a:off x="0" y="0"/>
          <a:ext cx="0" cy="0"/>
          <a:chOff x="0" y="0"/>
          <a:chExt cx="0" cy="0"/>
        </a:xfrm>
      </p:grpSpPr>
      <p:sp>
        <p:nvSpPr>
          <p:cNvPr id="30" name="Shape 9"/>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31" name="Shape 10"/>
          <p:cNvSpPr txBox="1"/>
          <p:nvPr>
            <p:ph idx="1" type="body"/>
          </p:nvPr>
        </p:nvSpPr>
        <p:spPr>
          <a:xfrm>
            <a:off x="628650" y="1369219"/>
            <a:ext cx="38862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32" name="Shape 11"/>
          <p:cNvSpPr txBox="1"/>
          <p:nvPr>
            <p:ph idx="2" type="body"/>
          </p:nvPr>
        </p:nvSpPr>
        <p:spPr>
          <a:xfrm>
            <a:off x="4629150" y="1369219"/>
            <a:ext cx="38862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33" name="Shape 12"/>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34" name="Shape 13"/>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35" name="Shape 14"/>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比较" type="twoTxTwoObj">
  <p:cSld name="TWO_OBJECTS_WITH_TEXT">
    <p:spTree>
      <p:nvGrpSpPr>
        <p:cNvPr id="36" name="Shape 36"/>
        <p:cNvGrpSpPr/>
        <p:nvPr/>
      </p:nvGrpSpPr>
      <p:grpSpPr>
        <a:xfrm>
          <a:off x="0" y="0"/>
          <a:ext cx="0" cy="0"/>
          <a:chOff x="0" y="0"/>
          <a:chExt cx="0" cy="0"/>
        </a:xfrm>
      </p:grpSpPr>
      <p:sp>
        <p:nvSpPr>
          <p:cNvPr id="37" name="Shape 35"/>
          <p:cNvSpPr txBox="1"/>
          <p:nvPr>
            <p:ph type="title"/>
          </p:nvPr>
        </p:nvSpPr>
        <p:spPr>
          <a:xfrm>
            <a:off x="629841"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38" name="Shape 36"/>
          <p:cNvSpPr txBox="1"/>
          <p:nvPr>
            <p:ph idx="1" type="body"/>
          </p:nvPr>
        </p:nvSpPr>
        <p:spPr>
          <a:xfrm>
            <a:off x="629841" y="1260872"/>
            <a:ext cx="3868340" cy="617934"/>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39" name="Shape 37"/>
          <p:cNvSpPr txBox="1"/>
          <p:nvPr>
            <p:ph idx="2" type="body"/>
          </p:nvPr>
        </p:nvSpPr>
        <p:spPr>
          <a:xfrm>
            <a:off x="629841" y="1878806"/>
            <a:ext cx="3868340" cy="2763441"/>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40" name="Shape 38"/>
          <p:cNvSpPr txBox="1"/>
          <p:nvPr>
            <p:ph idx="3" type="body"/>
          </p:nvPr>
        </p:nvSpPr>
        <p:spPr>
          <a:xfrm>
            <a:off x="4629150" y="1260872"/>
            <a:ext cx="3887391" cy="617934"/>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41" name="Shape 39"/>
          <p:cNvSpPr txBox="1"/>
          <p:nvPr>
            <p:ph idx="4" type="body"/>
          </p:nvPr>
        </p:nvSpPr>
        <p:spPr>
          <a:xfrm>
            <a:off x="4629150" y="1878806"/>
            <a:ext cx="3887391" cy="2763441"/>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42" name="Shape 40"/>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43" name="Shape 41"/>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44" name="Shape 42"/>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仅标题" type="titleOnly">
  <p:cSld name="TITLE_ONLY">
    <p:spTree>
      <p:nvGrpSpPr>
        <p:cNvPr id="45" name="Shape 45"/>
        <p:cNvGrpSpPr/>
        <p:nvPr/>
      </p:nvGrpSpPr>
      <p:grpSpPr>
        <a:xfrm>
          <a:off x="0" y="0"/>
          <a:ext cx="0" cy="0"/>
          <a:chOff x="0" y="0"/>
          <a:chExt cx="0" cy="0"/>
        </a:xfrm>
      </p:grpSpPr>
      <p:sp>
        <p:nvSpPr>
          <p:cNvPr id="46" name="Shape 20"/>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47" name="Shape 21"/>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48" name="Shape 22"/>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49" name="Shape 23"/>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空白" type="blank">
  <p:cSld name="BLANK">
    <p:spTree>
      <p:nvGrpSpPr>
        <p:cNvPr id="50" name="Shape 50"/>
        <p:cNvGrpSpPr/>
        <p:nvPr/>
      </p:nvGrpSpPr>
      <p:grpSpPr>
        <a:xfrm>
          <a:off x="0" y="0"/>
          <a:ext cx="0" cy="0"/>
          <a:chOff x="0" y="0"/>
          <a:chExt cx="0" cy="0"/>
        </a:xfrm>
      </p:grpSpPr>
      <p:sp>
        <p:nvSpPr>
          <p:cNvPr id="51" name="Shape 6"/>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52" name="Shape 7"/>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53" name="Shape 8"/>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内容与标题" type="objTx">
  <p:cSld name="OBJECT_WITH_CAPTION_TEXT">
    <p:spTree>
      <p:nvGrpSpPr>
        <p:cNvPr id="54" name="Shape 54"/>
        <p:cNvGrpSpPr/>
        <p:nvPr/>
      </p:nvGrpSpPr>
      <p:grpSpPr>
        <a:xfrm>
          <a:off x="0" y="0"/>
          <a:ext cx="0" cy="0"/>
          <a:chOff x="0" y="0"/>
          <a:chExt cx="0" cy="0"/>
        </a:xfrm>
      </p:grpSpPr>
      <p:sp>
        <p:nvSpPr>
          <p:cNvPr id="55" name="Shape 43"/>
          <p:cNvSpPr txBox="1"/>
          <p:nvPr>
            <p:ph type="title"/>
          </p:nvPr>
        </p:nvSpPr>
        <p:spPr>
          <a:xfrm>
            <a:off x="629841" y="342900"/>
            <a:ext cx="2949178" cy="120015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Arial"/>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56" name="Shape 44"/>
          <p:cNvSpPr txBox="1"/>
          <p:nvPr>
            <p:ph idx="1" type="body"/>
          </p:nvPr>
        </p:nvSpPr>
        <p:spPr>
          <a:xfrm>
            <a:off x="3887391" y="740569"/>
            <a:ext cx="4629150" cy="3655219"/>
          </a:xfrm>
          <a:prstGeom prst="rect">
            <a:avLst/>
          </a:prstGeom>
          <a:noFill/>
          <a:ln>
            <a:noFill/>
          </a:ln>
        </p:spPr>
        <p:txBody>
          <a:bodyPr anchorCtr="0" anchor="t" bIns="34275" lIns="68575" spcFirstLastPara="1" rIns="68575" wrap="square" tIns="34275">
            <a:normAutofit/>
          </a:bodyPr>
          <a:lstStyle>
            <a:lvl1pPr indent="-381000" lvl="0" marL="457200" algn="l">
              <a:lnSpc>
                <a:spcPct val="90000"/>
              </a:lnSpc>
              <a:spcBef>
                <a:spcPts val="800"/>
              </a:spcBef>
              <a:spcAft>
                <a:spcPts val="0"/>
              </a:spcAft>
              <a:buClr>
                <a:schemeClr val="dk1"/>
              </a:buClr>
              <a:buSzPts val="2400"/>
              <a:buChar char="•"/>
              <a:defRPr sz="2400"/>
            </a:lvl1pPr>
            <a:lvl2pPr indent="-361950" lvl="1" marL="914400" algn="l">
              <a:lnSpc>
                <a:spcPct val="90000"/>
              </a:lnSpc>
              <a:spcBef>
                <a:spcPts val="400"/>
              </a:spcBef>
              <a:spcAft>
                <a:spcPts val="0"/>
              </a:spcAft>
              <a:buClr>
                <a:schemeClr val="dk1"/>
              </a:buClr>
              <a:buSzPts val="2100"/>
              <a:buChar char="•"/>
              <a:defRPr sz="2100"/>
            </a:lvl2pPr>
            <a:lvl3pPr indent="-342900" lvl="2" marL="1371600" algn="l">
              <a:lnSpc>
                <a:spcPct val="90000"/>
              </a:lnSpc>
              <a:spcBef>
                <a:spcPts val="400"/>
              </a:spcBef>
              <a:spcAft>
                <a:spcPts val="0"/>
              </a:spcAft>
              <a:buClr>
                <a:schemeClr val="dk1"/>
              </a:buClr>
              <a:buSzPts val="1800"/>
              <a:buChar char="•"/>
              <a:defRPr sz="1800"/>
            </a:lvl3pPr>
            <a:lvl4pPr indent="-323850" lvl="3" marL="1828800" algn="l">
              <a:lnSpc>
                <a:spcPct val="90000"/>
              </a:lnSpc>
              <a:spcBef>
                <a:spcPts val="400"/>
              </a:spcBef>
              <a:spcAft>
                <a:spcPts val="0"/>
              </a:spcAft>
              <a:buClr>
                <a:schemeClr val="dk1"/>
              </a:buClr>
              <a:buSzPts val="1500"/>
              <a:buChar char="•"/>
              <a:defRPr sz="1500"/>
            </a:lvl4pPr>
            <a:lvl5pPr indent="-323850" lvl="4" marL="2286000" algn="l">
              <a:lnSpc>
                <a:spcPct val="90000"/>
              </a:lnSpc>
              <a:spcBef>
                <a:spcPts val="400"/>
              </a:spcBef>
              <a:spcAft>
                <a:spcPts val="0"/>
              </a:spcAft>
              <a:buClr>
                <a:schemeClr val="dk1"/>
              </a:buClr>
              <a:buSzPts val="1500"/>
              <a:buChar char="•"/>
              <a:defRPr sz="1500"/>
            </a:lvl5pPr>
            <a:lvl6pPr indent="-323850" lvl="5" marL="2743200" algn="l">
              <a:lnSpc>
                <a:spcPct val="90000"/>
              </a:lnSpc>
              <a:spcBef>
                <a:spcPts val="400"/>
              </a:spcBef>
              <a:spcAft>
                <a:spcPts val="0"/>
              </a:spcAft>
              <a:buClr>
                <a:schemeClr val="dk1"/>
              </a:buClr>
              <a:buSzPts val="1500"/>
              <a:buChar char="•"/>
              <a:defRPr sz="1500"/>
            </a:lvl6pPr>
            <a:lvl7pPr indent="-323850" lvl="6" marL="3200400" algn="l">
              <a:lnSpc>
                <a:spcPct val="90000"/>
              </a:lnSpc>
              <a:spcBef>
                <a:spcPts val="400"/>
              </a:spcBef>
              <a:spcAft>
                <a:spcPts val="0"/>
              </a:spcAft>
              <a:buClr>
                <a:schemeClr val="dk1"/>
              </a:buClr>
              <a:buSzPts val="1500"/>
              <a:buChar char="•"/>
              <a:defRPr sz="1500"/>
            </a:lvl7pPr>
            <a:lvl8pPr indent="-323850" lvl="7" marL="3657600" algn="l">
              <a:lnSpc>
                <a:spcPct val="90000"/>
              </a:lnSpc>
              <a:spcBef>
                <a:spcPts val="400"/>
              </a:spcBef>
              <a:spcAft>
                <a:spcPts val="0"/>
              </a:spcAft>
              <a:buClr>
                <a:schemeClr val="dk1"/>
              </a:buClr>
              <a:buSzPts val="1500"/>
              <a:buChar char="•"/>
              <a:defRPr sz="1500"/>
            </a:lvl8pPr>
            <a:lvl9pPr indent="-323850" lvl="8" marL="4114800" algn="l">
              <a:lnSpc>
                <a:spcPct val="90000"/>
              </a:lnSpc>
              <a:spcBef>
                <a:spcPts val="400"/>
              </a:spcBef>
              <a:spcAft>
                <a:spcPts val="0"/>
              </a:spcAft>
              <a:buClr>
                <a:schemeClr val="dk1"/>
              </a:buClr>
              <a:buSzPts val="1500"/>
              <a:buChar char="•"/>
              <a:defRPr sz="1500"/>
            </a:lvl9pPr>
          </a:lstStyle>
          <a:p/>
        </p:txBody>
      </p:sp>
      <p:sp>
        <p:nvSpPr>
          <p:cNvPr id="57" name="Shape 45"/>
          <p:cNvSpPr txBox="1"/>
          <p:nvPr>
            <p:ph idx="2" type="body"/>
          </p:nvPr>
        </p:nvSpPr>
        <p:spPr>
          <a:xfrm>
            <a:off x="629841" y="1543050"/>
            <a:ext cx="2949178" cy="2858691"/>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58" name="Shape 46"/>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59" name="Shape 47"/>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0" name="Shape 48"/>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图片与标题" type="picTx">
  <p:cSld name="PICTURE_WITH_CAPTION_TEXT">
    <p:spTree>
      <p:nvGrpSpPr>
        <p:cNvPr id="61" name="Shape 61"/>
        <p:cNvGrpSpPr/>
        <p:nvPr/>
      </p:nvGrpSpPr>
      <p:grpSpPr>
        <a:xfrm>
          <a:off x="0" y="0"/>
          <a:ext cx="0" cy="0"/>
          <a:chOff x="0" y="0"/>
          <a:chExt cx="0" cy="0"/>
        </a:xfrm>
      </p:grpSpPr>
      <p:sp>
        <p:nvSpPr>
          <p:cNvPr id="62" name="Shape 24"/>
          <p:cNvSpPr txBox="1"/>
          <p:nvPr>
            <p:ph type="title"/>
          </p:nvPr>
        </p:nvSpPr>
        <p:spPr>
          <a:xfrm>
            <a:off x="629841" y="342900"/>
            <a:ext cx="2949178" cy="120015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Arial"/>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63" name="Shape 25"/>
          <p:cNvSpPr/>
          <p:nvPr>
            <p:ph idx="2" type="pic"/>
          </p:nvPr>
        </p:nvSpPr>
        <p:spPr>
          <a:xfrm>
            <a:off x="3887391" y="740569"/>
            <a:ext cx="4629150" cy="3655219"/>
          </a:xfrm>
          <a:prstGeom prst="rect">
            <a:avLst/>
          </a:prstGeom>
          <a:noFill/>
          <a:ln>
            <a:noFill/>
          </a:ln>
        </p:spPr>
      </p:sp>
      <p:sp>
        <p:nvSpPr>
          <p:cNvPr id="64" name="Shape 26"/>
          <p:cNvSpPr txBox="1"/>
          <p:nvPr>
            <p:ph idx="1" type="body"/>
          </p:nvPr>
        </p:nvSpPr>
        <p:spPr>
          <a:xfrm>
            <a:off x="629841" y="1543050"/>
            <a:ext cx="2949178" cy="2858691"/>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65" name="Shape 27"/>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6" name="Shape 28"/>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7" name="Shape 29"/>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标题和竖排文字" type="vertTx">
  <p:cSld name="VERTICAL_TEXT">
    <p:spTree>
      <p:nvGrpSpPr>
        <p:cNvPr id="68" name="Shape 68"/>
        <p:cNvGrpSpPr/>
        <p:nvPr/>
      </p:nvGrpSpPr>
      <p:grpSpPr>
        <a:xfrm>
          <a:off x="0" y="0"/>
          <a:ext cx="0" cy="0"/>
          <a:chOff x="0" y="0"/>
          <a:chExt cx="0" cy="0"/>
        </a:xfrm>
      </p:grpSpPr>
      <p:sp>
        <p:nvSpPr>
          <p:cNvPr id="69" name="Shape 49"/>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70" name="Shape 50"/>
          <p:cNvSpPr txBox="1"/>
          <p:nvPr>
            <p:ph idx="1" type="body"/>
          </p:nvPr>
        </p:nvSpPr>
        <p:spPr>
          <a:xfrm rot="5400000">
            <a:off x="2940248" y="-942379"/>
            <a:ext cx="3263504" cy="78867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71" name="Shape 51"/>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2" name="Shape 52"/>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3" name="Shape 53"/>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竖排标题与文本" type="vertTitleAndTx">
  <p:cSld name="VERTICAL_TITLE_AND_VERTICAL_TEXT">
    <p:spTree>
      <p:nvGrpSpPr>
        <p:cNvPr id="74" name="Shape 74"/>
        <p:cNvGrpSpPr/>
        <p:nvPr/>
      </p:nvGrpSpPr>
      <p:grpSpPr>
        <a:xfrm>
          <a:off x="0" y="0"/>
          <a:ext cx="0" cy="0"/>
          <a:chOff x="0" y="0"/>
          <a:chExt cx="0" cy="0"/>
        </a:xfrm>
      </p:grpSpPr>
      <p:sp>
        <p:nvSpPr>
          <p:cNvPr id="75" name="Shape 15"/>
          <p:cNvSpPr txBox="1"/>
          <p:nvPr>
            <p:ph type="title"/>
          </p:nvPr>
        </p:nvSpPr>
        <p:spPr>
          <a:xfrm rot="5400000">
            <a:off x="5350073" y="1467445"/>
            <a:ext cx="4358879" cy="1971675"/>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76" name="Shape 16"/>
          <p:cNvSpPr txBox="1"/>
          <p:nvPr>
            <p:ph idx="1" type="body"/>
          </p:nvPr>
        </p:nvSpPr>
        <p:spPr>
          <a:xfrm rot="5400000">
            <a:off x="1349573" y="-447080"/>
            <a:ext cx="4358879" cy="5800725"/>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77" name="Shape 17"/>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8" name="Shape 18"/>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9" name="Shape 19"/>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_rels/slideMaster2.xml.rels><?xml version="1.0" encoding="UTF-8" standalone="yes"?><Relationships xmlns="http://schemas.openxmlformats.org/package/2006/relationships"><Relationship Id="rId1" Target="../theme/theme3.xml" Type="http://schemas.openxmlformats.org/officeDocument/2006/relationships/theme"/><Relationship Id="rId2" Target="../slideLayouts/slideLayout12.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Shape 1"/>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marR="0" rtl="0" algn="l">
              <a:lnSpc>
                <a:spcPct val="90000"/>
              </a:lnSpc>
              <a:spcBef>
                <a:spcPts val="0"/>
              </a:spcBef>
              <a:spcAft>
                <a:spcPts val="0"/>
              </a:spcAft>
              <a:buClr>
                <a:schemeClr val="dk1"/>
              </a:buClr>
              <a:buSzPts val="3300"/>
              <a:buFont typeface="Arial"/>
              <a:buNone/>
              <a:defRPr b="0" i="0" sz="3300" u="none" cap="none" strike="noStrike">
                <a:solidFill>
                  <a:schemeClr val="dk1"/>
                </a:solidFill>
                <a:latin typeface="Arial"/>
                <a:ea typeface="Arial"/>
                <a:cs typeface="Arial"/>
                <a:sym typeface="Arial"/>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p:txBody>
      </p:sp>
      <p:sp>
        <p:nvSpPr>
          <p:cNvPr id="7" name="Shape 2"/>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lvl1pPr indent="-361950" lvl="0" marL="457200" marR="0" rtl="0" algn="l">
              <a:lnSpc>
                <a:spcPct val="90000"/>
              </a:lnSpc>
              <a:spcBef>
                <a:spcPts val="800"/>
              </a:spcBef>
              <a:spcAft>
                <a:spcPts val="0"/>
              </a:spcAft>
              <a:buClr>
                <a:schemeClr val="dk1"/>
              </a:buClr>
              <a:buSzPts val="2100"/>
              <a:buFont typeface="Arial"/>
              <a:buChar char="•"/>
              <a:defRPr b="0" i="0" sz="2100" u="none" cap="none" strike="noStrike">
                <a:solidFill>
                  <a:schemeClr val="dk1"/>
                </a:solidFill>
                <a:latin typeface="Arial"/>
                <a:ea typeface="Arial"/>
                <a:cs typeface="Arial"/>
                <a:sym typeface="Arial"/>
              </a:defRPr>
            </a:lvl1pPr>
            <a:lvl2pPr indent="-342900" lvl="1" marL="914400" marR="0" rtl="0" algn="l">
              <a:lnSpc>
                <a:spcPct val="90000"/>
              </a:lnSpc>
              <a:spcBef>
                <a:spcPts val="4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2pPr>
            <a:lvl3pPr indent="-323850" lvl="2" marL="1371600" marR="0" rtl="0" algn="l">
              <a:lnSpc>
                <a:spcPct val="90000"/>
              </a:lnSpc>
              <a:spcBef>
                <a:spcPts val="400"/>
              </a:spcBef>
              <a:spcAft>
                <a:spcPts val="0"/>
              </a:spcAft>
              <a:buClr>
                <a:schemeClr val="dk1"/>
              </a:buClr>
              <a:buSzPts val="1500"/>
              <a:buFont typeface="Arial"/>
              <a:buChar char="•"/>
              <a:defRPr b="0" i="0" sz="1500" u="none" cap="none" strike="noStrike">
                <a:solidFill>
                  <a:schemeClr val="dk1"/>
                </a:solidFill>
                <a:latin typeface="Arial"/>
                <a:ea typeface="Arial"/>
                <a:cs typeface="Arial"/>
                <a:sym typeface="Arial"/>
              </a:defRPr>
            </a:lvl3pPr>
            <a:lvl4pPr indent="-317500" lvl="3" marL="18288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17500" lvl="4" marL="22860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5pPr>
            <a:lvl6pPr indent="-317500" lvl="5" marL="27432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8" name="Shape 3"/>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marR="0" rtl="0" algn="l">
              <a:spcBef>
                <a:spcPts val="0"/>
              </a:spcBef>
              <a:spcAft>
                <a:spcPts val="0"/>
              </a:spcAft>
              <a:buSzPts val="1100"/>
              <a:buNone/>
              <a:defRPr b="0" i="0" sz="900" u="none" cap="none" strike="noStrike">
                <a:solidFill>
                  <a:srgbClr val="888888"/>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9" name="Shape 4"/>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marR="0" rtl="0" algn="ctr">
              <a:spcBef>
                <a:spcPts val="0"/>
              </a:spcBef>
              <a:spcAft>
                <a:spcPts val="0"/>
              </a:spcAft>
              <a:buSzPts val="1100"/>
              <a:buNone/>
              <a:defRPr b="0" i="0" sz="900" u="none" cap="none" strike="noStrike">
                <a:solidFill>
                  <a:srgbClr val="888888"/>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10" name="Shape 5"/>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marR="0" rtl="0" algn="r">
              <a:spcBef>
                <a:spcPts val="0"/>
              </a:spcBef>
              <a:buNone/>
              <a:defRPr b="0" i="0" sz="900" u="none" cap="none" strike="noStrike">
                <a:solidFill>
                  <a:srgbClr val="888888"/>
                </a:solidFill>
                <a:latin typeface="Arial"/>
                <a:ea typeface="Arial"/>
                <a:cs typeface="Arial"/>
                <a:sym typeface="Arial"/>
              </a:defRPr>
            </a:lvl1pPr>
            <a:lvl2pPr indent="0" lvl="1" marL="0" marR="0" rtl="0" algn="r">
              <a:spcBef>
                <a:spcPts val="0"/>
              </a:spcBef>
              <a:buNone/>
              <a:defRPr b="0" i="0" sz="900" u="none" cap="none" strike="noStrike">
                <a:solidFill>
                  <a:srgbClr val="888888"/>
                </a:solidFill>
                <a:latin typeface="Arial"/>
                <a:ea typeface="Arial"/>
                <a:cs typeface="Arial"/>
                <a:sym typeface="Arial"/>
              </a:defRPr>
            </a:lvl2pPr>
            <a:lvl3pPr indent="0" lvl="2" marL="0" marR="0" rtl="0" algn="r">
              <a:spcBef>
                <a:spcPts val="0"/>
              </a:spcBef>
              <a:buNone/>
              <a:defRPr b="0" i="0" sz="900" u="none" cap="none" strike="noStrike">
                <a:solidFill>
                  <a:srgbClr val="888888"/>
                </a:solidFill>
                <a:latin typeface="Arial"/>
                <a:ea typeface="Arial"/>
                <a:cs typeface="Arial"/>
                <a:sym typeface="Arial"/>
              </a:defRPr>
            </a:lvl3pPr>
            <a:lvl4pPr indent="0" lvl="3" marL="0" marR="0" rtl="0" algn="r">
              <a:spcBef>
                <a:spcPts val="0"/>
              </a:spcBef>
              <a:buNone/>
              <a:defRPr b="0" i="0" sz="900" u="none" cap="none" strike="noStrike">
                <a:solidFill>
                  <a:srgbClr val="888888"/>
                </a:solidFill>
                <a:latin typeface="Arial"/>
                <a:ea typeface="Arial"/>
                <a:cs typeface="Arial"/>
                <a:sym typeface="Arial"/>
              </a:defRPr>
            </a:lvl4pPr>
            <a:lvl5pPr indent="0" lvl="4" marL="0" marR="0" rtl="0" algn="r">
              <a:spcBef>
                <a:spcPts val="0"/>
              </a:spcBef>
              <a:buNone/>
              <a:defRPr b="0" i="0" sz="900" u="none" cap="none" strike="noStrike">
                <a:solidFill>
                  <a:srgbClr val="888888"/>
                </a:solidFill>
                <a:latin typeface="Arial"/>
                <a:ea typeface="Arial"/>
                <a:cs typeface="Arial"/>
                <a:sym typeface="Arial"/>
              </a:defRPr>
            </a:lvl5pPr>
            <a:lvl6pPr indent="0" lvl="5" marL="0" marR="0" rtl="0" algn="r">
              <a:spcBef>
                <a:spcPts val="0"/>
              </a:spcBef>
              <a:buNone/>
              <a:defRPr b="0" i="0" sz="900" u="none" cap="none" strike="noStrike">
                <a:solidFill>
                  <a:srgbClr val="888888"/>
                </a:solidFill>
                <a:latin typeface="Arial"/>
                <a:ea typeface="Arial"/>
                <a:cs typeface="Arial"/>
                <a:sym typeface="Arial"/>
              </a:defRPr>
            </a:lvl6pPr>
            <a:lvl7pPr indent="0" lvl="6" marL="0" marR="0" rtl="0" algn="r">
              <a:spcBef>
                <a:spcPts val="0"/>
              </a:spcBef>
              <a:buNone/>
              <a:defRPr b="0" i="0" sz="900" u="none" cap="none" strike="noStrike">
                <a:solidFill>
                  <a:srgbClr val="888888"/>
                </a:solidFill>
                <a:latin typeface="Arial"/>
                <a:ea typeface="Arial"/>
                <a:cs typeface="Arial"/>
                <a:sym typeface="Arial"/>
              </a:defRPr>
            </a:lvl7pPr>
            <a:lvl8pPr indent="0" lvl="7" marL="0" marR="0" rtl="0" algn="r">
              <a:spcBef>
                <a:spcPts val="0"/>
              </a:spcBef>
              <a:buNone/>
              <a:defRPr b="0" i="0" sz="900" u="none" cap="none" strike="noStrike">
                <a:solidFill>
                  <a:srgbClr val="888888"/>
                </a:solidFill>
                <a:latin typeface="Arial"/>
                <a:ea typeface="Arial"/>
                <a:cs typeface="Arial"/>
                <a:sym typeface="Arial"/>
              </a:defRPr>
            </a:lvl8pPr>
            <a:lvl9pPr indent="0" lvl="8" marL="0" marR="0" rtl="0" algn="r">
              <a:spcBef>
                <a:spcPts val="0"/>
              </a:spcBef>
              <a:buNone/>
              <a:defRPr b="0" i="0" sz="9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zh-C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默认主题">
    <p:bg>
      <p:bgPr>
        <a:solidFill>
          <a:srgbClr val="FFFFFF">
            <a:alpha val="100000"/>
          </a:srgbClr>
        </a:solidFill>
      </p:bgPr>
    </p:bg>
    <p:spTree>
      <p:nvGrpSpPr>
        <p:cNvPr id="5" name="Shape 5"/>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57483699"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Relationships xmlns="http://schemas.openxmlformats.org/package/2006/relationships"><Relationship Id="rId1" Target="../slideLayouts/slideLayout12.xml" Type="http://schemas.openxmlformats.org/officeDocument/2006/relationships/slideLayout"/><Relationship Id="rId2" Target="../media/image1.jpeg" Type="http://schemas.openxmlformats.org/officeDocument/2006/relationships/image"/><Relationship Id="rId3" Target="../notesSlides/notesSlide1.xml" Type="http://schemas.openxmlformats.org/officeDocument/2006/relationships/notesSlide"/></Relationships>
</file>

<file path=ppt/slides/_rels/slide2.xml.rels><?xml version="1.0" encoding="UTF-8" standalone="yes"?><Relationships xmlns="http://schemas.openxmlformats.org/package/2006/relationships"><Relationship Id="rId1" Target="../slideLayouts/slideLayout12.xml" Type="http://schemas.openxmlformats.org/officeDocument/2006/relationships/slideLayout"/><Relationship Id="rId10" Target="../media/image10.svg" Type="http://schemas.openxmlformats.org/officeDocument/2006/relationships/image"/><Relationship Id="rId11" Target="../media/image11.png" Type="http://schemas.openxmlformats.org/officeDocument/2006/relationships/image"/><Relationship Id="rId12" Target="../media/image12.svg" Type="http://schemas.openxmlformats.org/officeDocument/2006/relationships/image"/><Relationship Id="rId13" Target="../notesSlides/notesSlide2.xml" Type="http://schemas.openxmlformats.org/officeDocument/2006/relationships/notesSlide"/><Relationship Id="rId2" Target="../media/image2.jpeg" Type="http://schemas.openxmlformats.org/officeDocument/2006/relationships/image"/><Relationship Id="rId3" Target="../media/image3.png" Type="http://schemas.openxmlformats.org/officeDocument/2006/relationships/image"/><Relationship Id="rId4" Target="../media/image4.svg" Type="http://schemas.openxmlformats.org/officeDocument/2006/relationships/image"/><Relationship Id="rId5" Target="../media/image5.png" Type="http://schemas.openxmlformats.org/officeDocument/2006/relationships/image"/><Relationship Id="rId6" Target="../media/image6.svg" Type="http://schemas.openxmlformats.org/officeDocument/2006/relationships/image"/><Relationship Id="rId7" Target="../media/image7.png" Type="http://schemas.openxmlformats.org/officeDocument/2006/relationships/image"/><Relationship Id="rId8" Target="../media/image8.svg" Type="http://schemas.openxmlformats.org/officeDocument/2006/relationships/image"/><Relationship Id="rId9" Target="../media/image9.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12.xml" Type="http://schemas.openxmlformats.org/officeDocument/2006/relationships/slideLayout"/><Relationship Id="rId2" Target="../media/image2.jpeg" Type="http://schemas.openxmlformats.org/officeDocument/2006/relationships/image"/><Relationship Id="rId3" Target="../media/image13.jpeg" Type="http://schemas.openxmlformats.org/officeDocument/2006/relationships/image"/><Relationship Id="rId4" Target="../notesSlides/notesSlide3.xml" Type="http://schemas.openxmlformats.org/officeDocument/2006/relationships/notesSlide"/></Relationships>
</file>

<file path=ppt/slides/_rels/slide4.xml.rels><?xml version="1.0" encoding="UTF-8" standalone="yes"?><Relationships xmlns="http://schemas.openxmlformats.org/package/2006/relationships"><Relationship Id="rId1" Target="../slideLayouts/slideLayout12.xml" Type="http://schemas.openxmlformats.org/officeDocument/2006/relationships/slideLayout"/><Relationship Id="rId2" Target="../media/image14.jpeg" Type="http://schemas.openxmlformats.org/officeDocument/2006/relationships/image"/><Relationship Id="rId3" Target="../media/image15.png" Type="http://schemas.openxmlformats.org/officeDocument/2006/relationships/image"/><Relationship Id="rId4" Target="../media/image16.svg" Type="http://schemas.openxmlformats.org/officeDocument/2006/relationships/image"/><Relationship Id="rId5" Target="../media/image17.jpeg" Type="http://schemas.openxmlformats.org/officeDocument/2006/relationships/image"/><Relationship Id="rId6" Target="../notesSlides/notesSlide4.xml" Type="http://schemas.openxmlformats.org/officeDocument/2006/relationships/notesSlide"/></Relationships>
</file>

<file path=ppt/slides/_rels/slide5.xml.rels><?xml version="1.0" encoding="UTF-8" standalone="yes"?><Relationships xmlns="http://schemas.openxmlformats.org/package/2006/relationships"><Relationship Id="rId1" Target="../slideLayouts/slideLayout12.xml" Type="http://schemas.openxmlformats.org/officeDocument/2006/relationships/slideLayout"/><Relationship Id="rId10" Target="../notesSlides/notesSlide5.xml" Type="http://schemas.openxmlformats.org/officeDocument/2006/relationships/notesSlide"/><Relationship Id="rId2" Target="../media/image7.png" Type="http://schemas.openxmlformats.org/officeDocument/2006/relationships/image"/><Relationship Id="rId3" Target="../media/image8.sv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23.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12.xml" Type="http://schemas.openxmlformats.org/officeDocument/2006/relationships/slideLayout"/><Relationship Id="rId2" Target="../media/image24.jpeg" Type="http://schemas.openxmlformats.org/officeDocument/2006/relationships/image"/><Relationship Id="rId3" Target="../media/image25.jpeg" Type="http://schemas.openxmlformats.org/officeDocument/2006/relationships/image"/><Relationship Id="rId4" Target="../notesSlides/notesSlide6.xml" Type="http://schemas.openxmlformats.org/officeDocument/2006/relationships/notesSlide"/></Relationships>
</file>

<file path=ppt/slides/_rels/slide7.xml.rels><?xml version="1.0" encoding="UTF-8" standalone="yes"?><Relationships xmlns="http://schemas.openxmlformats.org/package/2006/relationships"><Relationship Id="rId1" Target="../slideLayouts/slideLayout12.xml" Type="http://schemas.openxmlformats.org/officeDocument/2006/relationships/slideLayout"/><Relationship Id="rId10" Target="../notesSlides/notesSlide7.xml" Type="http://schemas.openxmlformats.org/officeDocument/2006/relationships/notesSlide"/><Relationship Id="rId2" Target="../media/image7.png" Type="http://schemas.openxmlformats.org/officeDocument/2006/relationships/image"/><Relationship Id="rId3" Target="../media/image8.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11.png" Type="http://schemas.openxmlformats.org/officeDocument/2006/relationships/image"/><Relationship Id="rId7" Target="../media/image12.svg" Type="http://schemas.openxmlformats.org/officeDocument/2006/relationships/image"/><Relationship Id="rId8" Target="../media/image28.png" Type="http://schemas.openxmlformats.org/officeDocument/2006/relationships/image"/><Relationship Id="rId9" Target="../media/image29.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12.xml" Type="http://schemas.openxmlformats.org/officeDocument/2006/relationships/slideLayout"/><Relationship Id="rId10" Target="../notesSlides/notesSlide8.xml" Type="http://schemas.openxmlformats.org/officeDocument/2006/relationships/notesSlide"/><Relationship Id="rId2" Target="../media/image30.png" Type="http://schemas.openxmlformats.org/officeDocument/2006/relationships/image"/><Relationship Id="rId3" Target="../media/image31.svg" Type="http://schemas.openxmlformats.org/officeDocument/2006/relationships/image"/><Relationship Id="rId4" Target="../media/image32.png" Type="http://schemas.openxmlformats.org/officeDocument/2006/relationships/image"/><Relationship Id="rId5" Target="../media/image33.svg" Type="http://schemas.openxmlformats.org/officeDocument/2006/relationships/image"/><Relationship Id="rId6" Target="../media/image34.png" Type="http://schemas.openxmlformats.org/officeDocument/2006/relationships/image"/><Relationship Id="rId7" Target="../media/image35.svg" Type="http://schemas.openxmlformats.org/officeDocument/2006/relationships/image"/><Relationship Id="rId8" Target="../media/image36.png" Type="http://schemas.openxmlformats.org/officeDocument/2006/relationships/image"/><Relationship Id="rId9" Target="../media/image37.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12.xml" Type="http://schemas.openxmlformats.org/officeDocument/2006/relationships/slideLayout"/><Relationship Id="rId10" Target="../media/image44.png" Type="http://schemas.openxmlformats.org/officeDocument/2006/relationships/image"/><Relationship Id="rId11" Target="../media/image45.svg" Type="http://schemas.openxmlformats.org/officeDocument/2006/relationships/image"/><Relationship Id="rId12" Target="../media/image46.png" Type="http://schemas.openxmlformats.org/officeDocument/2006/relationships/image"/><Relationship Id="rId13" Target="../notesSlides/notesSlide9.xml" Type="http://schemas.openxmlformats.org/officeDocument/2006/relationships/notesSlide"/><Relationship Id="rId2" Target="../media/image38.png" Type="http://schemas.openxmlformats.org/officeDocument/2006/relationships/image"/><Relationship Id="rId3" Target="../media/image39.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40.png" Type="http://schemas.openxmlformats.org/officeDocument/2006/relationships/image"/><Relationship Id="rId7" Target="../media/image41.svg" Type="http://schemas.openxmlformats.org/officeDocument/2006/relationships/image"/><Relationship Id="rId8" Target="../media/image42.png" Type="http://schemas.openxmlformats.org/officeDocument/2006/relationships/image"/><Relationship Id="rId9" Target="../media/image43.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12.xml" Type="http://schemas.openxmlformats.org/officeDocument/2006/relationships/slideLayout"/><Relationship Id="rId10" Target="../media/image34.png" Type="http://schemas.openxmlformats.org/officeDocument/2006/relationships/image"/><Relationship Id="rId11" Target="../media/image35.svg" Type="http://schemas.openxmlformats.org/officeDocument/2006/relationships/image"/><Relationship Id="rId12" Target="../media/image53.png" Type="http://schemas.openxmlformats.org/officeDocument/2006/relationships/image"/><Relationship Id="rId13" Target="../notesSlides/notesSlide10.xml" Type="http://schemas.openxmlformats.org/officeDocument/2006/relationships/notesSlide"/><Relationship Id="rId2" Target="../media/image47.png" Type="http://schemas.openxmlformats.org/officeDocument/2006/relationships/image"/><Relationship Id="rId3" Target="../media/image48.svg" Type="http://schemas.openxmlformats.org/officeDocument/2006/relationships/image"/><Relationship Id="rId4" Target="../media/image28.png" Type="http://schemas.openxmlformats.org/officeDocument/2006/relationships/image"/><Relationship Id="rId5" Target="../media/image29.svg" Type="http://schemas.openxmlformats.org/officeDocument/2006/relationships/image"/><Relationship Id="rId6" Target="../media/image49.png" Type="http://schemas.openxmlformats.org/officeDocument/2006/relationships/image"/><Relationship Id="rId7" Target="../media/image50.svg" Type="http://schemas.openxmlformats.org/officeDocument/2006/relationships/image"/><Relationship Id="rId8" Target="../media/image51.png" Type="http://schemas.openxmlformats.org/officeDocument/2006/relationships/image"/><Relationship Id="rId9" Target="../media/image52.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12.xml" Type="http://schemas.openxmlformats.org/officeDocument/2006/relationships/slideLayout"/><Relationship Id="rId2" Target="../media/image54.jpeg" Type="http://schemas.openxmlformats.org/officeDocument/2006/relationships/image"/><Relationship Id="rId3" Target="../media/image20.png" Type="http://schemas.openxmlformats.org/officeDocument/2006/relationships/image"/><Relationship Id="rId4" Target="../media/image21.svg" Type="http://schemas.openxmlformats.org/officeDocument/2006/relationships/image"/><Relationship Id="rId5" Target="../media/image55.png" Type="http://schemas.openxmlformats.org/officeDocument/2006/relationships/image"/><Relationship Id="rId6" Target="../media/image56.svg" Type="http://schemas.openxmlformats.org/officeDocument/2006/relationships/image"/><Relationship Id="rId7" Target="../media/image57.png" Type="http://schemas.openxmlformats.org/officeDocument/2006/relationships/image"/><Relationship Id="rId8" Target="../media/image58.svg" Type="http://schemas.openxmlformats.org/officeDocument/2006/relationships/image"/><Relationship Id="rId9" Target="../notesSlides/notesSlide11.xml" Type="http://schemas.openxmlformats.org/officeDocument/2006/relationships/notesSlide"/></Relationships>
</file>

<file path=ppt/slides/_rels/slide12.xml.rels><?xml version="1.0" encoding="UTF-8" standalone="yes"?><Relationships xmlns="http://schemas.openxmlformats.org/package/2006/relationships"><Relationship Id="rId1" Target="../slideLayouts/slideLayout12.xml" Type="http://schemas.openxmlformats.org/officeDocument/2006/relationships/slideLayout"/><Relationship Id="rId2" Target="../media/image59.png" Type="http://schemas.openxmlformats.org/officeDocument/2006/relationships/image"/><Relationship Id="rId3" Target="../media/image60.svg" Type="http://schemas.openxmlformats.org/officeDocument/2006/relationships/image"/><Relationship Id="rId4" Target="../media/image55.png" Type="http://schemas.openxmlformats.org/officeDocument/2006/relationships/image"/><Relationship Id="rId5" Target="../media/image56.svg" Type="http://schemas.openxmlformats.org/officeDocument/2006/relationships/image"/><Relationship Id="rId6" Target="../media/image61.jpeg" Type="http://schemas.openxmlformats.org/officeDocument/2006/relationships/image"/><Relationship Id="rId7" Target="../notesSlides/notesSlide12.xml" Type="http://schemas.openxmlformats.org/officeDocument/2006/relationships/notesSlide"/></Relationships>
</file>

<file path=ppt/slides/_rels/slide13.xml.rels><?xml version="1.0" encoding="UTF-8" standalone="yes"?><Relationships xmlns="http://schemas.openxmlformats.org/package/2006/relationships"><Relationship Id="rId1" Target="../slideLayouts/slideLayout12.xml" Type="http://schemas.openxmlformats.org/officeDocument/2006/relationships/slideLayout"/><Relationship Id="rId2" Target="../notesSlides/notesSlide13.xml" Type="http://schemas.openxmlformats.org/officeDocument/2006/relationships/notesSlide"/></Relationships>
</file>

<file path=ppt/slides/_rels/slide14.xml.rels><?xml version="1.0" encoding="UTF-8" standalone="yes"?><Relationships xmlns="http://schemas.openxmlformats.org/package/2006/relationships"><Relationship Id="rId1" Target="../slideLayouts/slideLayout12.xml" Type="http://schemas.openxmlformats.org/officeDocument/2006/relationships/slideLayout"/><Relationship Id="rId2" Target="../media/image1.jpeg" Type="http://schemas.openxmlformats.org/officeDocument/2006/relationships/image"/><Relationship Id="rId3" Target="../notesSlides/notesSlide14.xml" Type="http://schemas.openxmlformats.org/officeDocument/2006/relationships/notesSlide"/><Relationship Id="rId4" Target="../media/image62.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000000">
            <a:alpha val="100000"/>
          </a:srgbClr>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r="0" t="0" b="0"/>
          <a:stretch>
            <a:fillRect/>
          </a:stretch>
        </p:blipFill>
        <p:spPr>
          <a:xfrm rot="0" flipH="false" flipV="false">
            <a:off x="0" y="0"/>
            <a:ext cx="12192000" cy="6858000"/>
          </a:xfrm>
          <a:prstGeom prst="rect">
            <a:avLst/>
          </a:prstGeom>
          <a:noFill/>
          <a:ln w="25400" cmpd="sng" cap="flat">
            <a:noFill/>
            <a:prstDash val="solid"/>
            <a:round/>
          </a:ln>
        </p:spPr>
      </p:pic>
      <p:sp>
        <p:nvSpPr>
          <p:cNvPr name="AutoShape 3" id="3"/>
          <p:cNvSpPr/>
          <p:nvPr/>
        </p:nvSpPr>
        <p:spPr>
          <a:xfrm rot="0" flipH="false" flipV="false">
            <a:off x="0" y="0"/>
            <a:ext cx="12192000" cy="6858000"/>
          </a:xfrm>
          <a:prstGeom prst="roundRect">
            <a:avLst>
              <a:gd name="adj" fmla="val 0"/>
            </a:avLst>
          </a:prstGeom>
          <a:solidFill>
            <a:srgbClr val="0A1428">
              <a:alpha val="70000"/>
            </a:srgbClr>
          </a:solidFill>
          <a:ln w="25400" cmpd="sng" cap="flat">
            <a:noFill/>
            <a:prstDash val="solid"/>
            <a:round/>
          </a:ln>
        </p:spPr>
        <p:txBody>
          <a:bodyPr anchor="ctr" rtlCol="false" vert="horz" wrap="square" lIns="63500" rIns="63500" tIns="63500" bIns="63500"/>
          <a:lstStyle/>
          <a:p>
            <a:pPr algn="ctr">
              <a:defRPr/>
            </a:pPr>
            <a:endParaRPr/>
          </a:p>
        </p:txBody>
      </p:sp>
      <p:sp>
        <p:nvSpPr>
          <p:cNvPr name="AutoShape 4" id="4"/>
          <p:cNvSpPr/>
          <p:nvPr/>
        </p:nvSpPr>
        <p:spPr>
          <a:xfrm rot="0" flipH="false" flipV="false">
            <a:off x="1016000" y="2286000"/>
            <a:ext cx="10160000" cy="762000"/>
          </a:xfrm>
          <a:prstGeom prst="rect">
            <a:avLst/>
          </a:prstGeom>
          <a:noFill/>
          <a:ln w="12700" cmpd="sng" cap="flat">
            <a:noFill/>
            <a:prstDash val="solid"/>
            <a:round/>
          </a:ln>
        </p:spPr>
        <p:txBody>
          <a:bodyPr anchor="ctr" rtlCol="false" anchorCtr="false" vert="horz" wrap="square" lIns="0" rIns="0" tIns="0" bIns="0"/>
          <a:lstStyle/>
          <a:p>
            <a:pPr algn="ctr" indent="0">
              <a:lnSpc>
                <a:spcPct val="125000"/>
              </a:lnSpc>
              <a:defRPr/>
            </a:pPr>
            <a:r>
              <a:rPr lang="en-US" b="true" i="false" strike="noStrike" u="none" sz="3600">
                <a:solidFill>
                  <a:srgbClr val="FFFFFF"/>
                </a:solidFill>
                <a:latin typeface="Noto Sans SC"/>
                <a:ea typeface="Noto Sans SC"/>
                <a:cs typeface="Noto Sans SC"/>
                <a:sym typeface="Noto Sans SC"/>
              </a:rPr>
              <a:t>AI定制化CRM解决方案</a:t>
            </a:r>
            <a:endParaRPr lang="en-US" sz="1100"/>
          </a:p>
        </p:txBody>
      </p:sp>
      <p:cxnSp>
        <p:nvCxnSpPr>
          <p:cNvPr name="Connector 5" id="5"/>
          <p:cNvCxnSpPr/>
          <p:nvPr/>
        </p:nvCxnSpPr>
        <p:spPr>
          <a:xfrm rot="-34376" flipH="false" flipV="false">
            <a:off x="5461032" y="3295650"/>
            <a:ext cx="1270000" cy="12700"/>
          </a:xfrm>
          <a:prstGeom prst="straightConnector1">
            <a:avLst/>
          </a:prstGeom>
          <a:solidFill>
            <a:srgbClr val="DEE0E3">
              <a:alpha val="100000"/>
            </a:srgbClr>
          </a:solidFill>
          <a:ln w="38100" cmpd="sng" cap="flat">
            <a:solidFill>
              <a:srgbClr val="00BFFF">
                <a:alpha val="100000"/>
              </a:srgbClr>
            </a:solidFill>
            <a:prstDash val="solid"/>
            <a:round/>
            <a:headEnd type="none" w="lg" len="lg"/>
            <a:tailEnd type="none" w="lg" len="lg"/>
          </a:ln>
        </p:spPr>
      </p:cxnSp>
      <p:sp>
        <p:nvSpPr>
          <p:cNvPr name="AutoShape 6" id="6"/>
          <p:cNvSpPr/>
          <p:nvPr/>
        </p:nvSpPr>
        <p:spPr>
          <a:xfrm rot="0" flipH="false" flipV="false">
            <a:off x="1016000" y="3683000"/>
            <a:ext cx="10160000" cy="508000"/>
          </a:xfrm>
          <a:prstGeom prst="rect">
            <a:avLst/>
          </a:prstGeom>
          <a:noFill/>
          <a:ln w="12700" cmpd="sng" cap="flat">
            <a:noFill/>
            <a:prstDash val="solid"/>
            <a:round/>
          </a:ln>
        </p:spPr>
        <p:txBody>
          <a:bodyPr anchor="ctr" rtlCol="false" anchorCtr="false" vert="horz" wrap="square" lIns="0" rIns="0" tIns="0" bIns="0"/>
          <a:lstStyle/>
          <a:p>
            <a:pPr algn="ctr" indent="0">
              <a:lnSpc>
                <a:spcPct val="125000"/>
              </a:lnSpc>
              <a:defRPr/>
            </a:pPr>
            <a:r>
              <a:rPr lang="en-US" b="false" i="false" strike="noStrike" u="none" sz="2000">
                <a:solidFill>
                  <a:srgbClr val="FFFFFF">
                    <a:alpha val="90196"/>
                  </a:srgbClr>
                </a:solidFill>
                <a:latin typeface="Noto Sans SC"/>
                <a:ea typeface="Noto Sans SC"/>
                <a:cs typeface="Noto Sans SC"/>
                <a:sym typeface="Noto Sans SC"/>
              </a:rPr>
              <a:t>利用成熟的龙虾AI开发团队，用SaaS帐号的成本，做定制化的效果</a:t>
            </a:r>
            <a:endParaRPr lang="en-US" sz="1100"/>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blipFill dpi="0" rotWithShape="true">
          <a:blip r:embed="rId2">
            <a:lum/>
          </a:blip>
          <a:srcRect/>
          <a:stretch>
            <a:fillRect l="0" t="0" r="0" b="0"/>
          </a:stretch>
        </a:blipFill>
        <a:effectLst/>
      </p:bgPr>
    </p:bg>
    <p:spTree>
      <p:nvGrpSpPr>
        <p:cNvPr id="1" name=""/>
        <p:cNvGrpSpPr/>
        <p:nvPr/>
      </p:nvGrpSpPr>
      <p:grpSpPr>
        <a:xfrm>
          <a:off x="0" y="0"/>
          <a:ext cx="0" cy="0"/>
          <a:chOff x="0" y="0"/>
          <a:chExt cx="0" cy="0"/>
        </a:xfrm>
      </p:grpSpPr>
      <p:sp>
        <p:nvSpPr>
          <p:cNvPr name="AutoShape 2" id="2"/>
          <p:cNvSpPr/>
          <p:nvPr/>
        </p:nvSpPr>
        <p:spPr>
          <a:xfrm rot="0" flipH="false" flipV="false">
            <a:off x="762000" y="508000"/>
            <a:ext cx="10668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3600">
                <a:solidFill>
                  <a:srgbClr val="00BFFF"/>
                </a:solidFill>
                <a:latin typeface="Noto Sans SC"/>
                <a:ea typeface="Noto Sans SC"/>
                <a:cs typeface="Noto Sans SC"/>
                <a:sym typeface="Noto Sans SC"/>
              </a:rPr>
              <a:t>CONTENTS</a:t>
            </a:r>
            <a:endParaRPr lang="en-US" sz="1100"/>
          </a:p>
        </p:txBody>
      </p:sp>
      <p:sp>
        <p:nvSpPr>
          <p:cNvPr name="AutoShape 3" id="3"/>
          <p:cNvSpPr/>
          <p:nvPr/>
        </p:nvSpPr>
        <p:spPr>
          <a:xfrm rot="0" flipH="false" flipV="false">
            <a:off x="6096000" y="825500"/>
            <a:ext cx="5334000" cy="889000"/>
          </a:xfrm>
          <a:prstGeom prst="roundRect">
            <a:avLst>
              <a:gd name="adj" fmla="val 14285"/>
            </a:avLst>
          </a:prstGeom>
          <a:solidFill>
            <a:srgbClr val="FFFFFF">
              <a:alpha val="10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4" id="4"/>
          <p:cNvPicPr>
            <a:picLocks noChangeAspect="true"/>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0" flipH="false" flipV="false">
            <a:off x="6350000" y="1016000"/>
            <a:ext cx="508000" cy="508000"/>
          </a:xfrm>
          <a:prstGeom prst="rect">
            <a:avLst/>
          </a:prstGeom>
        </p:spPr>
      </p:pic>
      <p:sp>
        <p:nvSpPr>
          <p:cNvPr name="AutoShape 5" id="5"/>
          <p:cNvSpPr/>
          <p:nvPr/>
        </p:nvSpPr>
        <p:spPr>
          <a:xfrm rot="0" flipH="false" flipV="false">
            <a:off x="6985000" y="952500"/>
            <a:ext cx="4191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01. 市场挑战与传统方案局限</a:t>
            </a:r>
            <a:endParaRPr lang="en-US" sz="1100"/>
          </a:p>
        </p:txBody>
      </p:sp>
      <p:sp>
        <p:nvSpPr>
          <p:cNvPr name="AutoShape 6" id="6"/>
          <p:cNvSpPr/>
          <p:nvPr/>
        </p:nvSpPr>
        <p:spPr>
          <a:xfrm rot="0" flipH="false" flipV="false">
            <a:off x="6096000" y="1968500"/>
            <a:ext cx="5334000" cy="889000"/>
          </a:xfrm>
          <a:prstGeom prst="roundRect">
            <a:avLst>
              <a:gd name="adj" fmla="val 14285"/>
            </a:avLst>
          </a:prstGeom>
          <a:solidFill>
            <a:srgbClr val="FFFFFF">
              <a:alpha val="10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7" id="7"/>
          <p:cNvPicPr>
            <a:picLocks noChangeAspect="true"/>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0" flipH="false" flipV="false">
            <a:off x="6350000" y="2159000"/>
            <a:ext cx="508000" cy="508000"/>
          </a:xfrm>
          <a:prstGeom prst="rect">
            <a:avLst/>
          </a:prstGeom>
        </p:spPr>
      </p:pic>
      <p:sp>
        <p:nvSpPr>
          <p:cNvPr name="AutoShape 8" id="8"/>
          <p:cNvSpPr/>
          <p:nvPr/>
        </p:nvSpPr>
        <p:spPr>
          <a:xfrm rot="0" flipH="false" flipV="false">
            <a:off x="6985000" y="2095500"/>
            <a:ext cx="4191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02. 创始人介绍</a:t>
            </a:r>
            <a:endParaRPr lang="en-US" sz="1100"/>
          </a:p>
        </p:txBody>
      </p:sp>
      <p:sp>
        <p:nvSpPr>
          <p:cNvPr name="AutoShape 9" id="9"/>
          <p:cNvSpPr/>
          <p:nvPr/>
        </p:nvSpPr>
        <p:spPr>
          <a:xfrm rot="0" flipH="false" flipV="false">
            <a:off x="6096000" y="3111500"/>
            <a:ext cx="5334000" cy="889000"/>
          </a:xfrm>
          <a:prstGeom prst="roundRect">
            <a:avLst>
              <a:gd name="adj" fmla="val 14285"/>
            </a:avLst>
          </a:prstGeom>
          <a:solidFill>
            <a:srgbClr val="FFFFFF">
              <a:alpha val="10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10" id="10"/>
          <p:cNvPicPr>
            <a:picLocks noChangeAspect="true"/>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0" flipH="false" flipV="false">
            <a:off x="6350000" y="3302000"/>
            <a:ext cx="508000" cy="508000"/>
          </a:xfrm>
          <a:prstGeom prst="rect">
            <a:avLst/>
          </a:prstGeom>
        </p:spPr>
      </p:pic>
      <p:sp>
        <p:nvSpPr>
          <p:cNvPr name="AutoShape 11" id="11"/>
          <p:cNvSpPr/>
          <p:nvPr/>
        </p:nvSpPr>
        <p:spPr>
          <a:xfrm rot="0" flipH="false" flipV="false">
            <a:off x="6985000" y="3238500"/>
            <a:ext cx="4191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03. AI定制化CRM解决方案</a:t>
            </a:r>
            <a:endParaRPr lang="en-US" sz="1100"/>
          </a:p>
        </p:txBody>
      </p:sp>
      <p:sp>
        <p:nvSpPr>
          <p:cNvPr name="AutoShape 12" id="12"/>
          <p:cNvSpPr/>
          <p:nvPr/>
        </p:nvSpPr>
        <p:spPr>
          <a:xfrm rot="0" flipH="false" flipV="false">
            <a:off x="6096000" y="4254500"/>
            <a:ext cx="5334000" cy="889000"/>
          </a:xfrm>
          <a:prstGeom prst="roundRect">
            <a:avLst>
              <a:gd name="adj" fmla="val 14285"/>
            </a:avLst>
          </a:prstGeom>
          <a:solidFill>
            <a:srgbClr val="FFFFFF">
              <a:alpha val="10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13" id="13"/>
          <p:cNvPicPr>
            <a:picLocks noChangeAspect="true"/>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0" flipH="false" flipV="false">
            <a:off x="6350000" y="4445000"/>
            <a:ext cx="508000" cy="508000"/>
          </a:xfrm>
          <a:prstGeom prst="rect">
            <a:avLst/>
          </a:prstGeom>
        </p:spPr>
      </p:pic>
      <p:sp>
        <p:nvSpPr>
          <p:cNvPr name="AutoShape 14" id="14"/>
          <p:cNvSpPr/>
          <p:nvPr/>
        </p:nvSpPr>
        <p:spPr>
          <a:xfrm rot="0" flipH="false" flipV="false">
            <a:off x="6985000" y="4381500"/>
            <a:ext cx="4191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04. 成功案例演示</a:t>
            </a:r>
            <a:endParaRPr lang="en-US" sz="1100"/>
          </a:p>
        </p:txBody>
      </p:sp>
      <p:sp>
        <p:nvSpPr>
          <p:cNvPr name="AutoShape 15" id="15"/>
          <p:cNvSpPr/>
          <p:nvPr/>
        </p:nvSpPr>
        <p:spPr>
          <a:xfrm rot="0" flipH="false" flipV="false">
            <a:off x="6096000" y="5397500"/>
            <a:ext cx="5334000" cy="889000"/>
          </a:xfrm>
          <a:prstGeom prst="roundRect">
            <a:avLst>
              <a:gd name="adj" fmla="val 14285"/>
            </a:avLst>
          </a:prstGeom>
          <a:solidFill>
            <a:srgbClr val="FFFFFF">
              <a:alpha val="10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16" id="16"/>
          <p:cNvPicPr>
            <a:picLocks noChangeAspect="true"/>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rot="0" flipH="false" flipV="false">
            <a:off x="6350000" y="5588000"/>
            <a:ext cx="508000" cy="508000"/>
          </a:xfrm>
          <a:prstGeom prst="rect">
            <a:avLst/>
          </a:prstGeom>
        </p:spPr>
      </p:pic>
      <p:sp>
        <p:nvSpPr>
          <p:cNvPr name="AutoShape 17" id="17"/>
          <p:cNvSpPr/>
          <p:nvPr/>
        </p:nvSpPr>
        <p:spPr>
          <a:xfrm rot="0" flipH="false" flipV="false">
            <a:off x="6985000" y="5524500"/>
            <a:ext cx="4191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05. 实施与合作模式</a:t>
            </a:r>
            <a:endParaRPr lang="en-US" sz="1100"/>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blipFill dpi="0" rotWithShape="true">
          <a:blip r:embed="rId2">
            <a:lum/>
          </a:blip>
          <a:srcRect/>
          <a:stretch>
            <a:fillRect l="0" t="0" r="0" b="0"/>
          </a:stretch>
        </a:blipFill>
        <a:effectLst/>
      </p:bgPr>
    </p:bg>
    <p:spTree>
      <p:nvGrpSpPr>
        <p:cNvPr id="1" name=""/>
        <p:cNvGrpSpPr/>
        <p:nvPr/>
      </p:nvGrpSpPr>
      <p:grpSpPr>
        <a:xfrm>
          <a:off x="0" y="0"/>
          <a:ext cx="0" cy="0"/>
          <a:chOff x="0" y="0"/>
          <a:chExt cx="0" cy="0"/>
        </a:xfrm>
      </p:grpSpPr>
      <p:sp>
        <p:nvSpPr>
          <p:cNvPr name="AutoShape 2" id="2"/>
          <p:cNvSpPr/>
          <p:nvPr/>
        </p:nvSpPr>
        <p:spPr>
          <a:xfrm rot="0" flipH="false" flipV="false">
            <a:off x="762000" y="508000"/>
            <a:ext cx="10668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3600">
                <a:solidFill>
                  <a:srgbClr val="00BFFF"/>
                </a:solidFill>
                <a:latin typeface="Noto Sans SC"/>
                <a:ea typeface="Noto Sans SC"/>
                <a:cs typeface="Noto Sans SC"/>
                <a:sym typeface="Noto Sans SC"/>
              </a:rPr>
              <a:t>创始人介绍：方楠</a:t>
            </a:r>
            <a:endParaRPr lang="en-US" sz="1100"/>
          </a:p>
        </p:txBody>
      </p:sp>
      <p:pic>
        <p:nvPicPr>
          <p:cNvPr name="Picture 3" id="3"/>
          <p:cNvPicPr>
            <a:picLocks noChangeAspect="true"/>
          </p:cNvPicPr>
          <p:nvPr/>
        </p:nvPicPr>
        <p:blipFill>
          <a:blip r:embed="rId3"/>
          <a:srcRect l="0" r="0" t="6403" b="6403"/>
          <a:stretch>
            <a:fillRect/>
          </a:stretch>
        </p:blipFill>
        <p:spPr>
          <a:xfrm rot="0" flipH="false" flipV="false">
            <a:off x="762000" y="1841500"/>
            <a:ext cx="3429000" cy="3683000"/>
          </a:xfrm>
          <a:prstGeom prst="roundRect">
            <a:avLst>
              <a:gd name="adj" fmla="val 3703"/>
            </a:avLst>
          </a:prstGeom>
          <a:noFill/>
          <a:ln w="25400" cmpd="sng" cap="flat">
            <a:noFill/>
            <a:prstDash val="solid"/>
            <a:round/>
          </a:ln>
        </p:spPr>
      </p:pic>
      <p:sp>
        <p:nvSpPr>
          <p:cNvPr name="AutoShape 4" id="4"/>
          <p:cNvSpPr/>
          <p:nvPr/>
        </p:nvSpPr>
        <p:spPr>
          <a:xfrm rot="0" flipH="false" flipV="false">
            <a:off x="4953000" y="1651000"/>
            <a:ext cx="6477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2000">
                <a:solidFill>
                  <a:srgbClr val="00BFFF"/>
                </a:solidFill>
                <a:latin typeface="Noto Sans SC"/>
                <a:ea typeface="Noto Sans SC"/>
                <a:cs typeface="Noto Sans SC"/>
                <a:sym typeface="Noto Sans SC"/>
              </a:rPr>
              <a:t>资深CRM专家与AI创业先行者</a:t>
            </a:r>
            <a:endParaRPr lang="en-US" sz="1100"/>
          </a:p>
        </p:txBody>
      </p:sp>
      <p:sp>
        <p:nvSpPr>
          <p:cNvPr name="AutoShape 5" id="5"/>
          <p:cNvSpPr/>
          <p:nvPr/>
        </p:nvSpPr>
        <p:spPr>
          <a:xfrm rot="0" flipH="false" flipV="false">
            <a:off x="4953000" y="2159000"/>
            <a:ext cx="6477000" cy="1524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FFFFFF">
                    <a:alpha val="90196"/>
                  </a:srgbClr>
                </a:solidFill>
                <a:latin typeface="Noto Sans SC"/>
                <a:ea typeface="Noto Sans SC"/>
                <a:cs typeface="Noto Sans SC"/>
                <a:sym typeface="Noto Sans SC"/>
              </a:rPr>
              <a:t>曾任职于X迹高级管理岗位，在CRM领域拥有丰富的行业经验和深刻理解。洞察到AI将替代传统SaaS的行业大势，毅然离职创业。致力于通过AI技术，让所有中小企业都能拥有自己的AI研发团队，享受定制化的智能服务。</a:t>
            </a:r>
            <a:endParaRPr lang="en-US" sz="1100"/>
          </a:p>
        </p:txBody>
      </p:sp>
      <p:sp>
        <p:nvSpPr>
          <p:cNvPr name="AutoShape 6" id="6"/>
          <p:cNvSpPr/>
          <p:nvPr/>
        </p:nvSpPr>
        <p:spPr>
          <a:xfrm rot="0" flipH="false" flipV="false">
            <a:off x="4953000" y="3810000"/>
            <a:ext cx="6477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2000">
                <a:solidFill>
                  <a:srgbClr val="00BFFF"/>
                </a:solidFill>
                <a:latin typeface="Noto Sans SC"/>
                <a:ea typeface="Noto Sans SC"/>
                <a:cs typeface="Noto Sans SC"/>
                <a:sym typeface="Noto Sans SC"/>
              </a:rPr>
              <a:t>“全干”型连续创业者</a:t>
            </a:r>
            <a:endParaRPr lang="en-US" sz="1100"/>
          </a:p>
        </p:txBody>
      </p:sp>
      <p:sp>
        <p:nvSpPr>
          <p:cNvPr name="AutoShape 7" id="7"/>
          <p:cNvSpPr/>
          <p:nvPr/>
        </p:nvSpPr>
        <p:spPr>
          <a:xfrm rot="0" flipH="false" flipV="false">
            <a:off x="4953000" y="4318000"/>
            <a:ext cx="6477000" cy="1524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FFFFFF">
                    <a:alpha val="90196"/>
                  </a:srgbClr>
                </a:solidFill>
                <a:latin typeface="Noto Sans SC"/>
                <a:ea typeface="Noto Sans SC"/>
                <a:cs typeface="Noto Sans SC"/>
                <a:sym typeface="Noto Sans SC"/>
              </a:rPr>
              <a:t>拥有成功创业经历，职业生涯中历任产品经理、爬虫工程师、全栈工程师、研发管理等多个关键岗位。具备从产品设计、技术开发到团队管理的全流程能力，是名副其实的“全干”型人才。</a:t>
            </a:r>
            <a:endParaRPr lang="en-US" sz="1100"/>
          </a:p>
        </p:txBody>
      </p:sp>
      <p:sp>
        <p:nvSpPr>
          <p:cNvPr name="AutoShape 8" id="8"/>
          <p:cNvSpPr/>
          <p:nvPr/>
        </p:nvSpPr>
        <p:spPr>
          <a:xfrm rot="0" flipH="false" flipV="false">
            <a:off x="4953000" y="5842000"/>
            <a:ext cx="6477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400">
                <a:solidFill>
                  <a:srgbClr val="00BFFF"/>
                </a:solidFill>
                <a:latin typeface="Noto Sans SC"/>
                <a:ea typeface="Noto Sans SC"/>
                <a:cs typeface="Noto Sans SC"/>
                <a:sym typeface="Noto Sans SC"/>
              </a:rPr>
              <a:t>简历链接：http://fn-resume.cpolar.cn/</a:t>
            </a:r>
            <a:endParaRPr lang="en-US" sz="1100"/>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121C2D">
            <a:alpha val="100000"/>
          </a:srgbClr>
        </a:solidFill>
      </p:bgPr>
    </p:bg>
    <p:spTree>
      <p:nvGrpSpPr>
        <p:cNvPr id="1" name=""/>
        <p:cNvGrpSpPr/>
        <p:nvPr/>
      </p:nvGrpSpPr>
      <p:grpSpPr>
        <a:xfrm>
          <a:off x="0" y="0"/>
          <a:ext cx="0" cy="0"/>
          <a:chOff x="0" y="0"/>
          <a:chExt cx="0" cy="0"/>
        </a:xfrm>
      </p:grpSpPr>
      <p:sp>
        <p:nvSpPr>
          <p:cNvPr name="AutoShape 2" id="2"/>
          <p:cNvSpPr/>
          <p:nvPr/>
        </p:nvSpPr>
        <p:spPr>
          <a:xfrm rot="0" flipH="false" flipV="false">
            <a:off x="762000" y="508000"/>
            <a:ext cx="10668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3600">
                <a:solidFill>
                  <a:srgbClr val="00BFFF"/>
                </a:solidFill>
                <a:latin typeface="Noto Sans SC"/>
                <a:ea typeface="Noto Sans SC"/>
                <a:cs typeface="Noto Sans SC"/>
                <a:sym typeface="Noto Sans SC"/>
              </a:rPr>
              <a:t>传统CRM方案的局限性</a:t>
            </a:r>
            <a:endParaRPr lang="en-US" sz="1100"/>
          </a:p>
        </p:txBody>
      </p:sp>
      <p:sp>
        <p:nvSpPr>
          <p:cNvPr name="AutoShape 3" id="3"/>
          <p:cNvSpPr/>
          <p:nvPr/>
        </p:nvSpPr>
        <p:spPr>
          <a:xfrm rot="0" flipH="false" flipV="false">
            <a:off x="762000" y="1397000"/>
            <a:ext cx="5080000" cy="4826000"/>
          </a:xfrm>
          <a:prstGeom prst="roundRect">
            <a:avLst>
              <a:gd name="adj" fmla="val 2631"/>
            </a:avLst>
          </a:prstGeom>
          <a:solidFill>
            <a:srgbClr val="FFFFFF">
              <a:alpha val="5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4" id="4"/>
          <p:cNvPicPr>
            <a:picLocks noChangeAspect="true"/>
          </p:cNvPicPr>
          <p:nvPr/>
        </p:nvPicPr>
        <p:blipFill>
          <a:blip r:embed="rId2"/>
          <a:srcRect l="0" r="0" t="31428" b="31428"/>
          <a:stretch>
            <a:fillRect/>
          </a:stretch>
        </p:blipFill>
        <p:spPr>
          <a:xfrm rot="0" flipH="false" flipV="false">
            <a:off x="1016000" y="1651000"/>
            <a:ext cx="4572000" cy="1651000"/>
          </a:xfrm>
          <a:prstGeom prst="rect">
            <a:avLst/>
          </a:prstGeom>
          <a:noFill/>
          <a:ln w="25400" cmpd="sng" cap="flat">
            <a:noFill/>
            <a:prstDash val="solid"/>
            <a:round/>
          </a:ln>
        </p:spPr>
      </p:pic>
      <p:sp>
        <p:nvSpPr>
          <p:cNvPr name="AutoShape 5" id="5"/>
          <p:cNvSpPr/>
          <p:nvPr/>
        </p:nvSpPr>
        <p:spPr>
          <a:xfrm rot="0" flipH="false" flipV="false">
            <a:off x="1016000" y="3556000"/>
            <a:ext cx="4572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00BFFF"/>
                </a:solidFill>
                <a:latin typeface="Noto Sans SC"/>
                <a:ea typeface="Noto Sans SC"/>
                <a:cs typeface="Noto Sans SC"/>
                <a:sym typeface="Noto Sans SC"/>
              </a:rPr>
              <a:t>SaaS标准化产品（如X迹、X客宝）</a:t>
            </a:r>
            <a:endParaRPr lang="en-US" sz="1100"/>
          </a:p>
        </p:txBody>
      </p:sp>
      <p:pic>
        <p:nvPicPr>
          <p:cNvPr name="Picture 6" id="6"/>
          <p:cNvPicPr>
            <a:picLocks noChangeAspect="true"/>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0" flipH="false" flipV="false">
            <a:off x="1016000" y="4191000"/>
            <a:ext cx="254000" cy="254000"/>
          </a:xfrm>
          <a:prstGeom prst="rect">
            <a:avLst/>
          </a:prstGeom>
        </p:spPr>
      </p:pic>
      <p:sp>
        <p:nvSpPr>
          <p:cNvPr name="AutoShape 7" id="7"/>
          <p:cNvSpPr/>
          <p:nvPr/>
        </p:nvSpPr>
        <p:spPr>
          <a:xfrm rot="0" flipH="false" flipV="false">
            <a:off x="1333500" y="4165600"/>
            <a:ext cx="42545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CDCDC"/>
                </a:solidFill>
                <a:latin typeface="Noto Sans SC"/>
                <a:ea typeface="Noto Sans SC"/>
                <a:cs typeface="Noto Sans SC"/>
                <a:sym typeface="Noto Sans SC"/>
              </a:rPr>
              <a:t>功能固化，难以满足企业个性化业务需求</a:t>
            </a:r>
            <a:endParaRPr lang="en-US" sz="1100"/>
          </a:p>
        </p:txBody>
      </p:sp>
      <p:pic>
        <p:nvPicPr>
          <p:cNvPr name="Picture 8" id="8"/>
          <p:cNvPicPr>
            <a:picLocks noChangeAspect="true"/>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0" flipH="false" flipV="false">
            <a:off x="1016000" y="4699000"/>
            <a:ext cx="254000" cy="254000"/>
          </a:xfrm>
          <a:prstGeom prst="rect">
            <a:avLst/>
          </a:prstGeom>
        </p:spPr>
      </p:pic>
      <p:sp>
        <p:nvSpPr>
          <p:cNvPr name="AutoShape 9" id="9"/>
          <p:cNvSpPr/>
          <p:nvPr/>
        </p:nvSpPr>
        <p:spPr>
          <a:xfrm rot="0" flipH="false" flipV="false">
            <a:off x="1333500" y="4673600"/>
            <a:ext cx="42545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CDCDC"/>
                </a:solidFill>
                <a:latin typeface="Noto Sans SC"/>
                <a:ea typeface="Noto Sans SC"/>
                <a:cs typeface="Noto Sans SC"/>
                <a:sym typeface="Noto Sans SC"/>
              </a:rPr>
              <a:t>数据存储于第三方云端，存在潜在安全风险</a:t>
            </a:r>
            <a:endParaRPr lang="en-US" sz="1100"/>
          </a:p>
        </p:txBody>
      </p:sp>
      <p:pic>
        <p:nvPicPr>
          <p:cNvPr name="Picture 10" id="10"/>
          <p:cNvPicPr>
            <a:picLocks noChangeAspect="true"/>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0" flipH="false" flipV="false">
            <a:off x="1016000" y="5207000"/>
            <a:ext cx="254000" cy="254000"/>
          </a:xfrm>
          <a:prstGeom prst="rect">
            <a:avLst/>
          </a:prstGeom>
        </p:spPr>
      </p:pic>
      <p:sp>
        <p:nvSpPr>
          <p:cNvPr name="AutoShape 11" id="11"/>
          <p:cNvSpPr/>
          <p:nvPr/>
        </p:nvSpPr>
        <p:spPr>
          <a:xfrm rot="0" flipH="false" flipV="false">
            <a:off x="1333500" y="5181600"/>
            <a:ext cx="42545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CDCDC"/>
                </a:solidFill>
                <a:latin typeface="Noto Sans SC"/>
                <a:ea typeface="Noto Sans SC"/>
                <a:cs typeface="Noto Sans SC"/>
                <a:sym typeface="Noto Sans SC"/>
              </a:rPr>
              <a:t>定制能力弱，无法深度适配复杂业务流程</a:t>
            </a:r>
            <a:endParaRPr lang="en-US" sz="1100"/>
          </a:p>
        </p:txBody>
      </p:sp>
      <p:sp>
        <p:nvSpPr>
          <p:cNvPr name="AutoShape 12" id="12"/>
          <p:cNvSpPr/>
          <p:nvPr/>
        </p:nvSpPr>
        <p:spPr>
          <a:xfrm rot="0" flipH="false" flipV="false">
            <a:off x="6350000" y="1397000"/>
            <a:ext cx="5080000" cy="4826000"/>
          </a:xfrm>
          <a:prstGeom prst="roundRect">
            <a:avLst>
              <a:gd name="adj" fmla="val 2631"/>
            </a:avLst>
          </a:prstGeom>
          <a:solidFill>
            <a:srgbClr val="FFFFFF">
              <a:alpha val="5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13" id="13"/>
          <p:cNvPicPr>
            <a:picLocks noChangeAspect="true"/>
          </p:cNvPicPr>
          <p:nvPr/>
        </p:nvPicPr>
        <p:blipFill>
          <a:blip r:embed="rId5"/>
          <a:srcRect l="0" r="0" t="16328" b="16328"/>
          <a:stretch>
            <a:fillRect/>
          </a:stretch>
        </p:blipFill>
        <p:spPr>
          <a:xfrm rot="0" flipH="false" flipV="false">
            <a:off x="6604000" y="1651000"/>
            <a:ext cx="4572000" cy="1651000"/>
          </a:xfrm>
          <a:prstGeom prst="rect">
            <a:avLst/>
          </a:prstGeom>
          <a:noFill/>
          <a:ln w="25400" cmpd="sng" cap="flat">
            <a:noFill/>
            <a:prstDash val="solid"/>
            <a:round/>
          </a:ln>
        </p:spPr>
      </p:pic>
      <p:sp>
        <p:nvSpPr>
          <p:cNvPr name="AutoShape 14" id="14"/>
          <p:cNvSpPr/>
          <p:nvPr/>
        </p:nvSpPr>
        <p:spPr>
          <a:xfrm rot="0" flipH="false" flipV="false">
            <a:off x="6604000" y="3556000"/>
            <a:ext cx="4572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00BFFF"/>
                </a:solidFill>
                <a:latin typeface="Noto Sans SC"/>
                <a:ea typeface="Noto Sans SC"/>
                <a:cs typeface="Noto Sans SC"/>
                <a:sym typeface="Noto Sans SC"/>
              </a:rPr>
              <a:t>自主定制开发模式</a:t>
            </a:r>
            <a:endParaRPr lang="en-US" sz="1100"/>
          </a:p>
        </p:txBody>
      </p:sp>
      <p:pic>
        <p:nvPicPr>
          <p:cNvPr name="Picture 15" id="15"/>
          <p:cNvPicPr>
            <a:picLocks noChangeAspect="true"/>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0" flipH="false" flipV="false">
            <a:off x="6604000" y="4191000"/>
            <a:ext cx="254000" cy="254000"/>
          </a:xfrm>
          <a:prstGeom prst="rect">
            <a:avLst/>
          </a:prstGeom>
        </p:spPr>
      </p:pic>
      <p:sp>
        <p:nvSpPr>
          <p:cNvPr name="AutoShape 16" id="16"/>
          <p:cNvSpPr/>
          <p:nvPr/>
        </p:nvSpPr>
        <p:spPr>
          <a:xfrm rot="0" flipH="false" flipV="false">
            <a:off x="6921500" y="4165600"/>
            <a:ext cx="42545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CDCDC"/>
                </a:solidFill>
                <a:latin typeface="Noto Sans SC"/>
                <a:ea typeface="Noto Sans SC"/>
                <a:cs typeface="Noto Sans SC"/>
                <a:sym typeface="Noto Sans SC"/>
              </a:rPr>
              <a:t>开发周期漫长，通常需要数月甚至数年</a:t>
            </a:r>
            <a:endParaRPr lang="en-US" sz="1100"/>
          </a:p>
        </p:txBody>
      </p:sp>
      <p:pic>
        <p:nvPicPr>
          <p:cNvPr name="Picture 17" id="17"/>
          <p:cNvPicPr>
            <a:picLocks noChangeAspect="true"/>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0" flipH="false" flipV="false">
            <a:off x="6604000" y="4699000"/>
            <a:ext cx="254000" cy="254000"/>
          </a:xfrm>
          <a:prstGeom prst="rect">
            <a:avLst/>
          </a:prstGeom>
        </p:spPr>
      </p:pic>
      <p:sp>
        <p:nvSpPr>
          <p:cNvPr name="AutoShape 18" id="18"/>
          <p:cNvSpPr/>
          <p:nvPr/>
        </p:nvSpPr>
        <p:spPr>
          <a:xfrm rot="0" flipH="false" flipV="false">
            <a:off x="6921500" y="4673600"/>
            <a:ext cx="42545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CDCDC"/>
                </a:solidFill>
                <a:latin typeface="Noto Sans SC"/>
                <a:ea typeface="Noto Sans SC"/>
                <a:cs typeface="Noto Sans SC"/>
                <a:sym typeface="Noto Sans SC"/>
              </a:rPr>
              <a:t>成本高昂，需持续投入大量人力与物力资源</a:t>
            </a:r>
            <a:endParaRPr lang="en-US" sz="1100"/>
          </a:p>
        </p:txBody>
      </p:sp>
      <p:pic>
        <p:nvPicPr>
          <p:cNvPr name="Picture 19" id="19"/>
          <p:cNvPicPr>
            <a:picLocks noChangeAspect="true"/>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0" flipH="false" flipV="false">
            <a:off x="6604000" y="5207000"/>
            <a:ext cx="254000" cy="254000"/>
          </a:xfrm>
          <a:prstGeom prst="rect">
            <a:avLst/>
          </a:prstGeom>
        </p:spPr>
      </p:pic>
      <p:sp>
        <p:nvSpPr>
          <p:cNvPr name="AutoShape 20" id="20"/>
          <p:cNvSpPr/>
          <p:nvPr/>
        </p:nvSpPr>
        <p:spPr>
          <a:xfrm rot="0" flipH="false" flipV="false">
            <a:off x="6921500" y="5181600"/>
            <a:ext cx="42545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CDCDC"/>
                </a:solidFill>
                <a:latin typeface="Noto Sans SC"/>
                <a:ea typeface="Noto Sans SC"/>
                <a:cs typeface="Noto Sans SC"/>
                <a:sym typeface="Noto Sans SC"/>
              </a:rPr>
              <a:t>维护困难，依赖专业团队，迭代响应市场慢</a:t>
            </a:r>
            <a:endParaRPr lang="en-US" sz="1100"/>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0A192F">
            <a:alpha val="100000"/>
          </a:srgbClr>
        </a:solidFill>
      </p:bgPr>
    </p:bg>
    <p:spTree>
      <p:nvGrpSpPr>
        <p:cNvPr id="1" name=""/>
        <p:cNvGrpSpPr/>
        <p:nvPr/>
      </p:nvGrpSpPr>
      <p:grpSpPr>
        <a:xfrm>
          <a:off x="0" y="0"/>
          <a:ext cx="0" cy="0"/>
          <a:chOff x="0" y="0"/>
          <a:chExt cx="0" cy="0"/>
        </a:xfrm>
      </p:grpSpPr>
      <p:sp>
        <p:nvSpPr>
          <p:cNvPr name="AutoShape 2" id="2"/>
          <p:cNvSpPr/>
          <p:nvPr/>
        </p:nvSpPr>
        <p:spPr>
          <a:xfrm rot="0" flipH="false" flipV="false">
            <a:off x="762000" y="508000"/>
            <a:ext cx="10668000" cy="635000"/>
          </a:xfrm>
          <a:prstGeom prst="rect">
            <a:avLst/>
          </a:prstGeom>
          <a:noFill/>
          <a:ln w="12700" cmpd="sng" cap="flat">
            <a:noFill/>
            <a:prstDash val="solid"/>
            <a:round/>
          </a:ln>
        </p:spPr>
        <p:txBody>
          <a:bodyPr anchor="ctr" rtlCol="false" anchorCtr="false" vert="horz" wrap="square" lIns="0" rIns="0" tIns="0" bIns="0"/>
          <a:lstStyle/>
          <a:p>
            <a:pPr algn="ctr" indent="0">
              <a:lnSpc>
                <a:spcPct val="125000"/>
              </a:lnSpc>
              <a:defRPr/>
            </a:pPr>
            <a:r>
              <a:rPr lang="en-US" b="true" i="false" strike="noStrike" u="none" sz="3600">
                <a:solidFill>
                  <a:srgbClr val="00BFFF"/>
                </a:solidFill>
                <a:latin typeface="Noto Sans SC"/>
                <a:ea typeface="Noto Sans SC"/>
                <a:cs typeface="Noto Sans SC"/>
                <a:sym typeface="Noto Sans SC"/>
              </a:rPr>
              <a:t>我们的解决方案：用SaaS的成本，做定制化的效果</a:t>
            </a:r>
            <a:endParaRPr lang="en-US" sz="1100"/>
          </a:p>
        </p:txBody>
      </p:sp>
      <p:sp>
        <p:nvSpPr>
          <p:cNvPr name="AutoShape 3" id="3"/>
          <p:cNvSpPr/>
          <p:nvPr/>
        </p:nvSpPr>
        <p:spPr>
          <a:xfrm rot="0" flipH="false" flipV="false">
            <a:off x="762000" y="1397000"/>
            <a:ext cx="10668000" cy="1270000"/>
          </a:xfrm>
          <a:prstGeom prst="roundRect">
            <a:avLst>
              <a:gd name="adj" fmla="val 10000"/>
            </a:avLst>
          </a:prstGeom>
          <a:solidFill>
            <a:srgbClr val="00BFFF">
              <a:alpha val="10000"/>
            </a:srgbClr>
          </a:solidFill>
          <a:ln w="12700" cmpd="sng" cap="flat">
            <a:solidFill>
              <a:srgbClr val="00BFFF">
                <a:alpha val="30000"/>
              </a:srgbClr>
            </a:solidFill>
            <a:prstDash val="solid"/>
            <a:round/>
          </a:ln>
        </p:spPr>
        <p:txBody>
          <a:bodyPr anchor="ctr" rtlCol="false" vert="horz" wrap="square" lIns="63500" rIns="63500" tIns="63500" bIns="63500"/>
          <a:lstStyle/>
          <a:p>
            <a:pPr algn="ctr">
              <a:defRPr/>
            </a:pPr>
            <a:endParaRPr/>
          </a:p>
        </p:txBody>
      </p:sp>
      <p:pic>
        <p:nvPicPr>
          <p:cNvPr name="Picture 4" id="4"/>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0" flipH="false" flipV="false">
            <a:off x="1016000" y="1714500"/>
            <a:ext cx="609600" cy="609600"/>
          </a:xfrm>
          <a:prstGeom prst="rect">
            <a:avLst/>
          </a:prstGeom>
        </p:spPr>
      </p:pic>
      <p:sp>
        <p:nvSpPr>
          <p:cNvPr name="AutoShape 5" id="5"/>
          <p:cNvSpPr/>
          <p:nvPr/>
        </p:nvSpPr>
        <p:spPr>
          <a:xfrm rot="0" flipH="false" flipV="false">
            <a:off x="1778000" y="1587500"/>
            <a:ext cx="9398000" cy="889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2000">
                <a:solidFill>
                  <a:srgbClr val="FFFFFF"/>
                </a:solidFill>
                <a:latin typeface="Noto Sans SC"/>
                <a:ea typeface="Noto Sans SC"/>
                <a:cs typeface="Noto Sans SC"/>
                <a:sym typeface="Noto Sans SC"/>
              </a:rPr>
              <a:t>核心理念：利用成熟的龙虾AI开发团队，用SaaS帐号的成本，做定制化的效果</a:t>
            </a:r>
            <a:r>
              <a:rPr lang="en-US" b="false" i="false" strike="noStrike" u="none" sz="1600">
                <a:solidFill>
                  <a:srgbClr val="1F2329"/>
                </a:solidFill>
                <a:latin typeface="Noto Sans SC"/>
                <a:ea typeface="Noto Sans SC"/>
                <a:cs typeface="Noto Sans SC"/>
                <a:sym typeface="Noto Sans SC"/>
              </a:rPr>
              <a:t/>
            </a:r>
            <a:endParaRPr lang="en-US" sz="1100"/>
          </a:p>
          <a:p>
            <a:pPr algn="l" indent="0">
              <a:lnSpc>
                <a:spcPct val="125000"/>
              </a:lnSpc>
            </a:pPr>
            <a:r>
              <a:rPr lang="en-US" b="false" i="false" strike="noStrike" u="none" sz="1400">
                <a:solidFill>
                  <a:srgbClr val="FFFFFF">
                    <a:alpha val="70196"/>
                  </a:srgbClr>
                </a:solidFill>
                <a:latin typeface="Noto Sans SC"/>
                <a:ea typeface="Noto Sans SC"/>
                <a:cs typeface="Noto Sans SC"/>
                <a:sym typeface="Noto Sans SC"/>
              </a:rPr>
              <a:t>打破传统SaaS的功能限制，以更低成本实现企业级专属定制体验。</a:t>
            </a:r>
          </a:p>
        </p:txBody>
      </p:sp>
      <p:sp>
        <p:nvSpPr>
          <p:cNvPr name="AutoShape 6" id="6"/>
          <p:cNvSpPr/>
          <p:nvPr/>
        </p:nvSpPr>
        <p:spPr>
          <a:xfrm rot="0" flipH="false" flipV="false">
            <a:off x="762000" y="3048000"/>
            <a:ext cx="3302000" cy="2794000"/>
          </a:xfrm>
          <a:prstGeom prst="roundRect">
            <a:avLst>
              <a:gd name="adj" fmla="val 4545"/>
            </a:avLst>
          </a:prstGeom>
          <a:solidFill>
            <a:srgbClr val="FFFFFF">
              <a:alpha val="5000"/>
            </a:srgbClr>
          </a:solidFill>
          <a:ln w="12700" cmpd="sng" cap="flat">
            <a:solidFill>
              <a:srgbClr val="FFFFFF">
                <a:alpha val="10000"/>
              </a:srgbClr>
            </a:solidFill>
            <a:prstDash val="solid"/>
            <a:round/>
          </a:ln>
        </p:spPr>
        <p:txBody>
          <a:bodyPr anchor="ctr" rtlCol="false" vert="horz" wrap="square" lIns="63500" rIns="63500" tIns="63500" bIns="63500"/>
          <a:lstStyle/>
          <a:p>
            <a:pPr algn="ctr">
              <a:defRPr/>
            </a:pPr>
            <a:endParaRPr/>
          </a:p>
        </p:txBody>
      </p:sp>
      <p:pic>
        <p:nvPicPr>
          <p:cNvPr name="Picture 7" id="7"/>
          <p:cNvPicPr>
            <a:picLocks noChangeAspect="true"/>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0" flipH="false" flipV="false">
            <a:off x="2159000" y="3302000"/>
            <a:ext cx="508000" cy="508000"/>
          </a:xfrm>
          <a:prstGeom prst="rect">
            <a:avLst/>
          </a:prstGeom>
        </p:spPr>
      </p:pic>
      <p:sp>
        <p:nvSpPr>
          <p:cNvPr name="AutoShape 8" id="8"/>
          <p:cNvSpPr/>
          <p:nvPr/>
        </p:nvSpPr>
        <p:spPr>
          <a:xfrm rot="0" flipH="false" flipV="false">
            <a:off x="1016000" y="3937000"/>
            <a:ext cx="2794000" cy="381000"/>
          </a:xfrm>
          <a:prstGeom prst="rect">
            <a:avLst/>
          </a:prstGeom>
          <a:noFill/>
          <a:ln w="12700" cmpd="sng" cap="flat">
            <a:noFill/>
            <a:prstDash val="solid"/>
            <a:round/>
          </a:ln>
        </p:spPr>
        <p:txBody>
          <a:bodyPr anchor="ctr" rtlCol="false" anchorCtr="false" vert="horz" wrap="square" lIns="0" rIns="0" tIns="0" bIns="0"/>
          <a:lstStyle/>
          <a:p>
            <a:pPr algn="ctr" indent="0">
              <a:lnSpc>
                <a:spcPct val="125000"/>
              </a:lnSpc>
              <a:defRPr/>
            </a:pPr>
            <a:r>
              <a:rPr lang="en-US" b="true" i="false" strike="noStrike" u="none" sz="1800">
                <a:solidFill>
                  <a:srgbClr val="FFFFFF"/>
                </a:solidFill>
                <a:latin typeface="Noto Sans SC"/>
                <a:ea typeface="Noto Sans SC"/>
                <a:cs typeface="Noto Sans SC"/>
                <a:sym typeface="Noto Sans SC"/>
              </a:rPr>
              <a:t>精准的客群数据</a:t>
            </a:r>
            <a:endParaRPr lang="en-US" sz="1100"/>
          </a:p>
        </p:txBody>
      </p:sp>
      <p:sp>
        <p:nvSpPr>
          <p:cNvPr name="AutoShape 9" id="9"/>
          <p:cNvSpPr/>
          <p:nvPr/>
        </p:nvSpPr>
        <p:spPr>
          <a:xfrm rot="0" flipH="false" flipV="false">
            <a:off x="1016000" y="4381500"/>
            <a:ext cx="2794000" cy="1270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FFFFFF">
                    <a:alpha val="70196"/>
                  </a:srgbClr>
                </a:solidFill>
                <a:latin typeface="Noto Sans SC"/>
                <a:ea typeface="Noto Sans SC"/>
                <a:cs typeface="Noto Sans SC"/>
                <a:sym typeface="Noto Sans SC"/>
              </a:rPr>
              <a:t>整合多源数据，构建全方位的客户画像体系，实现精准筛选与触达。</a:t>
            </a:r>
            <a:endParaRPr lang="en-US" sz="1100"/>
          </a:p>
        </p:txBody>
      </p:sp>
      <p:sp>
        <p:nvSpPr>
          <p:cNvPr name="AutoShape 10" id="10"/>
          <p:cNvSpPr/>
          <p:nvPr/>
        </p:nvSpPr>
        <p:spPr>
          <a:xfrm rot="0" flipH="false" flipV="false">
            <a:off x="4445000" y="3048000"/>
            <a:ext cx="3302000" cy="2794000"/>
          </a:xfrm>
          <a:prstGeom prst="roundRect">
            <a:avLst>
              <a:gd name="adj" fmla="val 4545"/>
            </a:avLst>
          </a:prstGeom>
          <a:solidFill>
            <a:srgbClr val="FFFFFF">
              <a:alpha val="5000"/>
            </a:srgbClr>
          </a:solidFill>
          <a:ln w="12700" cmpd="sng" cap="flat">
            <a:solidFill>
              <a:srgbClr val="FFFFFF">
                <a:alpha val="10000"/>
              </a:srgbClr>
            </a:solidFill>
            <a:prstDash val="solid"/>
            <a:round/>
          </a:ln>
        </p:spPr>
        <p:txBody>
          <a:bodyPr anchor="ctr" rtlCol="false" vert="horz" wrap="square" lIns="63500" rIns="63500" tIns="63500" bIns="63500"/>
          <a:lstStyle/>
          <a:p>
            <a:pPr algn="ctr">
              <a:defRPr/>
            </a:pPr>
            <a:endParaRPr/>
          </a:p>
        </p:txBody>
      </p:sp>
      <p:pic>
        <p:nvPicPr>
          <p:cNvPr name="Picture 11" id="11"/>
          <p:cNvPicPr>
            <a:picLocks noChangeAspect="true"/>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0" flipH="false" flipV="false">
            <a:off x="5842000" y="3302000"/>
            <a:ext cx="508000" cy="508000"/>
          </a:xfrm>
          <a:prstGeom prst="rect">
            <a:avLst/>
          </a:prstGeom>
        </p:spPr>
      </p:pic>
      <p:sp>
        <p:nvSpPr>
          <p:cNvPr name="AutoShape 12" id="12"/>
          <p:cNvSpPr/>
          <p:nvPr/>
        </p:nvSpPr>
        <p:spPr>
          <a:xfrm rot="0" flipH="false" flipV="false">
            <a:off x="4699000" y="3937000"/>
            <a:ext cx="2794000" cy="381000"/>
          </a:xfrm>
          <a:prstGeom prst="rect">
            <a:avLst/>
          </a:prstGeom>
          <a:noFill/>
          <a:ln w="12700" cmpd="sng" cap="flat">
            <a:noFill/>
            <a:prstDash val="solid"/>
            <a:round/>
          </a:ln>
        </p:spPr>
        <p:txBody>
          <a:bodyPr anchor="ctr" rtlCol="false" anchorCtr="false" vert="horz" wrap="square" lIns="0" rIns="0" tIns="0" bIns="0"/>
          <a:lstStyle/>
          <a:p>
            <a:pPr algn="ctr" indent="0">
              <a:lnSpc>
                <a:spcPct val="125000"/>
              </a:lnSpc>
              <a:defRPr/>
            </a:pPr>
            <a:r>
              <a:rPr lang="en-US" b="true" i="false" strike="noStrike" u="none" sz="1800">
                <a:solidFill>
                  <a:srgbClr val="FFFFFF"/>
                </a:solidFill>
                <a:latin typeface="Noto Sans SC"/>
                <a:ea typeface="Noto Sans SC"/>
                <a:cs typeface="Noto Sans SC"/>
                <a:sym typeface="Noto Sans SC"/>
              </a:rPr>
              <a:t>AI定制化开发</a:t>
            </a:r>
            <a:endParaRPr lang="en-US" sz="1100"/>
          </a:p>
        </p:txBody>
      </p:sp>
      <p:sp>
        <p:nvSpPr>
          <p:cNvPr name="AutoShape 13" id="13"/>
          <p:cNvSpPr/>
          <p:nvPr/>
        </p:nvSpPr>
        <p:spPr>
          <a:xfrm rot="0" flipH="false" flipV="false">
            <a:off x="4699000" y="4381500"/>
            <a:ext cx="2794000" cy="1270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FFFFFF">
                    <a:alpha val="70196"/>
                  </a:srgbClr>
                </a:solidFill>
                <a:latin typeface="Noto Sans SC"/>
                <a:ea typeface="Noto Sans SC"/>
                <a:cs typeface="Noto Sans SC"/>
                <a:sym typeface="Noto Sans SC"/>
              </a:rPr>
              <a:t>基于成熟的AI Agents集群，快速响应业务需求，实现个性化功能的敏捷开发。</a:t>
            </a:r>
            <a:endParaRPr lang="en-US" sz="1100"/>
          </a:p>
        </p:txBody>
      </p:sp>
      <p:sp>
        <p:nvSpPr>
          <p:cNvPr name="AutoShape 14" id="14"/>
          <p:cNvSpPr/>
          <p:nvPr/>
        </p:nvSpPr>
        <p:spPr>
          <a:xfrm rot="0" flipH="false" flipV="false">
            <a:off x="8128000" y="3048000"/>
            <a:ext cx="3302000" cy="2794000"/>
          </a:xfrm>
          <a:prstGeom prst="roundRect">
            <a:avLst>
              <a:gd name="adj" fmla="val 4545"/>
            </a:avLst>
          </a:prstGeom>
          <a:solidFill>
            <a:srgbClr val="FFFFFF">
              <a:alpha val="5000"/>
            </a:srgbClr>
          </a:solidFill>
          <a:ln w="12700" cmpd="sng" cap="flat">
            <a:solidFill>
              <a:srgbClr val="FFFFFF">
                <a:alpha val="10000"/>
              </a:srgbClr>
            </a:solidFill>
            <a:prstDash val="solid"/>
            <a:round/>
          </a:ln>
        </p:spPr>
        <p:txBody>
          <a:bodyPr anchor="ctr" rtlCol="false" vert="horz" wrap="square" lIns="63500" rIns="63500" tIns="63500" bIns="63500"/>
          <a:lstStyle/>
          <a:p>
            <a:pPr algn="ctr">
              <a:defRPr/>
            </a:pPr>
            <a:endParaRPr/>
          </a:p>
        </p:txBody>
      </p:sp>
      <p:pic>
        <p:nvPicPr>
          <p:cNvPr name="Picture 15" id="15"/>
          <p:cNvPicPr>
            <a:picLocks noChangeAspect="true"/>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0" flipH="false" flipV="false">
            <a:off x="9525000" y="3302000"/>
            <a:ext cx="508000" cy="508000"/>
          </a:xfrm>
          <a:prstGeom prst="rect">
            <a:avLst/>
          </a:prstGeom>
        </p:spPr>
      </p:pic>
      <p:sp>
        <p:nvSpPr>
          <p:cNvPr name="AutoShape 16" id="16"/>
          <p:cNvSpPr/>
          <p:nvPr/>
        </p:nvSpPr>
        <p:spPr>
          <a:xfrm rot="0" flipH="false" flipV="false">
            <a:off x="8382000" y="3937000"/>
            <a:ext cx="2794000" cy="381000"/>
          </a:xfrm>
          <a:prstGeom prst="rect">
            <a:avLst/>
          </a:prstGeom>
          <a:noFill/>
          <a:ln w="12700" cmpd="sng" cap="flat">
            <a:noFill/>
            <a:prstDash val="solid"/>
            <a:round/>
          </a:ln>
        </p:spPr>
        <p:txBody>
          <a:bodyPr anchor="ctr" rtlCol="false" anchorCtr="false" vert="horz" wrap="square" lIns="0" rIns="0" tIns="0" bIns="0"/>
          <a:lstStyle/>
          <a:p>
            <a:pPr algn="ctr" indent="0">
              <a:lnSpc>
                <a:spcPct val="125000"/>
              </a:lnSpc>
              <a:defRPr/>
            </a:pPr>
            <a:r>
              <a:rPr lang="en-US" b="true" i="false" strike="noStrike" u="none" sz="1800">
                <a:solidFill>
                  <a:srgbClr val="FFFFFF"/>
                </a:solidFill>
                <a:latin typeface="Noto Sans SC"/>
                <a:ea typeface="Noto Sans SC"/>
                <a:cs typeface="Noto Sans SC"/>
                <a:sym typeface="Noto Sans SC"/>
              </a:rPr>
              <a:t>AI销售手机</a:t>
            </a:r>
            <a:endParaRPr lang="en-US" sz="1100"/>
          </a:p>
        </p:txBody>
      </p:sp>
      <p:sp>
        <p:nvSpPr>
          <p:cNvPr name="AutoShape 17" id="17"/>
          <p:cNvSpPr/>
          <p:nvPr/>
        </p:nvSpPr>
        <p:spPr>
          <a:xfrm rot="0" flipH="false" flipV="false">
            <a:off x="8382000" y="4381500"/>
            <a:ext cx="2794000" cy="1270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FFFFFF">
                    <a:alpha val="70196"/>
                  </a:srgbClr>
                </a:solidFill>
                <a:latin typeface="Noto Sans SC"/>
                <a:ea typeface="Noto Sans SC"/>
                <a:cs typeface="Noto Sans SC"/>
                <a:sym typeface="Noto Sans SC"/>
              </a:rPr>
              <a:t>智能赋能销售全流程，实时辅助沟通决策，显著提升销售效率与转化率。</a:t>
            </a:r>
            <a:endParaRPr lang="en-US" sz="1100"/>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000000">
            <a:alpha val="100000"/>
          </a:srgbClr>
        </a:solidFill>
      </p:bgPr>
    </p:bg>
    <p:spTree>
      <p:nvGrpSpPr>
        <p:cNvPr id="1" name=""/>
        <p:cNvGrpSpPr/>
        <p:nvPr/>
      </p:nvGrpSpPr>
      <p:grpSpPr>
        <a:xfrm>
          <a:off x="0" y="0"/>
          <a:ext cx="0" cy="0"/>
          <a:chOff x="0" y="0"/>
          <a:chExt cx="0" cy="0"/>
        </a:xfrm>
      </p:grpSpPr>
      <p:sp>
        <p:nvSpPr>
          <p:cNvPr name="AutoShape 2" id="2"/>
          <p:cNvSpPr/>
          <p:nvPr/>
        </p:nvSpPr>
        <p:spPr>
          <a:xfrm rot="0" flipH="false" flipV="false">
            <a:off x="762000" y="508000"/>
            <a:ext cx="10668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3600">
                <a:solidFill>
                  <a:srgbClr val="00BFFF"/>
                </a:solidFill>
                <a:latin typeface="Noto Sans SC"/>
                <a:ea typeface="Noto Sans SC"/>
                <a:cs typeface="Noto Sans SC"/>
                <a:sym typeface="Noto Sans SC"/>
              </a:rPr>
              <a:t>核心功能一：精准的客群数据</a:t>
            </a:r>
            <a:endParaRPr lang="en-US" sz="1100"/>
          </a:p>
        </p:txBody>
      </p:sp>
      <p:sp>
        <p:nvSpPr>
          <p:cNvPr name="AutoShape 3" id="3"/>
          <p:cNvSpPr/>
          <p:nvPr/>
        </p:nvSpPr>
        <p:spPr>
          <a:xfrm rot="0" flipH="false" flipV="false">
            <a:off x="762000" y="1397000"/>
            <a:ext cx="5080000" cy="4572000"/>
          </a:xfrm>
          <a:prstGeom prst="roundRect">
            <a:avLst>
              <a:gd name="adj" fmla="val 2777"/>
            </a:avLst>
          </a:prstGeom>
          <a:solidFill>
            <a:srgbClr val="1F2329">
              <a:alpha val="100000"/>
            </a:srgbClr>
          </a:solidFill>
          <a:ln w="25400" cmpd="sng" cap="flat">
            <a:noFill/>
            <a:prstDash val="solid"/>
            <a:round/>
          </a:ln>
          <a:effectLst>
            <a:outerShdw dir="5400000" dist="50800" blurRad="127000" algn="tl" rotWithShape="false">
              <a:srgbClr val="000000">
                <a:alpha val="8000"/>
              </a:srgbClr>
            </a:outerShdw>
          </a:effectLst>
        </p:spPr>
        <p:txBody>
          <a:bodyPr anchor="ctr" rtlCol="false" anchorCtr="false" vert="horz" wrap="square" lIns="0" rIns="0" tIns="0" bIns="0"/>
          <a:lstStyle/>
          <a:p>
            <a:pPr algn="ctr">
              <a:defRPr/>
            </a:pPr>
            <a:endParaRPr/>
          </a:p>
        </p:txBody>
      </p:sp>
      <p:pic>
        <p:nvPicPr>
          <p:cNvPr name="Picture 4" id="4"/>
          <p:cNvPicPr>
            <a:picLocks noChangeAspect="true"/>
          </p:cNvPicPr>
          <p:nvPr/>
        </p:nvPicPr>
        <p:blipFill>
          <a:blip r:embed="rId2"/>
          <a:srcRect l="0" r="0" t="12500" b="12499"/>
          <a:stretch>
            <a:fillRect/>
          </a:stretch>
        </p:blipFill>
        <p:spPr>
          <a:xfrm rot="0" flipH="false" flipV="false">
            <a:off x="2032000" y="1651000"/>
            <a:ext cx="2540000" cy="1905000"/>
          </a:xfrm>
          <a:prstGeom prst="rect">
            <a:avLst/>
          </a:prstGeom>
          <a:noFill/>
          <a:ln w="25400" cmpd="sng" cap="flat">
            <a:noFill/>
            <a:prstDash val="solid"/>
            <a:round/>
          </a:ln>
        </p:spPr>
      </p:pic>
      <p:sp>
        <p:nvSpPr>
          <p:cNvPr name="AutoShape 5" id="5"/>
          <p:cNvSpPr/>
          <p:nvPr/>
        </p:nvSpPr>
        <p:spPr>
          <a:xfrm rot="0" flipH="false" flipV="false">
            <a:off x="1016000" y="3683000"/>
            <a:ext cx="4572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2000">
                <a:solidFill>
                  <a:srgbClr val="00BFFF"/>
                </a:solidFill>
                <a:latin typeface="Noto Sans SC"/>
                <a:ea typeface="Noto Sans SC"/>
                <a:cs typeface="Noto Sans SC"/>
                <a:sym typeface="Noto Sans SC"/>
              </a:rPr>
              <a:t>亮点一：客群准确</a:t>
            </a:r>
            <a:endParaRPr lang="en-US" sz="1100"/>
          </a:p>
        </p:txBody>
      </p:sp>
      <p:sp>
        <p:nvSpPr>
          <p:cNvPr name="AutoShape 6" id="6"/>
          <p:cNvSpPr/>
          <p:nvPr/>
        </p:nvSpPr>
        <p:spPr>
          <a:xfrm rot="0" flipH="false" flipV="false">
            <a:off x="1016000" y="4127500"/>
            <a:ext cx="4572000" cy="1524000"/>
          </a:xfrm>
          <a:prstGeom prst="rect">
            <a:avLst/>
          </a:prstGeom>
          <a:noFill/>
          <a:ln w="12700" cmpd="sng" cap="flat">
            <a:noFill/>
            <a:prstDash val="solid"/>
            <a:round/>
          </a:ln>
        </p:spPr>
        <p:txBody>
          <a:bodyPr anchor="ctr" rtlCol="false" anchorCtr="false" vert="horz" wrap="square" lIns="0" rIns="0" tIns="0" bIns="0"/>
          <a:lstStyle/>
          <a:p>
            <a:pPr algn="l" indent="-177800" marL="177800">
              <a:lnSpc>
                <a:spcPct val="125000"/>
              </a:lnSpc>
              <a:buClr>
                <a:srgbClr val="DCDCDC"/>
              </a:buClr>
              <a:buChar char="•"/>
              <a:defRPr/>
            </a:pPr>
            <a:r>
              <a:rPr lang="en-US" b="false" i="false" strike="noStrike" u="none" sz="1400">
                <a:solidFill>
                  <a:srgbClr val="DCDCDC"/>
                </a:solidFill>
                <a:latin typeface="Noto Sans SC"/>
                <a:ea typeface="Noto Sans SC"/>
                <a:cs typeface="Noto Sans SC"/>
                <a:sym typeface="Noto Sans SC"/>
              </a:rPr>
              <a:t>支持从某查查、某信宝、某迹等平台导入已有数据（即使该平台并不支持导出功能），如客户自有帐号，免费提供该服务。</a:t>
            </a:r>
            <a:r>
              <a:rPr lang="en-US" b="false" i="false" strike="noStrike" u="none" sz="1400">
                <a:solidFill>
                  <a:srgbClr val="DCDCDC"/>
                </a:solidFill>
                <a:latin typeface="Noto Sans SC"/>
                <a:ea typeface="Noto Sans SC"/>
                <a:cs typeface="Noto Sans SC"/>
                <a:sym typeface="Noto Sans SC"/>
              </a:rPr>
              <a:t/>
            </a:r>
            <a:endParaRPr lang="en-US" sz="1100"/>
          </a:p>
          <a:p>
            <a:pPr algn="l" indent="-177800" marL="177800">
              <a:lnSpc>
                <a:spcPct val="125000"/>
              </a:lnSpc>
              <a:buClr>
                <a:srgbClr val="DCDCDC"/>
              </a:buClr>
              <a:buChar char="•"/>
            </a:pPr>
            <a:r>
              <a:rPr lang="en-US" b="false" i="false" strike="noStrike" u="none" sz="1400">
                <a:solidFill>
                  <a:srgbClr val="DCDCDC"/>
                </a:solidFill>
                <a:latin typeface="Noto Sans SC"/>
                <a:ea typeface="Noto Sans SC"/>
                <a:cs typeface="Noto Sans SC"/>
                <a:sym typeface="Noto Sans SC"/>
              </a:rPr>
              <a:t>基于社保人数、招投标信息、企业画像等多维度数据，进行专属定制化筛选，确保目标客户精准匹配。</a:t>
            </a:r>
          </a:p>
        </p:txBody>
      </p:sp>
      <p:sp>
        <p:nvSpPr>
          <p:cNvPr name="AutoShape 7" id="7"/>
          <p:cNvSpPr/>
          <p:nvPr/>
        </p:nvSpPr>
        <p:spPr>
          <a:xfrm rot="0" flipH="false" flipV="false">
            <a:off x="6350000" y="1397000"/>
            <a:ext cx="5080000" cy="4572000"/>
          </a:xfrm>
          <a:prstGeom prst="roundRect">
            <a:avLst>
              <a:gd name="adj" fmla="val 2777"/>
            </a:avLst>
          </a:prstGeom>
          <a:solidFill>
            <a:srgbClr val="1F2329">
              <a:alpha val="100000"/>
            </a:srgbClr>
          </a:solidFill>
          <a:ln w="25400" cmpd="sng" cap="flat">
            <a:noFill/>
            <a:prstDash val="solid"/>
            <a:round/>
          </a:ln>
          <a:effectLst>
            <a:outerShdw dir="5400000" dist="50800" blurRad="127000" algn="tl" rotWithShape="false">
              <a:srgbClr val="000000">
                <a:alpha val="8000"/>
              </a:srgbClr>
            </a:outerShdw>
          </a:effectLst>
        </p:spPr>
        <p:txBody>
          <a:bodyPr anchor="ctr" rtlCol="false" anchorCtr="false" vert="horz" wrap="square" lIns="0" rIns="0" tIns="0" bIns="0"/>
          <a:lstStyle/>
          <a:p>
            <a:pPr algn="ctr">
              <a:defRPr/>
            </a:pPr>
            <a:endParaRPr/>
          </a:p>
        </p:txBody>
      </p:sp>
      <p:pic>
        <p:nvPicPr>
          <p:cNvPr name="Picture 8" id="8"/>
          <p:cNvPicPr>
            <a:picLocks noChangeAspect="true"/>
          </p:cNvPicPr>
          <p:nvPr/>
        </p:nvPicPr>
        <p:blipFill>
          <a:blip r:embed="rId3"/>
          <a:srcRect l="0" r="0" t="12499" b="12499"/>
          <a:stretch>
            <a:fillRect/>
          </a:stretch>
        </p:blipFill>
        <p:spPr>
          <a:xfrm rot="0" flipH="false" flipV="false">
            <a:off x="7620000" y="1651000"/>
            <a:ext cx="2540000" cy="1905000"/>
          </a:xfrm>
          <a:prstGeom prst="rect">
            <a:avLst/>
          </a:prstGeom>
          <a:noFill/>
          <a:ln w="25400" cmpd="sng" cap="flat">
            <a:noFill/>
            <a:prstDash val="solid"/>
            <a:round/>
          </a:ln>
        </p:spPr>
      </p:pic>
      <p:sp>
        <p:nvSpPr>
          <p:cNvPr name="AutoShape 9" id="9"/>
          <p:cNvSpPr/>
          <p:nvPr/>
        </p:nvSpPr>
        <p:spPr>
          <a:xfrm rot="0" flipH="false" flipV="false">
            <a:off x="6604000" y="3683000"/>
            <a:ext cx="4572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2000">
                <a:solidFill>
                  <a:srgbClr val="00BFFF"/>
                </a:solidFill>
                <a:latin typeface="Noto Sans SC"/>
                <a:ea typeface="Noto Sans SC"/>
                <a:cs typeface="Noto Sans SC"/>
                <a:sym typeface="Noto Sans SC"/>
              </a:rPr>
              <a:t>亮点二：联系方式准确</a:t>
            </a:r>
            <a:endParaRPr lang="en-US" sz="1100"/>
          </a:p>
        </p:txBody>
      </p:sp>
      <p:sp>
        <p:nvSpPr>
          <p:cNvPr name="AutoShape 10" id="10"/>
          <p:cNvSpPr/>
          <p:nvPr/>
        </p:nvSpPr>
        <p:spPr>
          <a:xfrm rot="0" flipH="false" flipV="false">
            <a:off x="6604000" y="4127500"/>
            <a:ext cx="4572000" cy="1524000"/>
          </a:xfrm>
          <a:prstGeom prst="rect">
            <a:avLst/>
          </a:prstGeom>
          <a:noFill/>
          <a:ln w="12700" cmpd="sng" cap="flat">
            <a:noFill/>
            <a:prstDash val="solid"/>
            <a:round/>
          </a:ln>
        </p:spPr>
        <p:txBody>
          <a:bodyPr anchor="ctr" rtlCol="false" anchorCtr="false" vert="horz" wrap="square" lIns="0" rIns="0" tIns="0" bIns="0"/>
          <a:lstStyle/>
          <a:p>
            <a:pPr algn="l" indent="-177800" marL="177800">
              <a:lnSpc>
                <a:spcPct val="125000"/>
              </a:lnSpc>
              <a:buClr>
                <a:srgbClr val="DCDCDC"/>
              </a:buClr>
              <a:buChar char="•"/>
              <a:defRPr/>
            </a:pPr>
            <a:r>
              <a:rPr lang="en-US" b="false" i="false" strike="noStrike" u="none" sz="1400">
                <a:solidFill>
                  <a:srgbClr val="DCDCDC"/>
                </a:solidFill>
                <a:latin typeface="Noto Sans SC"/>
                <a:ea typeface="Noto Sans SC"/>
                <a:cs typeface="Noto Sans SC"/>
                <a:sym typeface="Noto Sans SC"/>
              </a:rPr>
              <a:t>数据来源权威可靠，确保获取的客户联系方式真实有效。</a:t>
            </a:r>
            <a:r>
              <a:rPr lang="en-US" b="false" i="false" strike="noStrike" u="none" sz="1400">
                <a:solidFill>
                  <a:srgbClr val="DCDCDC"/>
                </a:solidFill>
                <a:latin typeface="Noto Sans SC"/>
                <a:ea typeface="Noto Sans SC"/>
                <a:cs typeface="Noto Sans SC"/>
                <a:sym typeface="Noto Sans SC"/>
              </a:rPr>
              <a:t/>
            </a:r>
            <a:endParaRPr lang="en-US" sz="1100"/>
          </a:p>
          <a:p>
            <a:pPr algn="l" indent="-177800" marL="177800">
              <a:lnSpc>
                <a:spcPct val="125000"/>
              </a:lnSpc>
              <a:buClr>
                <a:srgbClr val="DCDCDC"/>
              </a:buClr>
              <a:buChar char="•"/>
            </a:pPr>
            <a:r>
              <a:rPr lang="en-US" b="false" i="false" strike="noStrike" u="none" sz="1400">
                <a:solidFill>
                  <a:srgbClr val="DCDCDC"/>
                </a:solidFill>
                <a:latin typeface="Noto Sans SC"/>
                <a:ea typeface="Noto Sans SC"/>
                <a:cs typeface="Noto Sans SC"/>
                <a:sym typeface="Noto Sans SC"/>
              </a:rPr>
              <a:t>显著提升拨通率</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000000">
            <a:alpha val="100000"/>
          </a:srgbClr>
        </a:solidFill>
      </p:bgPr>
    </p:bg>
    <p:spTree>
      <p:nvGrpSpPr>
        <p:cNvPr id="1" name=""/>
        <p:cNvGrpSpPr/>
        <p:nvPr/>
      </p:nvGrpSpPr>
      <p:grpSpPr>
        <a:xfrm>
          <a:off x="0" y="0"/>
          <a:ext cx="0" cy="0"/>
          <a:chOff x="0" y="0"/>
          <a:chExt cx="0" cy="0"/>
        </a:xfrm>
      </p:grpSpPr>
      <p:sp>
        <p:nvSpPr>
          <p:cNvPr name="AutoShape 2" id="2"/>
          <p:cNvSpPr/>
          <p:nvPr/>
        </p:nvSpPr>
        <p:spPr>
          <a:xfrm rot="0" flipH="false" flipV="false">
            <a:off x="762000" y="508000"/>
            <a:ext cx="10668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3600">
                <a:solidFill>
                  <a:srgbClr val="00BFFF"/>
                </a:solidFill>
                <a:latin typeface="Noto Sans SC"/>
                <a:ea typeface="Noto Sans SC"/>
                <a:cs typeface="Noto Sans SC"/>
                <a:sym typeface="Noto Sans SC"/>
              </a:rPr>
              <a:t>核心功能二：AI定制化开发</a:t>
            </a:r>
            <a:endParaRPr lang="en-US" sz="1100"/>
          </a:p>
        </p:txBody>
      </p:sp>
      <p:sp>
        <p:nvSpPr>
          <p:cNvPr name="AutoShape 3" id="3"/>
          <p:cNvSpPr/>
          <p:nvPr/>
        </p:nvSpPr>
        <p:spPr>
          <a:xfrm rot="0" flipH="false" flipV="false">
            <a:off x="762000" y="1397000"/>
            <a:ext cx="5334000" cy="2286000"/>
          </a:xfrm>
          <a:prstGeom prst="roundRect">
            <a:avLst>
              <a:gd name="adj" fmla="val 5555"/>
            </a:avLst>
          </a:prstGeom>
          <a:solidFill>
            <a:srgbClr val="FFFFFF">
              <a:alpha val="5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4" id="4"/>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0" flipH="false" flipV="false">
            <a:off x="1016000" y="1651000"/>
            <a:ext cx="406400" cy="406400"/>
          </a:xfrm>
          <a:prstGeom prst="rect">
            <a:avLst/>
          </a:prstGeom>
        </p:spPr>
      </p:pic>
      <p:sp>
        <p:nvSpPr>
          <p:cNvPr name="AutoShape 5" id="5"/>
          <p:cNvSpPr/>
          <p:nvPr/>
        </p:nvSpPr>
        <p:spPr>
          <a:xfrm rot="0" flipH="false" flipV="false">
            <a:off x="1524000" y="1625600"/>
            <a:ext cx="4318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基于成熟的龙虾agents集群</a:t>
            </a:r>
            <a:endParaRPr lang="en-US" sz="1100"/>
          </a:p>
        </p:txBody>
      </p:sp>
      <p:sp>
        <p:nvSpPr>
          <p:cNvPr name="AutoShape 6" id="6"/>
          <p:cNvSpPr/>
          <p:nvPr/>
        </p:nvSpPr>
        <p:spPr>
          <a:xfrm rot="0" flipH="false" flipV="false">
            <a:off x="1016000" y="2095500"/>
            <a:ext cx="4826000" cy="1270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FFFFFF">
                    <a:alpha val="80000"/>
                  </a:srgbClr>
                </a:solidFill>
                <a:latin typeface="Noto Sans SC"/>
                <a:ea typeface="Noto Sans SC"/>
                <a:cs typeface="Noto Sans SC"/>
                <a:sym typeface="Noto Sans SC"/>
              </a:rPr>
              <a:t>使用先进的AI编程框架cloude-code-opus-max模型，自建成熟的cloude-code的agents/skills/mcp开发库，确保功能精准，代码可维护。交付标配源代码、全表建表语句、全接口swagger文档、使用手册、版本历史、测试用例和测试报告。代码注释率&gt;10%,运维接手无忧。</a:t>
            </a:r>
            <a:endParaRPr lang="en-US" sz="1100"/>
          </a:p>
        </p:txBody>
      </p:sp>
      <p:sp>
        <p:nvSpPr>
          <p:cNvPr name="AutoShape 7" id="7"/>
          <p:cNvSpPr/>
          <p:nvPr/>
        </p:nvSpPr>
        <p:spPr>
          <a:xfrm rot="0" flipH="false" flipV="false">
            <a:off x="762000" y="4191000"/>
            <a:ext cx="5334000" cy="2286000"/>
          </a:xfrm>
          <a:prstGeom prst="roundRect">
            <a:avLst>
              <a:gd name="adj" fmla="val 5555"/>
            </a:avLst>
          </a:prstGeom>
          <a:solidFill>
            <a:srgbClr val="FFFFFF">
              <a:alpha val="5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8" id="8"/>
          <p:cNvPicPr>
            <a:picLocks noChangeAspect="true"/>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0" flipH="false" flipV="false">
            <a:off x="1016000" y="4445000"/>
            <a:ext cx="406400" cy="406400"/>
          </a:xfrm>
          <a:prstGeom prst="rect">
            <a:avLst/>
          </a:prstGeom>
        </p:spPr>
      </p:pic>
      <p:sp>
        <p:nvSpPr>
          <p:cNvPr name="AutoShape 9" id="9"/>
          <p:cNvSpPr/>
          <p:nvPr/>
        </p:nvSpPr>
        <p:spPr>
          <a:xfrm rot="0" flipH="false" flipV="false">
            <a:off x="1524000" y="4419600"/>
            <a:ext cx="4318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低成本与快速交付</a:t>
            </a:r>
            <a:endParaRPr lang="en-US" sz="1100"/>
          </a:p>
        </p:txBody>
      </p:sp>
      <p:sp>
        <p:nvSpPr>
          <p:cNvPr name="AutoShape 10" id="10"/>
          <p:cNvSpPr/>
          <p:nvPr/>
        </p:nvSpPr>
        <p:spPr>
          <a:xfrm rot="0" flipH="false" flipV="false">
            <a:off x="1016000" y="4889500"/>
            <a:ext cx="4826000" cy="1270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FFFFFF">
                    <a:alpha val="80000"/>
                  </a:srgbClr>
                </a:solidFill>
                <a:latin typeface="Noto Sans SC"/>
                <a:ea typeface="Noto Sans SC"/>
                <a:cs typeface="Noto Sans SC"/>
                <a:sym typeface="Noto Sans SC"/>
              </a:rPr>
              <a:t>专业团队定制，按Token收费，平均开发成本低至5万元，首版交付周期仅需十五天。</a:t>
            </a:r>
            <a:endParaRPr lang="en-US" sz="1100"/>
          </a:p>
        </p:txBody>
      </p:sp>
      <p:sp>
        <p:nvSpPr>
          <p:cNvPr name="AutoShape 11" id="11"/>
          <p:cNvSpPr/>
          <p:nvPr/>
        </p:nvSpPr>
        <p:spPr>
          <a:xfrm rot="0" flipH="false" flipV="false">
            <a:off x="6350000" y="1397000"/>
            <a:ext cx="5080000" cy="2286000"/>
          </a:xfrm>
          <a:prstGeom prst="roundRect">
            <a:avLst>
              <a:gd name="adj" fmla="val 5555"/>
            </a:avLst>
          </a:prstGeom>
          <a:solidFill>
            <a:srgbClr val="FFFFFF">
              <a:alpha val="5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12" id="12"/>
          <p:cNvPicPr>
            <a:picLocks noChangeAspect="true"/>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0" flipH="false" flipV="false">
            <a:off x="6604000" y="1651000"/>
            <a:ext cx="406400" cy="406400"/>
          </a:xfrm>
          <a:prstGeom prst="rect">
            <a:avLst/>
          </a:prstGeom>
        </p:spPr>
      </p:pic>
      <p:sp>
        <p:nvSpPr>
          <p:cNvPr name="AutoShape 13" id="13"/>
          <p:cNvSpPr/>
          <p:nvPr/>
        </p:nvSpPr>
        <p:spPr>
          <a:xfrm rot="0" flipH="false" flipV="false">
            <a:off x="7112000" y="1625600"/>
            <a:ext cx="4064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垂直场景深度融合</a:t>
            </a:r>
            <a:endParaRPr lang="en-US" sz="1100"/>
          </a:p>
        </p:txBody>
      </p:sp>
      <p:sp>
        <p:nvSpPr>
          <p:cNvPr name="AutoShape 14" id="14"/>
          <p:cNvSpPr/>
          <p:nvPr/>
        </p:nvSpPr>
        <p:spPr>
          <a:xfrm rot="0" flipH="false" flipV="false">
            <a:off x="6604000" y="2095500"/>
            <a:ext cx="4572000" cy="1270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FFFFFF">
                    <a:alpha val="80000"/>
                  </a:srgbClr>
                </a:solidFill>
                <a:latin typeface="Noto Sans SC"/>
                <a:ea typeface="Noto Sans SC"/>
                <a:cs typeface="Noto Sans SC"/>
                <a:sym typeface="Noto Sans SC"/>
              </a:rPr>
              <a:t>紧密结合企业所在行业的垂直场景，开发贴合实际业务的管理流程，提升业务效率。如定制开发审批环节、绩效/提成环节、分销/渠道结算方式、退订追回机制等。不动业务场景，只提效。</a:t>
            </a:r>
            <a:endParaRPr lang="en-US" sz="1100"/>
          </a:p>
        </p:txBody>
      </p:sp>
      <p:sp>
        <p:nvSpPr>
          <p:cNvPr name="AutoShape 15" id="15"/>
          <p:cNvSpPr/>
          <p:nvPr/>
        </p:nvSpPr>
        <p:spPr>
          <a:xfrm rot="0" flipH="false" flipV="false">
            <a:off x="6350000" y="4191000"/>
            <a:ext cx="5080000" cy="2286000"/>
          </a:xfrm>
          <a:prstGeom prst="roundRect">
            <a:avLst>
              <a:gd name="adj" fmla="val 5555"/>
            </a:avLst>
          </a:prstGeom>
          <a:solidFill>
            <a:srgbClr val="FFFFFF">
              <a:alpha val="5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16" id="16"/>
          <p:cNvPicPr>
            <a:picLocks noChangeAspect="true"/>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0" flipH="false" flipV="false">
            <a:off x="6604000" y="4445000"/>
            <a:ext cx="406400" cy="406400"/>
          </a:xfrm>
          <a:prstGeom prst="rect">
            <a:avLst/>
          </a:prstGeom>
        </p:spPr>
      </p:pic>
      <p:sp>
        <p:nvSpPr>
          <p:cNvPr name="AutoShape 17" id="17"/>
          <p:cNvSpPr/>
          <p:nvPr/>
        </p:nvSpPr>
        <p:spPr>
          <a:xfrm rot="0" flipH="false" flipV="false">
            <a:off x="7112000" y="4419600"/>
            <a:ext cx="4064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灵活部署与迁移</a:t>
            </a:r>
            <a:endParaRPr lang="en-US" sz="1100"/>
          </a:p>
        </p:txBody>
      </p:sp>
      <p:sp>
        <p:nvSpPr>
          <p:cNvPr name="AutoShape 18" id="18"/>
          <p:cNvSpPr/>
          <p:nvPr/>
        </p:nvSpPr>
        <p:spPr>
          <a:xfrm rot="0" flipH="false" flipV="false">
            <a:off x="6604000" y="4889500"/>
            <a:ext cx="4572000" cy="1270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FFFFFF">
                    <a:alpha val="80000"/>
                  </a:srgbClr>
                </a:solidFill>
                <a:latin typeface="Noto Sans SC"/>
                <a:ea typeface="Noto Sans SC"/>
                <a:cs typeface="Noto Sans SC"/>
                <a:sym typeface="Noto Sans SC"/>
              </a:rPr>
              <a:t>支持现有客户自动化脚本的平滑导入，不需要现有系统或者人力配合，并提供私有化部署选项，全方位保障数据安全。对于有特殊要求的客户，提供房车上门驻场服务，数据不离本地的前提下完成全部开发。</a:t>
            </a:r>
            <a:endParaRPr lang="en-US" sz="1100"/>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0F172A">
            <a:alpha val="100000"/>
          </a:srgbClr>
        </a:solidFill>
      </p:bgPr>
    </p:bg>
    <p:spTree>
      <p:nvGrpSpPr>
        <p:cNvPr id="1" name=""/>
        <p:cNvGrpSpPr/>
        <p:nvPr/>
      </p:nvGrpSpPr>
      <p:grpSpPr>
        <a:xfrm>
          <a:off x="0" y="0"/>
          <a:ext cx="0" cy="0"/>
          <a:chOff x="0" y="0"/>
          <a:chExt cx="0" cy="0"/>
        </a:xfrm>
      </p:grpSpPr>
      <p:sp>
        <p:nvSpPr>
          <p:cNvPr name="AutoShape 2" id="2"/>
          <p:cNvSpPr/>
          <p:nvPr/>
        </p:nvSpPr>
        <p:spPr>
          <a:xfrm rot="0" flipH="false" flipV="false">
            <a:off x="762000" y="508000"/>
            <a:ext cx="10668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3600">
                <a:solidFill>
                  <a:srgbClr val="00BFFF"/>
                </a:solidFill>
                <a:latin typeface="Noto Sans SC"/>
                <a:ea typeface="Noto Sans SC"/>
                <a:cs typeface="Noto Sans SC"/>
                <a:sym typeface="Noto Sans SC"/>
              </a:rPr>
              <a:t>核心功能三：AI销售手机</a:t>
            </a:r>
            <a:endParaRPr lang="en-US" sz="1100"/>
          </a:p>
        </p:txBody>
      </p:sp>
      <p:sp>
        <p:nvSpPr>
          <p:cNvPr name="AutoShape 3" id="3"/>
          <p:cNvSpPr/>
          <p:nvPr/>
        </p:nvSpPr>
        <p:spPr>
          <a:xfrm rot="0" flipH="false" flipV="false">
            <a:off x="762000" y="1397000"/>
            <a:ext cx="5207000" cy="2286000"/>
          </a:xfrm>
          <a:prstGeom prst="roundRect">
            <a:avLst>
              <a:gd name="adj" fmla="val 5555"/>
            </a:avLst>
          </a:prstGeom>
          <a:solidFill>
            <a:srgbClr val="FFFFFF">
              <a:alpha val="5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4" id="4"/>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0" flipH="false" flipV="false">
            <a:off x="1016000" y="1651000"/>
            <a:ext cx="406400" cy="406400"/>
          </a:xfrm>
          <a:prstGeom prst="rect">
            <a:avLst/>
          </a:prstGeom>
        </p:spPr>
      </p:pic>
      <p:sp>
        <p:nvSpPr>
          <p:cNvPr name="AutoShape 5" id="5"/>
          <p:cNvSpPr/>
          <p:nvPr/>
        </p:nvSpPr>
        <p:spPr>
          <a:xfrm rot="0" flipH="false" flipV="false">
            <a:off x="1524000" y="1625600"/>
            <a:ext cx="4191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AI触达分析</a:t>
            </a:r>
            <a:endParaRPr lang="en-US" sz="1100"/>
          </a:p>
        </p:txBody>
      </p:sp>
      <p:sp>
        <p:nvSpPr>
          <p:cNvPr name="AutoShape 6" id="6"/>
          <p:cNvSpPr/>
          <p:nvPr/>
        </p:nvSpPr>
        <p:spPr>
          <a:xfrm rot="0" flipH="false" flipV="false">
            <a:off x="1016000" y="2095500"/>
            <a:ext cx="4699000" cy="1270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1D5DB"/>
                </a:solidFill>
                <a:latin typeface="Noto Sans SC"/>
                <a:ea typeface="Noto Sans SC"/>
                <a:cs typeface="Noto Sans SC"/>
                <a:sym typeface="Noto Sans SC"/>
              </a:rPr>
              <a:t>自动分析电话录音和微信聊天记录，提取关键信息，洞察客户需求，让每一次沟通都有的放矢。</a:t>
            </a:r>
            <a:endParaRPr lang="en-US" sz="1100"/>
          </a:p>
        </p:txBody>
      </p:sp>
      <p:sp>
        <p:nvSpPr>
          <p:cNvPr name="AutoShape 7" id="7"/>
          <p:cNvSpPr/>
          <p:nvPr/>
        </p:nvSpPr>
        <p:spPr>
          <a:xfrm rot="0" flipH="false" flipV="false">
            <a:off x="6223000" y="1397000"/>
            <a:ext cx="5207000" cy="2286000"/>
          </a:xfrm>
          <a:prstGeom prst="roundRect">
            <a:avLst>
              <a:gd name="adj" fmla="val 5555"/>
            </a:avLst>
          </a:prstGeom>
          <a:solidFill>
            <a:srgbClr val="FFFFFF">
              <a:alpha val="5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8" id="8"/>
          <p:cNvPicPr>
            <a:picLocks noChangeAspect="true"/>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0" flipH="false" flipV="false">
            <a:off x="6477000" y="1651000"/>
            <a:ext cx="406400" cy="406400"/>
          </a:xfrm>
          <a:prstGeom prst="rect">
            <a:avLst/>
          </a:prstGeom>
        </p:spPr>
      </p:pic>
      <p:sp>
        <p:nvSpPr>
          <p:cNvPr name="AutoShape 9" id="9"/>
          <p:cNvSpPr/>
          <p:nvPr/>
        </p:nvSpPr>
        <p:spPr>
          <a:xfrm rot="0" flipH="false" flipV="false">
            <a:off x="6985000" y="1625600"/>
            <a:ext cx="4191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自动跟进纪要</a:t>
            </a:r>
            <a:endParaRPr lang="en-US" sz="1100"/>
          </a:p>
        </p:txBody>
      </p:sp>
      <p:sp>
        <p:nvSpPr>
          <p:cNvPr name="AutoShape 10" id="10"/>
          <p:cNvSpPr/>
          <p:nvPr/>
        </p:nvSpPr>
        <p:spPr>
          <a:xfrm rot="0" flipH="false" flipV="false">
            <a:off x="6477000" y="2095500"/>
            <a:ext cx="4699000" cy="1270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1D5DB"/>
                </a:solidFill>
                <a:latin typeface="Noto Sans SC"/>
                <a:ea typeface="Noto Sans SC"/>
                <a:cs typeface="Noto Sans SC"/>
                <a:sym typeface="Noto Sans SC"/>
              </a:rPr>
              <a:t>无需手动输入，AI自动生成标准化的客户跟进纪要，大幅提升销售团队的工作效率与记录准确性。</a:t>
            </a:r>
            <a:endParaRPr lang="en-US" sz="1100"/>
          </a:p>
        </p:txBody>
      </p:sp>
      <p:sp>
        <p:nvSpPr>
          <p:cNvPr name="AutoShape 11" id="11"/>
          <p:cNvSpPr/>
          <p:nvPr/>
        </p:nvSpPr>
        <p:spPr>
          <a:xfrm rot="0" flipH="false" flipV="false">
            <a:off x="762000" y="3937000"/>
            <a:ext cx="5207000" cy="2286000"/>
          </a:xfrm>
          <a:prstGeom prst="roundRect">
            <a:avLst>
              <a:gd name="adj" fmla="val 5555"/>
            </a:avLst>
          </a:prstGeom>
          <a:solidFill>
            <a:srgbClr val="FFFFFF">
              <a:alpha val="5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12" id="12"/>
          <p:cNvPicPr>
            <a:picLocks noChangeAspect="true"/>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0" flipH="false" flipV="false">
            <a:off x="1016000" y="4191000"/>
            <a:ext cx="406400" cy="406400"/>
          </a:xfrm>
          <a:prstGeom prst="rect">
            <a:avLst/>
          </a:prstGeom>
        </p:spPr>
      </p:pic>
      <p:sp>
        <p:nvSpPr>
          <p:cNvPr name="AutoShape 13" id="13"/>
          <p:cNvSpPr/>
          <p:nvPr/>
        </p:nvSpPr>
        <p:spPr>
          <a:xfrm rot="0" flipH="false" flipV="false">
            <a:off x="1524000" y="4165600"/>
            <a:ext cx="4191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销售漏斗与话术分析</a:t>
            </a:r>
            <a:endParaRPr lang="en-US" sz="1100"/>
          </a:p>
        </p:txBody>
      </p:sp>
      <p:sp>
        <p:nvSpPr>
          <p:cNvPr name="AutoShape 14" id="14"/>
          <p:cNvSpPr/>
          <p:nvPr/>
        </p:nvSpPr>
        <p:spPr>
          <a:xfrm rot="0" flipH="false" flipV="false">
            <a:off x="1016000" y="4635500"/>
            <a:ext cx="4699000" cy="1270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1D5DB"/>
                </a:solidFill>
                <a:latin typeface="Noto Sans SC"/>
                <a:ea typeface="Noto Sans SC"/>
                <a:cs typeface="Noto Sans SC"/>
                <a:sym typeface="Noto Sans SC"/>
              </a:rPr>
              <a:t>AI实时分析销售漏斗转化情况，并对销售话术进行智能评估，提供优化建议，助力业绩提升。</a:t>
            </a:r>
            <a:endParaRPr lang="en-US" sz="1100"/>
          </a:p>
        </p:txBody>
      </p:sp>
      <p:sp>
        <p:nvSpPr>
          <p:cNvPr name="AutoShape 15" id="15"/>
          <p:cNvSpPr/>
          <p:nvPr/>
        </p:nvSpPr>
        <p:spPr>
          <a:xfrm rot="0" flipH="false" flipV="false">
            <a:off x="6223000" y="3937000"/>
            <a:ext cx="5207000" cy="2286000"/>
          </a:xfrm>
          <a:prstGeom prst="roundRect">
            <a:avLst>
              <a:gd name="adj" fmla="val 5555"/>
            </a:avLst>
          </a:prstGeom>
          <a:solidFill>
            <a:srgbClr val="FFFFFF">
              <a:alpha val="5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16" id="16"/>
          <p:cNvPicPr>
            <a:picLocks noChangeAspect="true"/>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0" flipH="false" flipV="false">
            <a:off x="6477000" y="4191000"/>
            <a:ext cx="406400" cy="406400"/>
          </a:xfrm>
          <a:prstGeom prst="rect">
            <a:avLst/>
          </a:prstGeom>
        </p:spPr>
      </p:pic>
      <p:sp>
        <p:nvSpPr>
          <p:cNvPr name="AutoShape 17" id="17"/>
          <p:cNvSpPr/>
          <p:nvPr/>
        </p:nvSpPr>
        <p:spPr>
          <a:xfrm rot="0" flipH="false" flipV="false">
            <a:off x="6985000" y="4165600"/>
            <a:ext cx="4191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开放平台集成</a:t>
            </a:r>
            <a:endParaRPr lang="en-US" sz="1100"/>
          </a:p>
        </p:txBody>
      </p:sp>
      <p:sp>
        <p:nvSpPr>
          <p:cNvPr name="AutoShape 18" id="18"/>
          <p:cNvSpPr/>
          <p:nvPr/>
        </p:nvSpPr>
        <p:spPr>
          <a:xfrm rot="0" flipH="false" flipV="false">
            <a:off x="6477000" y="4635500"/>
            <a:ext cx="4699000" cy="1270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1D5DB"/>
                </a:solidFill>
                <a:latin typeface="Noto Sans SC"/>
                <a:ea typeface="Noto Sans SC"/>
                <a:cs typeface="Noto Sans SC"/>
                <a:sym typeface="Noto Sans SC"/>
              </a:rPr>
              <a:t>支持与其他任何已采购且有对接文档的第三方系统无缝对接，打破信息孤岛，实现数据互通。</a:t>
            </a:r>
            <a:endParaRPr lang="en-US" sz="1100"/>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000000">
            <a:alpha val="100000"/>
          </a:srgbClr>
        </a:solidFill>
      </p:bgPr>
    </p:bg>
    <p:spTree>
      <p:nvGrpSpPr>
        <p:cNvPr id="1" name=""/>
        <p:cNvGrpSpPr/>
        <p:nvPr/>
      </p:nvGrpSpPr>
      <p:grpSpPr>
        <a:xfrm>
          <a:off x="0" y="0"/>
          <a:ext cx="0" cy="0"/>
          <a:chOff x="0" y="0"/>
          <a:chExt cx="0" cy="0"/>
        </a:xfrm>
      </p:grpSpPr>
      <p:sp>
        <p:nvSpPr>
          <p:cNvPr name="AutoShape 2" id="2"/>
          <p:cNvSpPr/>
          <p:nvPr/>
        </p:nvSpPr>
        <p:spPr>
          <a:xfrm rot="0" flipH="false" flipV="false">
            <a:off x="762000" y="508000"/>
            <a:ext cx="10668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3600">
                <a:solidFill>
                  <a:srgbClr val="00BFFF"/>
                </a:solidFill>
                <a:latin typeface="Noto Sans SC"/>
                <a:ea typeface="Noto Sans SC"/>
                <a:cs typeface="Noto Sans SC"/>
                <a:sym typeface="Noto Sans SC"/>
              </a:rPr>
              <a:t>成功案例一：某企服公司定制CRM系统</a:t>
            </a:r>
            <a:endParaRPr lang="en-US" sz="1100"/>
          </a:p>
        </p:txBody>
      </p:sp>
      <p:sp>
        <p:nvSpPr>
          <p:cNvPr name="AutoShape 3" id="3"/>
          <p:cNvSpPr/>
          <p:nvPr/>
        </p:nvSpPr>
        <p:spPr>
          <a:xfrm rot="0" flipH="false" flipV="false">
            <a:off x="5715000" y="1524000"/>
            <a:ext cx="5715000" cy="1079500"/>
          </a:xfrm>
          <a:prstGeom prst="roundRect">
            <a:avLst>
              <a:gd name="adj" fmla="val 5882"/>
            </a:avLst>
          </a:prstGeom>
          <a:solidFill>
            <a:srgbClr val="FFFFFF">
              <a:alpha val="100000"/>
            </a:srgbClr>
          </a:solidFill>
          <a:ln w="12700" cmpd="sng" cap="flat">
            <a:solidFill>
              <a:srgbClr val="E5E7EB">
                <a:alpha val="100000"/>
              </a:srgbClr>
            </a:solidFill>
            <a:prstDash val="solid"/>
            <a:round/>
          </a:ln>
          <a:effectLst>
            <a:outerShdw dir="2700000" dist="38100" blurRad="63500" algn="tl" rotWithShape="false">
              <a:srgbClr val="000000">
                <a:alpha val="5000"/>
              </a:srgbClr>
            </a:outerShdw>
          </a:effectLst>
        </p:spPr>
        <p:txBody>
          <a:bodyPr anchor="ctr" rtlCol="false" vert="horz" wrap="square" lIns="63500" rIns="63500" tIns="63500" bIns="63500"/>
          <a:lstStyle/>
          <a:p>
            <a:pPr algn="ctr">
              <a:defRPr/>
            </a:pPr>
            <a:endParaRPr/>
          </a:p>
        </p:txBody>
      </p:sp>
      <p:pic>
        <p:nvPicPr>
          <p:cNvPr name="Picture 4" id="4"/>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0" flipH="false" flipV="false">
            <a:off x="5905500" y="1666875"/>
            <a:ext cx="304800" cy="304800"/>
          </a:xfrm>
          <a:prstGeom prst="rect">
            <a:avLst/>
          </a:prstGeom>
        </p:spPr>
      </p:pic>
      <p:sp>
        <p:nvSpPr>
          <p:cNvPr name="AutoShape 5" id="5"/>
          <p:cNvSpPr/>
          <p:nvPr/>
        </p:nvSpPr>
        <p:spPr>
          <a:xfrm rot="0" flipH="false" flipV="false">
            <a:off x="6286500" y="1666875"/>
            <a:ext cx="49530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600">
                <a:solidFill>
                  <a:srgbClr val="374151"/>
                </a:solidFill>
                <a:latin typeface="Noto Sans SC"/>
                <a:ea typeface="Noto Sans SC"/>
                <a:cs typeface="Noto Sans SC"/>
                <a:sym typeface="Noto Sans SC"/>
              </a:rPr>
              <a:t>客户痛点</a:t>
            </a:r>
            <a:endParaRPr lang="en-US" sz="1100"/>
          </a:p>
        </p:txBody>
      </p:sp>
      <p:sp>
        <p:nvSpPr>
          <p:cNvPr name="AutoShape 6" id="6"/>
          <p:cNvSpPr/>
          <p:nvPr/>
        </p:nvSpPr>
        <p:spPr>
          <a:xfrm rot="0" flipH="false" flipV="false">
            <a:off x="6286500" y="1952625"/>
            <a:ext cx="4953000" cy="508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6B7280"/>
                </a:solidFill>
                <a:latin typeface="Noto Sans SC"/>
                <a:ea typeface="Noto Sans SC"/>
                <a:cs typeface="Noto Sans SC"/>
                <a:sym typeface="Noto Sans SC"/>
              </a:rPr>
              <a:t>特殊定制客群，销售全流程数字化管理，复杂回款结算逻辑</a:t>
            </a:r>
            <a:endParaRPr lang="en-US" sz="1100"/>
          </a:p>
        </p:txBody>
      </p:sp>
      <p:sp>
        <p:nvSpPr>
          <p:cNvPr name="AutoShape 7" id="7"/>
          <p:cNvSpPr/>
          <p:nvPr/>
        </p:nvSpPr>
        <p:spPr>
          <a:xfrm rot="0" flipH="false" flipV="false">
            <a:off x="5715000" y="2857500"/>
            <a:ext cx="5715000" cy="1079500"/>
          </a:xfrm>
          <a:prstGeom prst="roundRect">
            <a:avLst>
              <a:gd name="adj" fmla="val 5882"/>
            </a:avLst>
          </a:prstGeom>
          <a:solidFill>
            <a:srgbClr val="FFFFFF">
              <a:alpha val="100000"/>
            </a:srgbClr>
          </a:solidFill>
          <a:ln w="12700" cmpd="sng" cap="flat">
            <a:solidFill>
              <a:srgbClr val="E5E7EB">
                <a:alpha val="100000"/>
              </a:srgbClr>
            </a:solidFill>
            <a:prstDash val="solid"/>
            <a:round/>
          </a:ln>
          <a:effectLst>
            <a:outerShdw dir="2700000" dist="38100" blurRad="63500" algn="tl" rotWithShape="false">
              <a:srgbClr val="000000">
                <a:alpha val="5000"/>
              </a:srgbClr>
            </a:outerShdw>
          </a:effectLst>
        </p:spPr>
        <p:txBody>
          <a:bodyPr anchor="ctr" rtlCol="false" anchorCtr="false" vert="horz" wrap="square" lIns="0" rIns="0" tIns="0" bIns="0"/>
          <a:lstStyle/>
          <a:p>
            <a:pPr algn="ctr">
              <a:defRPr/>
            </a:pPr>
            <a:endParaRPr/>
          </a:p>
        </p:txBody>
      </p:sp>
      <p:pic>
        <p:nvPicPr>
          <p:cNvPr name="Picture 8" id="8"/>
          <p:cNvPicPr>
            <a:picLocks noChangeAspect="true"/>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0" flipH="false" flipV="false">
            <a:off x="5905500" y="2984500"/>
            <a:ext cx="304800" cy="304800"/>
          </a:xfrm>
          <a:prstGeom prst="rect">
            <a:avLst/>
          </a:prstGeom>
        </p:spPr>
      </p:pic>
      <p:sp>
        <p:nvSpPr>
          <p:cNvPr name="AutoShape 9" id="9"/>
          <p:cNvSpPr/>
          <p:nvPr/>
        </p:nvSpPr>
        <p:spPr>
          <a:xfrm rot="0" flipH="false" flipV="false">
            <a:off x="6286500" y="2984500"/>
            <a:ext cx="49530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600">
                <a:solidFill>
                  <a:srgbClr val="374151"/>
                </a:solidFill>
                <a:latin typeface="Noto Sans SC"/>
                <a:ea typeface="Noto Sans SC"/>
                <a:cs typeface="Noto Sans SC"/>
                <a:sym typeface="Noto Sans SC"/>
              </a:rPr>
              <a:t>解决方案</a:t>
            </a:r>
            <a:endParaRPr lang="en-US" sz="1100"/>
          </a:p>
        </p:txBody>
      </p:sp>
      <p:sp>
        <p:nvSpPr>
          <p:cNvPr name="AutoShape 10" id="10"/>
          <p:cNvSpPr/>
          <p:nvPr/>
        </p:nvSpPr>
        <p:spPr>
          <a:xfrm rot="0" flipH="false" flipV="false">
            <a:off x="6286500" y="3365500"/>
            <a:ext cx="4953000" cy="508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6B7280"/>
                </a:solidFill>
                <a:latin typeface="Noto Sans SC"/>
                <a:ea typeface="Noto Sans SC"/>
                <a:cs typeface="Noto Sans SC"/>
                <a:sym typeface="Noto Sans SC"/>
              </a:rPr>
              <a:t>定制集精准客群筛选、标准化流程管理、AI全流程跟进分析于一体的CRM系统。意向客户率提升384%，月成交提升89%</a:t>
            </a:r>
            <a:endParaRPr lang="en-US" sz="1100"/>
          </a:p>
        </p:txBody>
      </p:sp>
      <p:sp>
        <p:nvSpPr>
          <p:cNvPr name="AutoShape 11" id="11"/>
          <p:cNvSpPr/>
          <p:nvPr/>
        </p:nvSpPr>
        <p:spPr>
          <a:xfrm rot="0" flipH="false" flipV="false">
            <a:off x="5715000" y="4191000"/>
            <a:ext cx="5715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00BFFF"/>
                </a:solidFill>
                <a:latin typeface="Noto Sans SC"/>
                <a:ea typeface="Noto Sans SC"/>
                <a:cs typeface="Noto Sans SC"/>
                <a:sym typeface="Noto Sans SC"/>
              </a:rPr>
              <a:t>核心亮点</a:t>
            </a:r>
            <a:endParaRPr lang="en-US" sz="1100"/>
          </a:p>
        </p:txBody>
      </p:sp>
      <p:sp>
        <p:nvSpPr>
          <p:cNvPr name="AutoShape 12" id="12"/>
          <p:cNvSpPr/>
          <p:nvPr/>
        </p:nvSpPr>
        <p:spPr>
          <a:xfrm rot="0" flipH="false" flipV="false">
            <a:off x="5715000" y="4699000"/>
            <a:ext cx="1778000" cy="1651000"/>
          </a:xfrm>
          <a:prstGeom prst="roundRect">
            <a:avLst>
              <a:gd name="adj" fmla="val 3846"/>
            </a:avLst>
          </a:prstGeom>
          <a:solidFill>
            <a:srgbClr val="FFFFFF">
              <a:alpha val="100000"/>
            </a:srgbClr>
          </a:solidFill>
          <a:ln w="12700" cmpd="sng" cap="flat">
            <a:solidFill>
              <a:srgbClr val="E5E7EB">
                <a:alpha val="100000"/>
              </a:srgbClr>
            </a:solidFill>
            <a:prstDash val="solid"/>
            <a:round/>
          </a:ln>
        </p:spPr>
        <p:txBody>
          <a:bodyPr anchor="ctr" rtlCol="false" anchorCtr="false" vert="horz" wrap="square" lIns="0" rIns="0" tIns="0" bIns="0"/>
          <a:lstStyle/>
          <a:p>
            <a:pPr algn="ctr">
              <a:defRPr/>
            </a:pPr>
            <a:endParaRPr/>
          </a:p>
        </p:txBody>
      </p:sp>
      <p:pic>
        <p:nvPicPr>
          <p:cNvPr name="Picture 13" id="13"/>
          <p:cNvPicPr>
            <a:picLocks noChangeAspect="true"/>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0" flipH="false" flipV="false">
            <a:off x="5905500" y="4889500"/>
            <a:ext cx="355600" cy="355600"/>
          </a:xfrm>
          <a:prstGeom prst="rect">
            <a:avLst/>
          </a:prstGeom>
        </p:spPr>
      </p:pic>
      <p:sp>
        <p:nvSpPr>
          <p:cNvPr name="AutoShape 14" id="14"/>
          <p:cNvSpPr/>
          <p:nvPr/>
        </p:nvSpPr>
        <p:spPr>
          <a:xfrm rot="0" flipH="false" flipV="false">
            <a:off x="5905500" y="5270500"/>
            <a:ext cx="13970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500">
                <a:solidFill>
                  <a:srgbClr val="374151"/>
                </a:solidFill>
                <a:latin typeface="Noto Sans SC"/>
                <a:ea typeface="Noto Sans SC"/>
                <a:cs typeface="Noto Sans SC"/>
                <a:sym typeface="Noto Sans SC"/>
              </a:rPr>
              <a:t>精准客群</a:t>
            </a:r>
            <a:endParaRPr lang="en-US" sz="1100"/>
          </a:p>
        </p:txBody>
      </p:sp>
      <p:sp>
        <p:nvSpPr>
          <p:cNvPr name="AutoShape 15" id="15"/>
          <p:cNvSpPr/>
          <p:nvPr/>
        </p:nvSpPr>
        <p:spPr>
          <a:xfrm rot="0" flipH="false" flipV="false">
            <a:off x="5905500" y="5588000"/>
            <a:ext cx="1397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200">
                <a:solidFill>
                  <a:srgbClr val="6B7280"/>
                </a:solidFill>
                <a:latin typeface="Noto Sans SC"/>
                <a:ea typeface="Noto Sans SC"/>
                <a:cs typeface="Noto Sans SC"/>
                <a:sym typeface="Noto Sans SC"/>
              </a:rPr>
              <a:t>多维度筛选高意向客户，降低获客成本。</a:t>
            </a:r>
            <a:endParaRPr lang="en-US" sz="1100"/>
          </a:p>
        </p:txBody>
      </p:sp>
      <p:sp>
        <p:nvSpPr>
          <p:cNvPr name="AutoShape 16" id="16"/>
          <p:cNvSpPr/>
          <p:nvPr/>
        </p:nvSpPr>
        <p:spPr>
          <a:xfrm rot="0" flipH="false" flipV="false">
            <a:off x="7683500" y="4699000"/>
            <a:ext cx="1778000" cy="1651000"/>
          </a:xfrm>
          <a:prstGeom prst="roundRect">
            <a:avLst>
              <a:gd name="adj" fmla="val 3846"/>
            </a:avLst>
          </a:prstGeom>
          <a:solidFill>
            <a:srgbClr val="FFFFFF">
              <a:alpha val="100000"/>
            </a:srgbClr>
          </a:solidFill>
          <a:ln w="12700" cmpd="sng" cap="flat">
            <a:solidFill>
              <a:srgbClr val="E5E7EB">
                <a:alpha val="100000"/>
              </a:srgbClr>
            </a:solidFill>
            <a:prstDash val="solid"/>
            <a:round/>
          </a:ln>
        </p:spPr>
        <p:txBody>
          <a:bodyPr anchor="ctr" rtlCol="false" anchorCtr="false" vert="horz" wrap="square" lIns="0" rIns="0" tIns="0" bIns="0"/>
          <a:lstStyle/>
          <a:p>
            <a:pPr algn="ctr">
              <a:defRPr/>
            </a:pPr>
            <a:endParaRPr/>
          </a:p>
        </p:txBody>
      </p:sp>
      <p:pic>
        <p:nvPicPr>
          <p:cNvPr name="Picture 17" id="17"/>
          <p:cNvPicPr>
            <a:picLocks noChangeAspect="true"/>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0" flipH="false" flipV="false">
            <a:off x="7874000" y="4889500"/>
            <a:ext cx="355600" cy="355600"/>
          </a:xfrm>
          <a:prstGeom prst="rect">
            <a:avLst/>
          </a:prstGeom>
        </p:spPr>
      </p:pic>
      <p:sp>
        <p:nvSpPr>
          <p:cNvPr name="AutoShape 18" id="18"/>
          <p:cNvSpPr/>
          <p:nvPr/>
        </p:nvSpPr>
        <p:spPr>
          <a:xfrm rot="0" flipH="false" flipV="false">
            <a:off x="7874000" y="5270500"/>
            <a:ext cx="13970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500">
                <a:solidFill>
                  <a:srgbClr val="374151"/>
                </a:solidFill>
                <a:latin typeface="Noto Sans SC"/>
                <a:ea typeface="Noto Sans SC"/>
                <a:cs typeface="Noto Sans SC"/>
                <a:sym typeface="Noto Sans SC"/>
              </a:rPr>
              <a:t>贴合场景</a:t>
            </a:r>
            <a:endParaRPr lang="en-US" sz="1100"/>
          </a:p>
        </p:txBody>
      </p:sp>
      <p:sp>
        <p:nvSpPr>
          <p:cNvPr name="AutoShape 19" id="19"/>
          <p:cNvSpPr/>
          <p:nvPr/>
        </p:nvSpPr>
        <p:spPr>
          <a:xfrm rot="0" flipH="false" flipV="false">
            <a:off x="7874000" y="5588000"/>
            <a:ext cx="1397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200">
                <a:solidFill>
                  <a:srgbClr val="6B7280"/>
                </a:solidFill>
                <a:latin typeface="Noto Sans SC"/>
                <a:ea typeface="Noto Sans SC"/>
                <a:cs typeface="Noto Sans SC"/>
                <a:sym typeface="Noto Sans SC"/>
              </a:rPr>
              <a:t>销售流程匹配业务特点，提升团队协作效率。</a:t>
            </a:r>
            <a:endParaRPr lang="en-US" sz="1100"/>
          </a:p>
        </p:txBody>
      </p:sp>
      <p:sp>
        <p:nvSpPr>
          <p:cNvPr name="AutoShape 20" id="20"/>
          <p:cNvSpPr/>
          <p:nvPr/>
        </p:nvSpPr>
        <p:spPr>
          <a:xfrm rot="0" flipH="false" flipV="false">
            <a:off x="9652000" y="4699000"/>
            <a:ext cx="1778000" cy="1651000"/>
          </a:xfrm>
          <a:prstGeom prst="roundRect">
            <a:avLst>
              <a:gd name="adj" fmla="val 3846"/>
            </a:avLst>
          </a:prstGeom>
          <a:solidFill>
            <a:srgbClr val="FFFFFF">
              <a:alpha val="100000"/>
            </a:srgbClr>
          </a:solidFill>
          <a:ln w="12700" cmpd="sng" cap="flat">
            <a:solidFill>
              <a:srgbClr val="E5E7EB">
                <a:alpha val="100000"/>
              </a:srgbClr>
            </a:solidFill>
            <a:prstDash val="solid"/>
            <a:round/>
          </a:ln>
        </p:spPr>
        <p:txBody>
          <a:bodyPr anchor="ctr" rtlCol="false" anchorCtr="false" vert="horz" wrap="square" lIns="0" rIns="0" tIns="0" bIns="0"/>
          <a:lstStyle/>
          <a:p>
            <a:pPr algn="ctr">
              <a:defRPr/>
            </a:pPr>
            <a:endParaRPr/>
          </a:p>
        </p:txBody>
      </p:sp>
      <p:pic>
        <p:nvPicPr>
          <p:cNvPr name="Picture 21" id="21"/>
          <p:cNvPicPr>
            <a:picLocks noChangeAspect="true"/>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rot="0" flipH="false" flipV="false">
            <a:off x="9842500" y="4889500"/>
            <a:ext cx="355600" cy="355600"/>
          </a:xfrm>
          <a:prstGeom prst="rect">
            <a:avLst/>
          </a:prstGeom>
        </p:spPr>
      </p:pic>
      <p:sp>
        <p:nvSpPr>
          <p:cNvPr name="AutoShape 22" id="22"/>
          <p:cNvSpPr/>
          <p:nvPr/>
        </p:nvSpPr>
        <p:spPr>
          <a:xfrm rot="0" flipH="false" flipV="false">
            <a:off x="9842500" y="5270500"/>
            <a:ext cx="13970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500">
                <a:solidFill>
                  <a:srgbClr val="374151"/>
                </a:solidFill>
                <a:latin typeface="Noto Sans SC"/>
                <a:ea typeface="Noto Sans SC"/>
                <a:cs typeface="Noto Sans SC"/>
                <a:sym typeface="Noto Sans SC"/>
              </a:rPr>
              <a:t>AI管理</a:t>
            </a:r>
            <a:endParaRPr lang="en-US" sz="1100"/>
          </a:p>
        </p:txBody>
      </p:sp>
      <p:sp>
        <p:nvSpPr>
          <p:cNvPr name="AutoShape 23" id="23"/>
          <p:cNvSpPr/>
          <p:nvPr/>
        </p:nvSpPr>
        <p:spPr>
          <a:xfrm rot="0" flipH="false" flipV="false">
            <a:off x="9842500" y="5588000"/>
            <a:ext cx="1397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200">
                <a:solidFill>
                  <a:srgbClr val="6B7280"/>
                </a:solidFill>
                <a:latin typeface="Noto Sans SC"/>
                <a:ea typeface="Noto Sans SC"/>
                <a:cs typeface="Noto Sans SC"/>
                <a:sym typeface="Noto Sans SC"/>
              </a:rPr>
              <a:t>AI实时监控销售过程，提供决策支持，提升转化率。</a:t>
            </a:r>
            <a:endParaRPr lang="en-US" sz="1100"/>
          </a:p>
        </p:txBody>
      </p:sp>
      <p:pic>
        <p:nvPicPr>
          <p:cNvPr name="Picture 24" id="24"/>
          <p:cNvPicPr>
            <a:picLocks noChangeAspect="true"/>
          </p:cNvPicPr>
          <p:nvPr/>
        </p:nvPicPr>
        <p:blipFill>
          <a:blip r:embed="rId12"/>
          <a:srcRect l="0" r="38655" t="0" b="683"/>
          <a:stretch>
            <a:fillRect/>
          </a:stretch>
        </p:blipFill>
        <p:spPr>
          <a:xfrm rot="0" flipH="false" flipV="false">
            <a:off x="246318" y="1524000"/>
            <a:ext cx="5278182" cy="4826000"/>
          </a:xfrm>
          <a:prstGeom prst="roundRect">
            <a:avLst>
              <a:gd name="adj" fmla="val 0"/>
            </a:avLst>
          </a:prstGeom>
          <a:noFill/>
          <a:ln w="25400" cmpd="sng" cap="flat">
            <a:noFill/>
            <a:prstDash val="solid"/>
            <a:round/>
          </a:ln>
        </p:spPr>
      </p:pic>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000000">
            <a:alpha val="100000"/>
          </a:srgbClr>
        </a:solidFill>
      </p:bgPr>
    </p:bg>
    <p:spTree>
      <p:nvGrpSpPr>
        <p:cNvPr id="1" name=""/>
        <p:cNvGrpSpPr/>
        <p:nvPr/>
      </p:nvGrpSpPr>
      <p:grpSpPr>
        <a:xfrm>
          <a:off x="0" y="0"/>
          <a:ext cx="0" cy="0"/>
          <a:chOff x="0" y="0"/>
          <a:chExt cx="0" cy="0"/>
        </a:xfrm>
      </p:grpSpPr>
      <p:sp>
        <p:nvSpPr>
          <p:cNvPr name="AutoShape 2" id="2"/>
          <p:cNvSpPr/>
          <p:nvPr/>
        </p:nvSpPr>
        <p:spPr>
          <a:xfrm rot="0" flipH="false" flipV="false">
            <a:off x="762000" y="508000"/>
            <a:ext cx="10668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3600">
                <a:solidFill>
                  <a:srgbClr val="00BFFF"/>
                </a:solidFill>
                <a:latin typeface="Noto Sans SC"/>
                <a:ea typeface="Noto Sans SC"/>
                <a:cs typeface="Noto Sans SC"/>
                <a:sym typeface="Noto Sans SC"/>
              </a:rPr>
              <a:t>成功案例二：某外贸公司定制CRM系统</a:t>
            </a:r>
            <a:endParaRPr lang="en-US" sz="1100"/>
          </a:p>
        </p:txBody>
      </p:sp>
      <p:sp>
        <p:nvSpPr>
          <p:cNvPr name="AutoShape 3" id="3"/>
          <p:cNvSpPr/>
          <p:nvPr/>
        </p:nvSpPr>
        <p:spPr>
          <a:xfrm rot="0" flipH="false" flipV="false">
            <a:off x="762000" y="1524000"/>
            <a:ext cx="4318000" cy="4572000"/>
          </a:xfrm>
          <a:prstGeom prst="roundRect">
            <a:avLst>
              <a:gd name="adj" fmla="val 2941"/>
            </a:avLst>
          </a:prstGeom>
          <a:solidFill>
            <a:srgbClr val="FFFFFF">
              <a:alpha val="100000"/>
            </a:srgbClr>
          </a:solidFill>
          <a:ln w="25400" cmpd="sng" cap="flat">
            <a:noFill/>
            <a:prstDash val="solid"/>
            <a:round/>
          </a:ln>
          <a:effectLst>
            <a:outerShdw dir="2700000" dist="50800" blurRad="127000" algn="tl" rotWithShape="false">
              <a:srgbClr val="000000">
                <a:alpha val="10000"/>
              </a:srgbClr>
            </a:outerShdw>
          </a:effectLst>
        </p:spPr>
        <p:txBody>
          <a:bodyPr anchor="ctr" rtlCol="false" vert="horz" wrap="square" lIns="63500" rIns="63500" tIns="63500" bIns="63500"/>
          <a:lstStyle/>
          <a:p>
            <a:pPr algn="ctr">
              <a:defRPr/>
            </a:pPr>
            <a:endParaRPr/>
          </a:p>
        </p:txBody>
      </p:sp>
      <p:sp>
        <p:nvSpPr>
          <p:cNvPr name="AutoShape 4" id="4"/>
          <p:cNvSpPr/>
          <p:nvPr/>
        </p:nvSpPr>
        <p:spPr>
          <a:xfrm rot="0" flipH="false" flipV="false">
            <a:off x="5334000" y="1524000"/>
            <a:ext cx="6096000" cy="1143000"/>
          </a:xfrm>
          <a:prstGeom prst="roundRect">
            <a:avLst>
              <a:gd name="adj" fmla="val 11111"/>
            </a:avLst>
          </a:prstGeom>
          <a:solidFill>
            <a:srgbClr val="1F2329">
              <a:alpha val="100000"/>
            </a:srgbClr>
          </a:solidFill>
          <a:ln w="25400" cmpd="sng" cap="flat">
            <a:noFill/>
            <a:prstDash val="solid"/>
            <a:round/>
          </a:ln>
          <a:effectLst>
            <a:outerShdw dir="2700000" dist="50800" blurRad="127000" algn="tl" rotWithShape="false">
              <a:srgbClr val="000000">
                <a:alpha val="10000"/>
              </a:srgbClr>
            </a:outerShdw>
          </a:effectLst>
        </p:spPr>
        <p:txBody>
          <a:bodyPr anchor="ctr" rtlCol="false" anchorCtr="false" vert="horz" wrap="square" lIns="0" rIns="0" tIns="0" bIns="0"/>
          <a:lstStyle/>
          <a:p>
            <a:pPr algn="ctr">
              <a:defRPr/>
            </a:pPr>
            <a:endParaRPr/>
          </a:p>
        </p:txBody>
      </p:sp>
      <p:pic>
        <p:nvPicPr>
          <p:cNvPr name="Picture 5" id="5"/>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0" flipH="false" flipV="false">
            <a:off x="5524500" y="1714500"/>
            <a:ext cx="304800" cy="304800"/>
          </a:xfrm>
          <a:prstGeom prst="rect">
            <a:avLst/>
          </a:prstGeom>
        </p:spPr>
      </p:pic>
      <p:sp>
        <p:nvSpPr>
          <p:cNvPr name="AutoShape 6" id="6"/>
          <p:cNvSpPr/>
          <p:nvPr/>
        </p:nvSpPr>
        <p:spPr>
          <a:xfrm rot="0" flipH="false" flipV="false">
            <a:off x="5905500" y="1676400"/>
            <a:ext cx="53340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600">
                <a:solidFill>
                  <a:srgbClr val="FFFFFF"/>
                </a:solidFill>
                <a:latin typeface="Noto Sans SC"/>
                <a:ea typeface="Noto Sans SC"/>
                <a:cs typeface="Noto Sans SC"/>
                <a:sym typeface="Noto Sans SC"/>
              </a:rPr>
              <a:t>客户痛点</a:t>
            </a:r>
            <a:endParaRPr lang="en-US" sz="1100"/>
          </a:p>
        </p:txBody>
      </p:sp>
      <p:sp>
        <p:nvSpPr>
          <p:cNvPr name="AutoShape 7" id="7"/>
          <p:cNvSpPr/>
          <p:nvPr/>
        </p:nvSpPr>
        <p:spPr>
          <a:xfrm rot="0" flipH="false" flipV="false">
            <a:off x="5905500" y="2006600"/>
            <a:ext cx="5334000" cy="508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CDCDC"/>
                </a:solidFill>
                <a:latin typeface="Noto Sans SC"/>
                <a:ea typeface="Noto Sans SC"/>
                <a:cs typeface="Noto Sans SC"/>
                <a:sym typeface="Noto Sans SC"/>
              </a:rPr>
              <a:t>急需快速上线CRM系统，实现全球客户信息的集中同步</a:t>
            </a:r>
            <a:endParaRPr lang="en-US" sz="1100"/>
          </a:p>
        </p:txBody>
      </p:sp>
      <p:sp>
        <p:nvSpPr>
          <p:cNvPr name="AutoShape 8" id="8"/>
          <p:cNvSpPr/>
          <p:nvPr/>
        </p:nvSpPr>
        <p:spPr>
          <a:xfrm rot="0" flipH="false" flipV="false">
            <a:off x="5334000" y="2857500"/>
            <a:ext cx="6096000" cy="1143000"/>
          </a:xfrm>
          <a:prstGeom prst="roundRect">
            <a:avLst>
              <a:gd name="adj" fmla="val 11111"/>
            </a:avLst>
          </a:prstGeom>
          <a:solidFill>
            <a:srgbClr val="1F2329">
              <a:alpha val="100000"/>
            </a:srgbClr>
          </a:solidFill>
          <a:ln w="25400" cmpd="sng" cap="flat">
            <a:noFill/>
            <a:prstDash val="solid"/>
            <a:round/>
          </a:ln>
          <a:effectLst>
            <a:outerShdw dir="2700000" dist="50800" blurRad="127000" algn="tl" rotWithShape="false">
              <a:srgbClr val="000000">
                <a:alpha val="10000"/>
              </a:srgbClr>
            </a:outerShdw>
          </a:effectLst>
        </p:spPr>
        <p:txBody>
          <a:bodyPr anchor="ctr" rtlCol="false" anchorCtr="false" vert="horz" wrap="square" lIns="0" rIns="0" tIns="0" bIns="0"/>
          <a:lstStyle/>
          <a:p>
            <a:pPr algn="ctr">
              <a:defRPr/>
            </a:pPr>
            <a:endParaRPr/>
          </a:p>
        </p:txBody>
      </p:sp>
      <p:pic>
        <p:nvPicPr>
          <p:cNvPr name="Picture 9" id="9"/>
          <p:cNvPicPr>
            <a:picLocks noChangeAspect="true"/>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0" flipH="false" flipV="false">
            <a:off x="5524500" y="3048000"/>
            <a:ext cx="304800" cy="304800"/>
          </a:xfrm>
          <a:prstGeom prst="rect">
            <a:avLst/>
          </a:prstGeom>
        </p:spPr>
      </p:pic>
      <p:sp>
        <p:nvSpPr>
          <p:cNvPr name="AutoShape 10" id="10"/>
          <p:cNvSpPr/>
          <p:nvPr/>
        </p:nvSpPr>
        <p:spPr>
          <a:xfrm rot="0" flipH="false" flipV="false">
            <a:off x="5905500" y="3009900"/>
            <a:ext cx="53340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600">
                <a:solidFill>
                  <a:srgbClr val="FFFFFF"/>
                </a:solidFill>
                <a:latin typeface="Noto Sans SC"/>
                <a:ea typeface="Noto Sans SC"/>
                <a:cs typeface="Noto Sans SC"/>
                <a:sym typeface="Noto Sans SC"/>
              </a:rPr>
              <a:t>解决方案</a:t>
            </a:r>
            <a:endParaRPr lang="en-US" sz="1100"/>
          </a:p>
        </p:txBody>
      </p:sp>
      <p:sp>
        <p:nvSpPr>
          <p:cNvPr name="AutoShape 11" id="11"/>
          <p:cNvSpPr/>
          <p:nvPr/>
        </p:nvSpPr>
        <p:spPr>
          <a:xfrm rot="0" flipH="false" flipV="false">
            <a:off x="5905500" y="3340100"/>
            <a:ext cx="5334000" cy="508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CDCDC"/>
                </a:solidFill>
                <a:latin typeface="Noto Sans SC"/>
                <a:ea typeface="Noto Sans SC"/>
                <a:cs typeface="Noto Sans SC"/>
                <a:sym typeface="Noto Sans SC"/>
              </a:rPr>
              <a:t>3天Demo完成快速响应应标需求。15天内完成全部开发，在用户deadline之前完成交付。国外数据四平台数据全采集，覆盖率98%</a:t>
            </a:r>
            <a:endParaRPr lang="en-US" sz="1100"/>
          </a:p>
        </p:txBody>
      </p:sp>
      <p:sp>
        <p:nvSpPr>
          <p:cNvPr name="AutoShape 12" id="12"/>
          <p:cNvSpPr/>
          <p:nvPr/>
        </p:nvSpPr>
        <p:spPr>
          <a:xfrm rot="0" flipH="false" flipV="false">
            <a:off x="5334000" y="4191000"/>
            <a:ext cx="6096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333333"/>
                </a:solidFill>
                <a:latin typeface="Noto Sans SC"/>
                <a:ea typeface="Noto Sans SC"/>
                <a:cs typeface="Noto Sans SC"/>
                <a:sym typeface="Noto Sans SC"/>
              </a:rPr>
              <a:t>核心亮点</a:t>
            </a:r>
            <a:endParaRPr lang="en-US" sz="1100"/>
          </a:p>
        </p:txBody>
      </p:sp>
      <p:sp>
        <p:nvSpPr>
          <p:cNvPr name="AutoShape 13" id="13"/>
          <p:cNvSpPr/>
          <p:nvPr/>
        </p:nvSpPr>
        <p:spPr>
          <a:xfrm rot="0" flipH="false" flipV="false">
            <a:off x="5334000" y="4635500"/>
            <a:ext cx="1905000" cy="1460500"/>
          </a:xfrm>
          <a:prstGeom prst="roundRect">
            <a:avLst>
              <a:gd name="adj" fmla="val 8695"/>
            </a:avLst>
          </a:prstGeom>
          <a:solidFill>
            <a:srgbClr val="FFFFFF">
              <a:alpha val="100000"/>
            </a:srgbClr>
          </a:solidFill>
          <a:ln w="25400" cmpd="sng" cap="flat">
            <a:noFill/>
            <a:prstDash val="solid"/>
            <a:round/>
          </a:ln>
          <a:effectLst>
            <a:outerShdw dir="2700000" dist="25400" blurRad="76200" algn="tl" rotWithShape="false">
              <a:srgbClr val="000000">
                <a:alpha val="5000"/>
              </a:srgbClr>
            </a:outerShdw>
          </a:effectLst>
        </p:spPr>
        <p:txBody>
          <a:bodyPr anchor="ctr" rtlCol="false" vert="horz" wrap="square" lIns="63500" rIns="63500" tIns="63500" bIns="63500"/>
          <a:lstStyle/>
          <a:p>
            <a:pPr algn="ctr">
              <a:defRPr/>
            </a:pPr>
            <a:endParaRPr/>
          </a:p>
        </p:txBody>
      </p:sp>
      <p:pic>
        <p:nvPicPr>
          <p:cNvPr name="Picture 14" id="14"/>
          <p:cNvPicPr>
            <a:picLocks noChangeAspect="true"/>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0" flipH="false" flipV="false">
            <a:off x="5524500" y="4826000"/>
            <a:ext cx="406400" cy="406400"/>
          </a:xfrm>
          <a:prstGeom prst="rect">
            <a:avLst/>
          </a:prstGeom>
        </p:spPr>
      </p:pic>
      <p:sp>
        <p:nvSpPr>
          <p:cNvPr name="AutoShape 15" id="15"/>
          <p:cNvSpPr/>
          <p:nvPr/>
        </p:nvSpPr>
        <p:spPr>
          <a:xfrm rot="0" flipH="false" flipV="false">
            <a:off x="5524500" y="5270500"/>
            <a:ext cx="15240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400">
                <a:solidFill>
                  <a:srgbClr val="333333"/>
                </a:solidFill>
                <a:latin typeface="Noto Sans SC"/>
                <a:ea typeface="Noto Sans SC"/>
                <a:cs typeface="Noto Sans SC"/>
                <a:sym typeface="Noto Sans SC"/>
              </a:rPr>
              <a:t>交付周期快</a:t>
            </a:r>
            <a:endParaRPr lang="en-US" sz="1100"/>
          </a:p>
        </p:txBody>
      </p:sp>
      <p:sp>
        <p:nvSpPr>
          <p:cNvPr name="AutoShape 16" id="16"/>
          <p:cNvSpPr/>
          <p:nvPr/>
        </p:nvSpPr>
        <p:spPr>
          <a:xfrm rot="0" flipH="false" flipV="false">
            <a:off x="5524500" y="5588000"/>
            <a:ext cx="1524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200">
                <a:solidFill>
                  <a:srgbClr val="666666"/>
                </a:solidFill>
                <a:latin typeface="Noto Sans SC"/>
                <a:ea typeface="Noto Sans SC"/>
                <a:cs typeface="Noto Sans SC"/>
                <a:sym typeface="Noto Sans SC"/>
              </a:rPr>
              <a:t>3天完成Demo演示，满足紧急上线需求</a:t>
            </a:r>
            <a:endParaRPr lang="en-US" sz="1100"/>
          </a:p>
        </p:txBody>
      </p:sp>
      <p:sp>
        <p:nvSpPr>
          <p:cNvPr name="AutoShape 17" id="17"/>
          <p:cNvSpPr/>
          <p:nvPr/>
        </p:nvSpPr>
        <p:spPr>
          <a:xfrm rot="0" flipH="false" flipV="false">
            <a:off x="7429500" y="4635500"/>
            <a:ext cx="1905000" cy="1460500"/>
          </a:xfrm>
          <a:prstGeom prst="roundRect">
            <a:avLst>
              <a:gd name="adj" fmla="val 8695"/>
            </a:avLst>
          </a:prstGeom>
          <a:solidFill>
            <a:srgbClr val="FFFFFF">
              <a:alpha val="100000"/>
            </a:srgbClr>
          </a:solidFill>
          <a:ln w="25400" cmpd="sng" cap="flat">
            <a:noFill/>
            <a:prstDash val="solid"/>
            <a:round/>
          </a:ln>
          <a:effectLst>
            <a:outerShdw dir="2700000" dist="25400" blurRad="76200" algn="tl" rotWithShape="false">
              <a:srgbClr val="000000">
                <a:alpha val="5000"/>
              </a:srgbClr>
            </a:outerShdw>
          </a:effectLst>
        </p:spPr>
        <p:txBody>
          <a:bodyPr anchor="ctr" rtlCol="false" vert="horz" wrap="square" lIns="63500" rIns="63500" tIns="63500" bIns="63500"/>
          <a:lstStyle/>
          <a:p>
            <a:pPr algn="ctr">
              <a:defRPr/>
            </a:pPr>
            <a:endParaRPr/>
          </a:p>
        </p:txBody>
      </p:sp>
      <p:pic>
        <p:nvPicPr>
          <p:cNvPr name="Picture 18" id="18"/>
          <p:cNvPicPr>
            <a:picLocks noChangeAspect="true"/>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0" flipH="false" flipV="false">
            <a:off x="7620000" y="4826000"/>
            <a:ext cx="406400" cy="406400"/>
          </a:xfrm>
          <a:prstGeom prst="rect">
            <a:avLst/>
          </a:prstGeom>
        </p:spPr>
      </p:pic>
      <p:sp>
        <p:nvSpPr>
          <p:cNvPr name="AutoShape 19" id="19"/>
          <p:cNvSpPr/>
          <p:nvPr/>
        </p:nvSpPr>
        <p:spPr>
          <a:xfrm rot="0" flipH="false" flipV="false">
            <a:off x="7620000" y="5270500"/>
            <a:ext cx="15240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400">
                <a:solidFill>
                  <a:srgbClr val="333333"/>
                </a:solidFill>
                <a:latin typeface="Noto Sans SC"/>
                <a:ea typeface="Noto Sans SC"/>
                <a:cs typeface="Noto Sans SC"/>
                <a:sym typeface="Noto Sans SC"/>
              </a:rPr>
              <a:t>功能清晰</a:t>
            </a:r>
            <a:endParaRPr lang="en-US" sz="1100"/>
          </a:p>
        </p:txBody>
      </p:sp>
      <p:sp>
        <p:nvSpPr>
          <p:cNvPr name="AutoShape 20" id="20"/>
          <p:cNvSpPr/>
          <p:nvPr/>
        </p:nvSpPr>
        <p:spPr>
          <a:xfrm rot="0" flipH="false" flipV="false">
            <a:off x="7620000" y="5588000"/>
            <a:ext cx="1524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200">
                <a:solidFill>
                  <a:srgbClr val="666666"/>
                </a:solidFill>
                <a:latin typeface="Noto Sans SC"/>
                <a:ea typeface="Noto Sans SC"/>
                <a:cs typeface="Noto Sans SC"/>
                <a:sym typeface="Noto Sans SC"/>
              </a:rPr>
              <a:t>贴合外贸业务场景，操作简单易懂</a:t>
            </a:r>
            <a:endParaRPr lang="en-US" sz="1100"/>
          </a:p>
        </p:txBody>
      </p:sp>
      <p:sp>
        <p:nvSpPr>
          <p:cNvPr name="AutoShape 21" id="21"/>
          <p:cNvSpPr/>
          <p:nvPr/>
        </p:nvSpPr>
        <p:spPr>
          <a:xfrm rot="0" flipH="false" flipV="false">
            <a:off x="9525000" y="4635500"/>
            <a:ext cx="1905000" cy="1460500"/>
          </a:xfrm>
          <a:prstGeom prst="roundRect">
            <a:avLst>
              <a:gd name="adj" fmla="val 8695"/>
            </a:avLst>
          </a:prstGeom>
          <a:solidFill>
            <a:srgbClr val="FFFFFF">
              <a:alpha val="100000"/>
            </a:srgbClr>
          </a:solidFill>
          <a:ln w="25400" cmpd="sng" cap="flat">
            <a:noFill/>
            <a:prstDash val="solid"/>
            <a:round/>
          </a:ln>
          <a:effectLst>
            <a:outerShdw dir="2700000" dist="25400" blurRad="76200" algn="tl" rotWithShape="false">
              <a:srgbClr val="000000">
                <a:alpha val="5000"/>
              </a:srgbClr>
            </a:outerShdw>
          </a:effectLst>
        </p:spPr>
        <p:txBody>
          <a:bodyPr anchor="ctr" rtlCol="false" vert="horz" wrap="square" lIns="63500" rIns="63500" tIns="63500" bIns="63500"/>
          <a:lstStyle/>
          <a:p>
            <a:pPr algn="ctr">
              <a:defRPr/>
            </a:pPr>
            <a:endParaRPr/>
          </a:p>
        </p:txBody>
      </p:sp>
      <p:pic>
        <p:nvPicPr>
          <p:cNvPr name="Picture 22" id="22"/>
          <p:cNvPicPr>
            <a:picLocks noChangeAspect="true"/>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rot="0" flipH="false" flipV="false">
            <a:off x="9715500" y="4826000"/>
            <a:ext cx="406400" cy="406400"/>
          </a:xfrm>
          <a:prstGeom prst="rect">
            <a:avLst/>
          </a:prstGeom>
        </p:spPr>
      </p:pic>
      <p:sp>
        <p:nvSpPr>
          <p:cNvPr name="AutoShape 23" id="23"/>
          <p:cNvSpPr/>
          <p:nvPr/>
        </p:nvSpPr>
        <p:spPr>
          <a:xfrm rot="0" flipH="false" flipV="false">
            <a:off x="9715500" y="5270500"/>
            <a:ext cx="15240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400">
                <a:solidFill>
                  <a:srgbClr val="333333"/>
                </a:solidFill>
                <a:latin typeface="Noto Sans SC"/>
                <a:ea typeface="Noto Sans SC"/>
                <a:cs typeface="Noto Sans SC"/>
                <a:sym typeface="Noto Sans SC"/>
              </a:rPr>
              <a:t>数据全面</a:t>
            </a:r>
            <a:endParaRPr lang="en-US" sz="1100"/>
          </a:p>
        </p:txBody>
      </p:sp>
      <p:sp>
        <p:nvSpPr>
          <p:cNvPr name="AutoShape 24" id="24"/>
          <p:cNvSpPr/>
          <p:nvPr/>
        </p:nvSpPr>
        <p:spPr>
          <a:xfrm rot="0" flipH="false" flipV="false">
            <a:off x="9715500" y="5588000"/>
            <a:ext cx="1524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200">
                <a:solidFill>
                  <a:srgbClr val="666666"/>
                </a:solidFill>
                <a:latin typeface="Noto Sans SC"/>
                <a:ea typeface="Noto Sans SC"/>
                <a:cs typeface="Noto Sans SC"/>
                <a:sym typeface="Noto Sans SC"/>
              </a:rPr>
              <a:t>整合多渠道数据，实现客户信息统一管理</a:t>
            </a:r>
            <a:endParaRPr lang="en-US" sz="1100"/>
          </a:p>
        </p:txBody>
      </p:sp>
      <p:pic>
        <p:nvPicPr>
          <p:cNvPr name="Picture 25" id="25"/>
          <p:cNvPicPr>
            <a:picLocks noChangeAspect="true"/>
          </p:cNvPicPr>
          <p:nvPr/>
        </p:nvPicPr>
        <p:blipFill>
          <a:blip r:embed="rId12"/>
          <a:stretch>
            <a:fillRect/>
          </a:stretch>
        </p:blipFill>
        <p:spPr>
          <a:xfrm rot="0" flipH="false" flipV="false">
            <a:off x="762000" y="1524000"/>
            <a:ext cx="4324869" cy="4597484"/>
          </a:xfrm>
          <a:prstGeom prst="rect">
            <a:avLst/>
          </a:prstGeom>
          <a:ln w="12700">
            <a:noFill/>
            <a:prstDash val="solid"/>
          </a:ln>
        </p:spPr>
      </p:pic>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000000">
            <a:alpha val="100000"/>
          </a:srgbClr>
        </a:solidFill>
      </p:bgPr>
    </p:bg>
    <p:spTree>
      <p:nvGrpSpPr>
        <p:cNvPr id="1" name=""/>
        <p:cNvGrpSpPr/>
        <p:nvPr/>
      </p:nvGrpSpPr>
      <p:grpSpPr>
        <a:xfrm>
          <a:off x="0" y="0"/>
          <a:ext cx="0" cy="0"/>
          <a:chOff x="0" y="0"/>
          <a:chExt cx="0" cy="0"/>
        </a:xfrm>
      </p:grpSpPr>
      <p:sp>
        <p:nvSpPr>
          <p:cNvPr name="AutoShape 2" id="2"/>
          <p:cNvSpPr/>
          <p:nvPr/>
        </p:nvSpPr>
        <p:spPr>
          <a:xfrm rot="0" flipH="false" flipV="false">
            <a:off x="762000" y="508000"/>
            <a:ext cx="10668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3600">
                <a:solidFill>
                  <a:srgbClr val="00BFFF"/>
                </a:solidFill>
                <a:latin typeface="Noto Sans SC"/>
                <a:ea typeface="Noto Sans SC"/>
                <a:cs typeface="Noto Sans SC"/>
                <a:sym typeface="Noto Sans SC"/>
              </a:rPr>
              <a:t>实施与合作：我们的核心优势</a:t>
            </a:r>
            <a:endParaRPr lang="en-US" sz="1100"/>
          </a:p>
        </p:txBody>
      </p:sp>
      <p:pic>
        <p:nvPicPr>
          <p:cNvPr name="Picture 3" id="3"/>
          <p:cNvPicPr>
            <a:picLocks noChangeAspect="true"/>
          </p:cNvPicPr>
          <p:nvPr/>
        </p:nvPicPr>
        <p:blipFill>
          <a:blip r:embed="rId2"/>
          <a:srcRect l="0" r="0" t="14686" b="14686"/>
          <a:stretch>
            <a:fillRect/>
          </a:stretch>
        </p:blipFill>
        <p:spPr>
          <a:xfrm rot="0" flipH="false" flipV="false">
            <a:off x="762000" y="1524000"/>
            <a:ext cx="4318000" cy="4572000"/>
          </a:xfrm>
          <a:prstGeom prst="roundRect">
            <a:avLst>
              <a:gd name="adj" fmla="val 4411"/>
            </a:avLst>
          </a:prstGeom>
          <a:noFill/>
          <a:ln w="12700" cmpd="sng" cap="flat">
            <a:solidFill>
              <a:srgbClr val="00BFFF">
                <a:alpha val="30000"/>
              </a:srgbClr>
            </a:solidFill>
            <a:prstDash val="solid"/>
            <a:round/>
          </a:ln>
        </p:spPr>
      </p:pic>
      <p:sp>
        <p:nvSpPr>
          <p:cNvPr name="AutoShape 4" id="4"/>
          <p:cNvSpPr/>
          <p:nvPr/>
        </p:nvSpPr>
        <p:spPr>
          <a:xfrm rot="0" flipH="false" flipV="false">
            <a:off x="5461000" y="1524000"/>
            <a:ext cx="5969000" cy="1270000"/>
          </a:xfrm>
          <a:prstGeom prst="roundRect">
            <a:avLst>
              <a:gd name="adj" fmla="val 10000"/>
            </a:avLst>
          </a:prstGeom>
          <a:solidFill>
            <a:srgbClr val="FFFFFF">
              <a:alpha val="5000"/>
            </a:srgbClr>
          </a:solidFill>
          <a:ln w="12700" cmpd="sng" cap="flat">
            <a:solidFill>
              <a:srgbClr val="00BFFF">
                <a:alpha val="20000"/>
              </a:srgbClr>
            </a:solidFill>
            <a:prstDash val="solid"/>
            <a:round/>
          </a:ln>
        </p:spPr>
        <p:txBody>
          <a:bodyPr anchor="ctr" rtlCol="false" vert="horz" wrap="square" lIns="63500" rIns="63500" tIns="63500" bIns="63500"/>
          <a:lstStyle/>
          <a:p>
            <a:pPr algn="ctr">
              <a:defRPr/>
            </a:pPr>
            <a:endParaRPr/>
          </a:p>
        </p:txBody>
      </p:sp>
      <p:pic>
        <p:nvPicPr>
          <p:cNvPr name="Picture 5" id="5"/>
          <p:cNvPicPr>
            <a:picLocks noChangeAspect="true"/>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0" flipH="false" flipV="false">
            <a:off x="5715000" y="1778000"/>
            <a:ext cx="508000" cy="508000"/>
          </a:xfrm>
          <a:prstGeom prst="rect">
            <a:avLst/>
          </a:prstGeom>
        </p:spPr>
      </p:pic>
      <p:sp>
        <p:nvSpPr>
          <p:cNvPr name="AutoShape 6" id="6"/>
          <p:cNvSpPr/>
          <p:nvPr/>
        </p:nvSpPr>
        <p:spPr>
          <a:xfrm rot="0" flipH="false" flipV="false">
            <a:off x="6413500" y="1714500"/>
            <a:ext cx="4826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龙虾AI/AI-Agent员工</a:t>
            </a:r>
            <a:endParaRPr lang="en-US" sz="1100"/>
          </a:p>
        </p:txBody>
      </p:sp>
      <p:sp>
        <p:nvSpPr>
          <p:cNvPr name="AutoShape 7" id="7"/>
          <p:cNvSpPr/>
          <p:nvPr/>
        </p:nvSpPr>
        <p:spPr>
          <a:xfrm rot="0" flipH="false" flipV="false">
            <a:off x="6413500" y="2095500"/>
            <a:ext cx="4826000" cy="508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FFFFFF">
                    <a:alpha val="80000"/>
                  </a:srgbClr>
                </a:solidFill>
                <a:latin typeface="Noto Sans SC"/>
                <a:ea typeface="Noto Sans SC"/>
                <a:cs typeface="Noto Sans SC"/>
                <a:sym typeface="Noto Sans SC"/>
              </a:rPr>
              <a:t>拥有自主研发的AI agents集群，提供智能化的开发与运维支持。</a:t>
            </a:r>
            <a:endParaRPr lang="en-US" sz="1100"/>
          </a:p>
        </p:txBody>
      </p:sp>
      <p:sp>
        <p:nvSpPr>
          <p:cNvPr name="AutoShape 8" id="8"/>
          <p:cNvSpPr/>
          <p:nvPr/>
        </p:nvSpPr>
        <p:spPr>
          <a:xfrm rot="0" flipH="false" flipV="false">
            <a:off x="5461000" y="3175000"/>
            <a:ext cx="5969000" cy="1270000"/>
          </a:xfrm>
          <a:prstGeom prst="roundRect">
            <a:avLst>
              <a:gd name="adj" fmla="val 10000"/>
            </a:avLst>
          </a:prstGeom>
          <a:solidFill>
            <a:srgbClr val="FFFFFF">
              <a:alpha val="5000"/>
            </a:srgbClr>
          </a:solidFill>
          <a:ln w="12700" cmpd="sng" cap="flat">
            <a:solidFill>
              <a:srgbClr val="00BFFF">
                <a:alpha val="20000"/>
              </a:srgbClr>
            </a:solidFill>
            <a:prstDash val="solid"/>
            <a:round/>
          </a:ln>
        </p:spPr>
        <p:txBody>
          <a:bodyPr anchor="ctr" rtlCol="false" anchorCtr="false" vert="horz" wrap="square" lIns="0" rIns="0" tIns="0" bIns="0"/>
          <a:lstStyle/>
          <a:p>
            <a:pPr algn="ctr">
              <a:defRPr/>
            </a:pPr>
            <a:endParaRPr/>
          </a:p>
        </p:txBody>
      </p:sp>
      <p:pic>
        <p:nvPicPr>
          <p:cNvPr name="Picture 9" id="9"/>
          <p:cNvPicPr>
            <a:picLocks noChangeAspect="true"/>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0" flipH="false" flipV="false">
            <a:off x="5715000" y="3429000"/>
            <a:ext cx="508000" cy="508000"/>
          </a:xfrm>
          <a:prstGeom prst="rect">
            <a:avLst/>
          </a:prstGeom>
        </p:spPr>
      </p:pic>
      <p:sp>
        <p:nvSpPr>
          <p:cNvPr name="AutoShape 10" id="10"/>
          <p:cNvSpPr/>
          <p:nvPr/>
        </p:nvSpPr>
        <p:spPr>
          <a:xfrm rot="0" flipH="false" flipV="false">
            <a:off x="6413500" y="3365500"/>
            <a:ext cx="4826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老板亲自跟进</a:t>
            </a:r>
            <a:endParaRPr lang="en-US" sz="1100"/>
          </a:p>
        </p:txBody>
      </p:sp>
      <p:sp>
        <p:nvSpPr>
          <p:cNvPr name="AutoShape 11" id="11"/>
          <p:cNvSpPr/>
          <p:nvPr/>
        </p:nvSpPr>
        <p:spPr>
          <a:xfrm rot="0" flipH="false" flipV="false">
            <a:off x="6413500" y="3746500"/>
            <a:ext cx="4826000" cy="508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FFFFFF">
                    <a:alpha val="80000"/>
                  </a:srgbClr>
                </a:solidFill>
                <a:latin typeface="Noto Sans SC"/>
                <a:ea typeface="Noto Sans SC"/>
                <a:cs typeface="Noto Sans SC"/>
                <a:sym typeface="Noto Sans SC"/>
              </a:rPr>
              <a:t>开发交付关键阶段由老板亲自跟进，确保项目高质量、按时交付。</a:t>
            </a:r>
            <a:endParaRPr lang="en-US" sz="1100"/>
          </a:p>
        </p:txBody>
      </p:sp>
      <p:sp>
        <p:nvSpPr>
          <p:cNvPr name="AutoShape 12" id="12"/>
          <p:cNvSpPr/>
          <p:nvPr/>
        </p:nvSpPr>
        <p:spPr>
          <a:xfrm rot="0" flipH="false" flipV="false">
            <a:off x="5461000" y="4826000"/>
            <a:ext cx="5969000" cy="1270000"/>
          </a:xfrm>
          <a:prstGeom prst="roundRect">
            <a:avLst>
              <a:gd name="adj" fmla="val 10000"/>
            </a:avLst>
          </a:prstGeom>
          <a:solidFill>
            <a:srgbClr val="FFFFFF">
              <a:alpha val="5000"/>
            </a:srgbClr>
          </a:solidFill>
          <a:ln w="12700" cmpd="sng" cap="flat">
            <a:solidFill>
              <a:srgbClr val="00BFFF">
                <a:alpha val="20000"/>
              </a:srgbClr>
            </a:solidFill>
            <a:prstDash val="solid"/>
            <a:round/>
          </a:ln>
        </p:spPr>
        <p:txBody>
          <a:bodyPr anchor="ctr" rtlCol="false" anchorCtr="false" vert="horz" wrap="square" lIns="0" rIns="0" tIns="0" bIns="0"/>
          <a:lstStyle/>
          <a:p>
            <a:pPr algn="ctr">
              <a:defRPr/>
            </a:pPr>
            <a:endParaRPr/>
          </a:p>
        </p:txBody>
      </p:sp>
      <p:pic>
        <p:nvPicPr>
          <p:cNvPr name="Picture 13" id="13"/>
          <p:cNvPicPr>
            <a:picLocks noChangeAspect="true"/>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0" flipH="false" flipV="false">
            <a:off x="5715000" y="5080000"/>
            <a:ext cx="508000" cy="508000"/>
          </a:xfrm>
          <a:prstGeom prst="rect">
            <a:avLst/>
          </a:prstGeom>
        </p:spPr>
      </p:pic>
      <p:sp>
        <p:nvSpPr>
          <p:cNvPr name="AutoShape 14" id="14"/>
          <p:cNvSpPr/>
          <p:nvPr/>
        </p:nvSpPr>
        <p:spPr>
          <a:xfrm rot="0" flipH="false" flipV="false">
            <a:off x="6413500" y="5016500"/>
            <a:ext cx="4826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800">
                <a:solidFill>
                  <a:srgbClr val="FFFFFF"/>
                </a:solidFill>
                <a:latin typeface="Noto Sans SC"/>
                <a:ea typeface="Noto Sans SC"/>
                <a:cs typeface="Noto Sans SC"/>
                <a:sym typeface="Noto Sans SC"/>
              </a:rPr>
              <a:t>专属AI智能体工程师</a:t>
            </a:r>
            <a:endParaRPr lang="en-US" sz="1100"/>
          </a:p>
        </p:txBody>
      </p:sp>
      <p:sp>
        <p:nvSpPr>
          <p:cNvPr name="AutoShape 15" id="15"/>
          <p:cNvSpPr/>
          <p:nvPr/>
        </p:nvSpPr>
        <p:spPr>
          <a:xfrm rot="0" flipH="false" flipV="false">
            <a:off x="6413500" y="5397500"/>
            <a:ext cx="4826000" cy="508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FFFFFF">
                    <a:alpha val="80000"/>
                  </a:srgbClr>
                </a:solidFill>
                <a:latin typeface="Noto Sans SC"/>
                <a:ea typeface="Noto Sans SC"/>
                <a:cs typeface="Noto Sans SC"/>
                <a:sym typeface="Noto Sans SC"/>
              </a:rPr>
              <a:t>运维期配备专属工程师，提供7x24小时的技术支持和问题响应。</a:t>
            </a:r>
            <a:endParaRPr lang="en-US" sz="1100"/>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0F172A">
            <a:alpha val="100000"/>
          </a:srgbClr>
        </a:solidFill>
      </p:bgPr>
    </p:bg>
    <p:spTree>
      <p:nvGrpSpPr>
        <p:cNvPr id="1" name=""/>
        <p:cNvGrpSpPr/>
        <p:nvPr/>
      </p:nvGrpSpPr>
      <p:grpSpPr>
        <a:xfrm>
          <a:off x="0" y="0"/>
          <a:ext cx="0" cy="0"/>
          <a:chOff x="0" y="0"/>
          <a:chExt cx="0" cy="0"/>
        </a:xfrm>
      </p:grpSpPr>
      <p:sp>
        <p:nvSpPr>
          <p:cNvPr name="AutoShape 2" id="2"/>
          <p:cNvSpPr/>
          <p:nvPr/>
        </p:nvSpPr>
        <p:spPr>
          <a:xfrm rot="0" flipH="false" flipV="false">
            <a:off x="762000" y="508000"/>
            <a:ext cx="10668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3600">
                <a:solidFill>
                  <a:srgbClr val="00BFFF"/>
                </a:solidFill>
                <a:latin typeface="Noto Sans SC"/>
                <a:ea typeface="Noto Sans SC"/>
                <a:cs typeface="Noto Sans SC"/>
                <a:sym typeface="Noto Sans SC"/>
              </a:rPr>
              <a:t>实施与合作：灵活的服务模式</a:t>
            </a:r>
            <a:endParaRPr lang="en-US" sz="1100"/>
          </a:p>
        </p:txBody>
      </p:sp>
      <p:sp>
        <p:nvSpPr>
          <p:cNvPr name="AutoShape 3" id="3"/>
          <p:cNvSpPr/>
          <p:nvPr/>
        </p:nvSpPr>
        <p:spPr>
          <a:xfrm rot="0" flipH="false" flipV="false">
            <a:off x="762000" y="1397000"/>
            <a:ext cx="5207000" cy="3302000"/>
          </a:xfrm>
          <a:prstGeom prst="roundRect">
            <a:avLst>
              <a:gd name="adj" fmla="val 3846"/>
            </a:avLst>
          </a:prstGeom>
          <a:solidFill>
            <a:srgbClr val="FFFFFF">
              <a:alpha val="5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4" id="4"/>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0" flipH="false" flipV="false">
            <a:off x="1066800" y="1701800"/>
            <a:ext cx="609600" cy="609600"/>
          </a:xfrm>
          <a:prstGeom prst="rect">
            <a:avLst/>
          </a:prstGeom>
        </p:spPr>
      </p:pic>
      <p:sp>
        <p:nvSpPr>
          <p:cNvPr name="AutoShape 5" id="5"/>
          <p:cNvSpPr/>
          <p:nvPr/>
        </p:nvSpPr>
        <p:spPr>
          <a:xfrm rot="0" flipH="false" flipV="false">
            <a:off x="1828800" y="1816100"/>
            <a:ext cx="3810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2000">
                <a:solidFill>
                  <a:srgbClr val="FFFFFF"/>
                </a:solidFill>
                <a:latin typeface="Noto Sans SC"/>
                <a:ea typeface="Noto Sans SC"/>
                <a:cs typeface="Noto Sans SC"/>
                <a:sym typeface="Noto Sans SC"/>
              </a:rPr>
              <a:t>模式一：客户自主控制</a:t>
            </a:r>
            <a:endParaRPr lang="en-US" sz="1100"/>
          </a:p>
        </p:txBody>
      </p:sp>
      <p:sp>
        <p:nvSpPr>
          <p:cNvPr name="AutoShape 6" id="6"/>
          <p:cNvSpPr/>
          <p:nvPr/>
        </p:nvSpPr>
        <p:spPr>
          <a:xfrm rot="0" flipH="false" flipV="false">
            <a:off x="1066800" y="2413000"/>
            <a:ext cx="4597400" cy="1270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1D5DB"/>
                </a:solidFill>
                <a:latin typeface="Noto Sans SC"/>
                <a:ea typeface="Noto Sans SC"/>
                <a:cs typeface="Noto Sans SC"/>
                <a:sym typeface="Noto Sans SC"/>
              </a:rPr>
              <a:t>客户可以直接通过建立的企业微信群/钉钉群，操控AI程序员完成各种开发任务，自主性强，响应迅速。</a:t>
            </a:r>
            <a:endParaRPr lang="en-US" sz="1100"/>
          </a:p>
        </p:txBody>
      </p:sp>
      <p:sp>
        <p:nvSpPr>
          <p:cNvPr name="AutoShape 7" id="7"/>
          <p:cNvSpPr/>
          <p:nvPr/>
        </p:nvSpPr>
        <p:spPr>
          <a:xfrm rot="0" flipH="false" flipV="false">
            <a:off x="6223000" y="1397000"/>
            <a:ext cx="5207000" cy="3302000"/>
          </a:xfrm>
          <a:prstGeom prst="roundRect">
            <a:avLst>
              <a:gd name="adj" fmla="val 3846"/>
            </a:avLst>
          </a:prstGeom>
          <a:solidFill>
            <a:srgbClr val="FFFFFF">
              <a:alpha val="5000"/>
            </a:srgbClr>
          </a:solidFill>
          <a:ln w="12700" cmpd="sng" cap="flat">
            <a:solidFill>
              <a:srgbClr val="00BFFF">
                <a:alpha val="30000"/>
              </a:srgbClr>
            </a:solidFill>
            <a:prstDash val="solid"/>
            <a:round/>
          </a:ln>
        </p:spPr>
        <p:txBody>
          <a:bodyPr anchor="ctr" rtlCol="false" anchorCtr="false" vert="horz" wrap="square" lIns="0" rIns="0" tIns="0" bIns="0"/>
          <a:lstStyle/>
          <a:p>
            <a:pPr algn="ctr">
              <a:defRPr/>
            </a:pPr>
            <a:endParaRPr/>
          </a:p>
        </p:txBody>
      </p:sp>
      <p:pic>
        <p:nvPicPr>
          <p:cNvPr name="Picture 8" id="8"/>
          <p:cNvPicPr>
            <a:picLocks noChangeAspect="true"/>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0" flipH="false" flipV="false">
            <a:off x="6527800" y="1701800"/>
            <a:ext cx="609600" cy="609600"/>
          </a:xfrm>
          <a:prstGeom prst="rect">
            <a:avLst/>
          </a:prstGeom>
        </p:spPr>
      </p:pic>
      <p:sp>
        <p:nvSpPr>
          <p:cNvPr name="AutoShape 9" id="9"/>
          <p:cNvSpPr/>
          <p:nvPr/>
        </p:nvSpPr>
        <p:spPr>
          <a:xfrm rot="0" flipH="false" flipV="false">
            <a:off x="7289800" y="1816100"/>
            <a:ext cx="3810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2000">
                <a:solidFill>
                  <a:srgbClr val="FFFFFF"/>
                </a:solidFill>
                <a:latin typeface="Noto Sans SC"/>
                <a:ea typeface="Noto Sans SC"/>
                <a:cs typeface="Noto Sans SC"/>
                <a:sym typeface="Noto Sans SC"/>
              </a:rPr>
              <a:t>模式二：我方代劳</a:t>
            </a:r>
            <a:endParaRPr lang="en-US" sz="1100"/>
          </a:p>
        </p:txBody>
      </p:sp>
      <p:sp>
        <p:nvSpPr>
          <p:cNvPr name="AutoShape 10" id="10"/>
          <p:cNvSpPr/>
          <p:nvPr/>
        </p:nvSpPr>
        <p:spPr>
          <a:xfrm rot="0" flipH="false" flipV="false">
            <a:off x="6527800" y="2578100"/>
            <a:ext cx="4597400" cy="1270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1D5DB"/>
                </a:solidFill>
                <a:latin typeface="Noto Sans SC"/>
                <a:ea typeface="Noto Sans SC"/>
                <a:cs typeface="Noto Sans SC"/>
                <a:sym typeface="Noto Sans SC"/>
              </a:rPr>
              <a:t>如果客户没有专门的研发团队进行维护，我们的智能体工程师可以代为运维和管理系统，客户只需提出变更或者bug需求，无需关心技术实现细节。</a:t>
            </a:r>
            <a:r>
              <a:rPr lang="en-US" b="false" i="false" strike="noStrike" u="none" sz="1400">
                <a:solidFill>
                  <a:srgbClr val="D1D5DB"/>
                </a:solidFill>
                <a:latin typeface="Noto Sans SC"/>
                <a:ea typeface="Noto Sans SC"/>
                <a:cs typeface="Noto Sans SC"/>
                <a:sym typeface="Noto Sans SC"/>
              </a:rPr>
              <a:t/>
            </a:r>
            <a:endParaRPr lang="en-US" sz="1100"/>
          </a:p>
          <a:p>
            <a:pPr algn="l" indent="0">
              <a:lnSpc>
                <a:spcPct val="125000"/>
              </a:lnSpc>
            </a:pPr>
            <a:r>
              <a:rPr lang="en-US" b="false" i="false" strike="noStrike" u="none" sz="1400">
                <a:solidFill>
                  <a:srgbClr val="D1D5DB"/>
                </a:solidFill>
                <a:latin typeface="Noto Sans SC"/>
                <a:ea typeface="Noto Sans SC"/>
                <a:cs typeface="Noto Sans SC"/>
                <a:sym typeface="Noto Sans SC"/>
              </a:rPr>
              <a:t>工程师会在用户可见的企业微信群/钉钉群与AI进行沟通，完成客户需求。</a:t>
            </a:r>
          </a:p>
        </p:txBody>
      </p:sp>
      <p:sp>
        <p:nvSpPr>
          <p:cNvPr name="AutoShape 11" id="11"/>
          <p:cNvSpPr/>
          <p:nvPr/>
        </p:nvSpPr>
        <p:spPr>
          <a:xfrm rot="0" flipH="false" flipV="false">
            <a:off x="762000" y="5080000"/>
            <a:ext cx="10668000" cy="1270000"/>
          </a:xfrm>
          <a:prstGeom prst="roundRect">
            <a:avLst>
              <a:gd name="adj" fmla="val 10000"/>
            </a:avLst>
          </a:prstGeom>
          <a:solidFill>
            <a:srgbClr val="00BFFF">
              <a:alpha val="10000"/>
            </a:srgbClr>
          </a:solidFill>
          <a:ln w="25400" cmpd="sng" cap="flat">
            <a:noFill/>
            <a:prstDash val="solid"/>
            <a:round/>
          </a:ln>
        </p:spPr>
        <p:txBody>
          <a:bodyPr anchor="ctr" rtlCol="false" vert="horz" wrap="square" lIns="63500" rIns="63500" tIns="63500" bIns="63500"/>
          <a:lstStyle/>
          <a:p>
            <a:pPr algn="ctr">
              <a:defRPr/>
            </a:pPr>
            <a:endParaRPr/>
          </a:p>
        </p:txBody>
      </p:sp>
      <p:pic>
        <p:nvPicPr>
          <p:cNvPr name="Picture 12" id="12"/>
          <p:cNvPicPr>
            <a:picLocks noChangeAspect="true"/>
          </p:cNvPicPr>
          <p:nvPr/>
        </p:nvPicPr>
        <p:blipFill>
          <a:blip r:embed="rId6"/>
          <a:srcRect l="0" r="0" t="0" b="0"/>
          <a:stretch>
            <a:fillRect/>
          </a:stretch>
        </p:blipFill>
        <p:spPr>
          <a:xfrm rot="0" flipH="false" flipV="false">
            <a:off x="1016000" y="5270500"/>
            <a:ext cx="889000" cy="889000"/>
          </a:xfrm>
          <a:prstGeom prst="ellipse">
            <a:avLst/>
          </a:prstGeom>
          <a:noFill/>
          <a:ln w="25400" cmpd="sng" cap="flat">
            <a:noFill/>
            <a:prstDash val="solid"/>
            <a:round/>
          </a:ln>
        </p:spPr>
      </p:pic>
      <p:sp>
        <p:nvSpPr>
          <p:cNvPr name="AutoShape 13" id="13"/>
          <p:cNvSpPr/>
          <p:nvPr/>
        </p:nvSpPr>
        <p:spPr>
          <a:xfrm rot="0" flipH="false" flipV="false">
            <a:off x="2032000" y="5270500"/>
            <a:ext cx="8890000" cy="3048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600">
                <a:solidFill>
                  <a:srgbClr val="00BFFF"/>
                </a:solidFill>
                <a:latin typeface="Noto Sans SC"/>
                <a:ea typeface="Noto Sans SC"/>
                <a:cs typeface="Noto Sans SC"/>
                <a:sym typeface="Noto Sans SC"/>
              </a:rPr>
              <a:t>核心优势</a:t>
            </a:r>
            <a:endParaRPr lang="en-US" sz="1100"/>
          </a:p>
        </p:txBody>
      </p:sp>
      <p:sp>
        <p:nvSpPr>
          <p:cNvPr name="AutoShape 14" id="14"/>
          <p:cNvSpPr/>
          <p:nvPr/>
        </p:nvSpPr>
        <p:spPr>
          <a:xfrm rot="0" flipH="false" flipV="false">
            <a:off x="2032000" y="5651500"/>
            <a:ext cx="8890000" cy="508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false" i="false" strike="noStrike" u="none" sz="1400">
                <a:solidFill>
                  <a:srgbClr val="D1D5DB"/>
                </a:solidFill>
                <a:latin typeface="Noto Sans SC"/>
                <a:ea typeface="Noto Sans SC"/>
                <a:cs typeface="Noto Sans SC"/>
                <a:sym typeface="Noto Sans SC"/>
              </a:rPr>
              <a:t>两种模式灵活切换，满足不同客户的需求，让技术真正服务于业务。</a:t>
            </a:r>
            <a:endParaRPr lang="en-US" sz="1100"/>
          </a:p>
        </p:txBody>
      </p:sp>
    </p:spTree>
  </p:cSld>
  <p:clrMapOvr>
    <a:masterClrMapping/>
  </p:clrMapOvr>
</p:sld>
</file>

<file path=ppt/slides/slide13.xml><?xml version="1.0" encoding="utf-8"?>
<p:sld xmlns:p="http://schemas.openxmlformats.org/presentationml/2006/main" xmlns:a="http://schemas.openxmlformats.org/drawingml/2006/main">
  <p:cSld>
    <p:bg>
      <p:bgPr>
        <a:solidFill>
          <a:srgbClr val="000000">
            <a:alpha val="100000"/>
          </a:srgbClr>
        </a:solidFill>
      </p:bgPr>
    </p:bg>
    <p:spTree>
      <p:nvGrpSpPr>
        <p:cNvPr id="1" name=""/>
        <p:cNvGrpSpPr/>
        <p:nvPr/>
      </p:nvGrpSpPr>
      <p:grpSpPr>
        <a:xfrm>
          <a:off x="0" y="0"/>
          <a:ext cx="0" cy="0"/>
          <a:chOff x="0" y="0"/>
          <a:chExt cx="0" cy="0"/>
        </a:xfrm>
      </p:grpSpPr>
      <p:sp>
        <p:nvSpPr>
          <p:cNvPr name="AutoShape 2" id="2"/>
          <p:cNvSpPr/>
          <p:nvPr/>
        </p:nvSpPr>
        <p:spPr>
          <a:xfrm rot="0" flipH="false" flipV="false">
            <a:off x="762000" y="508000"/>
            <a:ext cx="10668000" cy="635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3600">
                <a:solidFill>
                  <a:srgbClr val="00BFFF"/>
                </a:solidFill>
                <a:latin typeface="Noto Sans SC"/>
                <a:ea typeface="Noto Sans SC"/>
                <a:cs typeface="Noto Sans SC"/>
                <a:sym typeface="Noto Sans SC"/>
              </a:rPr>
              <a:t>收费框架</a:t>
            </a:r>
            <a:endParaRPr lang="en-US" sz="1100"/>
          </a:p>
        </p:txBody>
      </p:sp>
      <p:sp>
        <p:nvSpPr>
          <p:cNvPr name="AutoShape 3" id="3"/>
          <p:cNvSpPr/>
          <p:nvPr/>
        </p:nvSpPr>
        <p:spPr>
          <a:xfrm rot="0" flipH="false" flipV="false">
            <a:off x="381000" y="1482764"/>
            <a:ext cx="3556000" cy="4826000"/>
          </a:xfrm>
          <a:prstGeom prst="roundRect">
            <a:avLst>
              <a:gd name="adj" fmla="val 3571"/>
            </a:avLst>
          </a:prstGeom>
          <a:solidFill>
            <a:srgbClr val="F8F9FA">
              <a:alpha val="100000"/>
            </a:srgbClr>
          </a:solidFill>
          <a:ln w="25400" cmpd="sng" cap="flat">
            <a:noFill/>
            <a:prstDash val="solid"/>
            <a:round/>
          </a:ln>
          <a:effectLst>
            <a:outerShdw dir="5400000" dist="50800" blurRad="127000" algn="tl" rotWithShape="false">
              <a:srgbClr val="000000">
                <a:alpha val="10000"/>
              </a:srgbClr>
            </a:outerShdw>
          </a:effectLst>
        </p:spPr>
        <p:txBody>
          <a:bodyPr anchor="ctr" rtlCol="false" vert="horz" wrap="square" lIns="63500" rIns="63500" tIns="63500" bIns="63500"/>
          <a:lstStyle/>
          <a:p>
            <a:pPr algn="ctr">
              <a:defRPr/>
            </a:pPr>
            <a:endParaRPr/>
          </a:p>
        </p:txBody>
      </p:sp>
      <p:sp>
        <p:nvSpPr>
          <p:cNvPr name="AutoShape 4" id="4"/>
          <p:cNvSpPr/>
          <p:nvPr/>
        </p:nvSpPr>
        <p:spPr>
          <a:xfrm rot="0" flipH="false" flipV="false">
            <a:off x="635000" y="1736764"/>
            <a:ext cx="3048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2000">
                <a:solidFill>
                  <a:srgbClr val="00BFFF"/>
                </a:solidFill>
                <a:latin typeface="Noto Sans SC"/>
                <a:ea typeface="Noto Sans SC"/>
                <a:cs typeface="Noto Sans SC"/>
                <a:sym typeface="Noto Sans SC"/>
              </a:rPr>
              <a:t>客群费用</a:t>
            </a:r>
            <a:endParaRPr lang="en-US" sz="1100"/>
          </a:p>
        </p:txBody>
      </p:sp>
      <p:sp>
        <p:nvSpPr>
          <p:cNvPr name="AutoShape 5" id="5"/>
          <p:cNvSpPr/>
          <p:nvPr/>
        </p:nvSpPr>
        <p:spPr>
          <a:xfrm rot="0" flipH="false" flipV="false">
            <a:off x="635000" y="2244764"/>
            <a:ext cx="3048000" cy="254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500">
                <a:solidFill>
                  <a:srgbClr val="333333"/>
                </a:solidFill>
                <a:latin typeface="Noto Sans SC"/>
                <a:ea typeface="Noto Sans SC"/>
                <a:cs typeface="Noto Sans SC"/>
                <a:sym typeface="Noto Sans SC"/>
              </a:rPr>
              <a:t>免费场景</a:t>
            </a:r>
            <a:endParaRPr lang="en-US" sz="1100"/>
          </a:p>
        </p:txBody>
      </p:sp>
      <p:sp>
        <p:nvSpPr>
          <p:cNvPr name="AutoShape 6" id="6"/>
          <p:cNvSpPr/>
          <p:nvPr/>
        </p:nvSpPr>
        <p:spPr>
          <a:xfrm rot="0" flipH="false" flipV="false">
            <a:off x="635000" y="2625764"/>
            <a:ext cx="3048000" cy="1016000"/>
          </a:xfrm>
          <a:prstGeom prst="rect">
            <a:avLst/>
          </a:prstGeom>
          <a:noFill/>
          <a:ln w="12700" cmpd="sng" cap="flat">
            <a:noFill/>
            <a:prstDash val="solid"/>
            <a:round/>
          </a:ln>
        </p:spPr>
        <p:txBody>
          <a:bodyPr anchor="t" rtlCol="false" anchorCtr="false" vert="horz" wrap="square" lIns="0" rIns="0" tIns="0" bIns="0"/>
          <a:lstStyle/>
          <a:p>
            <a:pPr algn="l" indent="0">
              <a:lnSpc>
                <a:spcPct val="125000"/>
              </a:lnSpc>
              <a:defRPr/>
            </a:pPr>
            <a:r>
              <a:rPr lang="en-US" b="false" i="false" strike="noStrike" u="none" sz="1200">
                <a:solidFill>
                  <a:srgbClr val="666666"/>
                </a:solidFill>
                <a:latin typeface="Noto Sans SC"/>
                <a:ea typeface="Noto Sans SC"/>
                <a:cs typeface="Noto Sans SC"/>
                <a:sym typeface="Noto Sans SC"/>
              </a:rPr>
              <a:t>客户提供自己的客户公海或使用指定第三方平台（如X查查、X迹）导出的数据，不收取费用。</a:t>
            </a:r>
            <a:endParaRPr lang="en-US" sz="1100"/>
          </a:p>
        </p:txBody>
      </p:sp>
      <p:sp>
        <p:nvSpPr>
          <p:cNvPr name="AutoShape 7" id="7"/>
          <p:cNvSpPr/>
          <p:nvPr/>
        </p:nvSpPr>
        <p:spPr>
          <a:xfrm rot="0" flipH="false" flipV="false">
            <a:off x="635000" y="3578264"/>
            <a:ext cx="3048000" cy="254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500">
                <a:solidFill>
                  <a:srgbClr val="333333"/>
                </a:solidFill>
                <a:latin typeface="Noto Sans SC"/>
                <a:ea typeface="Noto Sans SC"/>
                <a:cs typeface="Noto Sans SC"/>
                <a:sym typeface="Noto Sans SC"/>
              </a:rPr>
              <a:t>普通条件客群搭建</a:t>
            </a:r>
            <a:endParaRPr lang="en-US" sz="1100"/>
          </a:p>
        </p:txBody>
      </p:sp>
      <p:sp>
        <p:nvSpPr>
          <p:cNvPr name="AutoShape 8" id="8"/>
          <p:cNvSpPr/>
          <p:nvPr/>
        </p:nvSpPr>
        <p:spPr>
          <a:xfrm rot="0" flipH="false" flipV="false">
            <a:off x="635000" y="3959264"/>
            <a:ext cx="3048000" cy="762000"/>
          </a:xfrm>
          <a:prstGeom prst="rect">
            <a:avLst/>
          </a:prstGeom>
          <a:noFill/>
          <a:ln w="12700" cmpd="sng" cap="flat">
            <a:noFill/>
            <a:prstDash val="solid"/>
            <a:round/>
          </a:ln>
        </p:spPr>
        <p:txBody>
          <a:bodyPr anchor="t" rtlCol="false" anchorCtr="false" vert="horz" wrap="square" lIns="0" rIns="0" tIns="0" bIns="0"/>
          <a:lstStyle/>
          <a:p>
            <a:pPr algn="l" indent="0">
              <a:lnSpc>
                <a:spcPct val="125000"/>
              </a:lnSpc>
              <a:defRPr/>
            </a:pPr>
            <a:r>
              <a:rPr lang="en-US" b="false" i="false" strike="noStrike" u="none" sz="1200">
                <a:solidFill>
                  <a:srgbClr val="666666"/>
                </a:solidFill>
                <a:latin typeface="Noto Sans SC"/>
                <a:ea typeface="Noto Sans SC"/>
                <a:cs typeface="Noto Sans SC"/>
                <a:sym typeface="Noto Sans SC"/>
              </a:rPr>
              <a:t>基础费用为每公司0.1元，最低收费500元/客群，量大从优。</a:t>
            </a:r>
            <a:endParaRPr lang="en-US" sz="1100"/>
          </a:p>
        </p:txBody>
      </p:sp>
      <p:sp>
        <p:nvSpPr>
          <p:cNvPr name="AutoShape 9" id="9"/>
          <p:cNvSpPr/>
          <p:nvPr/>
        </p:nvSpPr>
        <p:spPr>
          <a:xfrm rot="0" flipH="false" flipV="false">
            <a:off x="635000" y="4911764"/>
            <a:ext cx="3048000" cy="254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500">
                <a:solidFill>
                  <a:srgbClr val="333333"/>
                </a:solidFill>
                <a:latin typeface="Noto Sans SC"/>
                <a:ea typeface="Noto Sans SC"/>
                <a:cs typeface="Noto Sans SC"/>
                <a:sym typeface="Noto Sans SC"/>
              </a:rPr>
              <a:t>特殊加工客群搭建</a:t>
            </a:r>
            <a:endParaRPr lang="en-US" sz="1100"/>
          </a:p>
        </p:txBody>
      </p:sp>
      <p:sp>
        <p:nvSpPr>
          <p:cNvPr name="AutoShape 10" id="10"/>
          <p:cNvSpPr/>
          <p:nvPr/>
        </p:nvSpPr>
        <p:spPr>
          <a:xfrm rot="0" flipH="false" flipV="false">
            <a:off x="635000" y="5292764"/>
            <a:ext cx="3048000" cy="1016000"/>
          </a:xfrm>
          <a:prstGeom prst="rect">
            <a:avLst/>
          </a:prstGeom>
          <a:noFill/>
          <a:ln w="12700" cmpd="sng" cap="flat">
            <a:noFill/>
            <a:prstDash val="solid"/>
            <a:round/>
          </a:ln>
        </p:spPr>
        <p:txBody>
          <a:bodyPr anchor="t" rtlCol="false" anchorCtr="false" vert="horz" wrap="square" lIns="0" rIns="0" tIns="0" bIns="0"/>
          <a:lstStyle/>
          <a:p>
            <a:pPr algn="l" indent="0">
              <a:lnSpc>
                <a:spcPct val="125000"/>
              </a:lnSpc>
              <a:defRPr/>
            </a:pPr>
            <a:r>
              <a:rPr lang="en-US" b="false" i="false" strike="noStrike" u="none" sz="1200">
                <a:solidFill>
                  <a:srgbClr val="666666"/>
                </a:solidFill>
                <a:latin typeface="Noto Sans SC"/>
                <a:ea typeface="Noto Sans SC"/>
                <a:cs typeface="Noto Sans SC"/>
                <a:sym typeface="Noto Sans SC"/>
              </a:rPr>
              <a:t>针对需要关联招投标、招聘、官网等额外信息的客群，基础费用为每公司1元，最低收费1000元/客群，量大从优。</a:t>
            </a:r>
            <a:endParaRPr lang="en-US" sz="1100"/>
          </a:p>
        </p:txBody>
      </p:sp>
      <p:sp>
        <p:nvSpPr>
          <p:cNvPr name="AutoShape 11" id="11"/>
          <p:cNvSpPr/>
          <p:nvPr/>
        </p:nvSpPr>
        <p:spPr>
          <a:xfrm rot="0" flipH="false" flipV="false">
            <a:off x="4318000" y="1482764"/>
            <a:ext cx="3556000" cy="4826000"/>
          </a:xfrm>
          <a:prstGeom prst="roundRect">
            <a:avLst>
              <a:gd name="adj" fmla="val 3571"/>
            </a:avLst>
          </a:prstGeom>
          <a:solidFill>
            <a:srgbClr val="F8F9FA">
              <a:alpha val="100000"/>
            </a:srgbClr>
          </a:solidFill>
          <a:ln w="25400" cmpd="sng" cap="flat">
            <a:noFill/>
            <a:prstDash val="solid"/>
            <a:round/>
          </a:ln>
          <a:effectLst>
            <a:outerShdw dir="5400000" dist="50800" blurRad="127000" algn="tl" rotWithShape="false">
              <a:srgbClr val="000000">
                <a:alpha val="10000"/>
              </a:srgbClr>
            </a:outerShdw>
          </a:effectLst>
        </p:spPr>
        <p:txBody>
          <a:bodyPr anchor="ctr" rtlCol="false" vert="horz" wrap="square" lIns="63500" rIns="63500" tIns="63500" bIns="63500"/>
          <a:lstStyle/>
          <a:p>
            <a:pPr algn="ctr">
              <a:defRPr/>
            </a:pPr>
            <a:endParaRPr/>
          </a:p>
        </p:txBody>
      </p:sp>
      <p:sp>
        <p:nvSpPr>
          <p:cNvPr name="AutoShape 12" id="12"/>
          <p:cNvSpPr/>
          <p:nvPr/>
        </p:nvSpPr>
        <p:spPr>
          <a:xfrm rot="0" flipH="false" flipV="false">
            <a:off x="4572000" y="1736764"/>
            <a:ext cx="3048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2000">
                <a:solidFill>
                  <a:srgbClr val="00BFFF"/>
                </a:solidFill>
                <a:latin typeface="Noto Sans SC"/>
                <a:ea typeface="Noto Sans SC"/>
                <a:cs typeface="Noto Sans SC"/>
                <a:sym typeface="Noto Sans SC"/>
              </a:rPr>
              <a:t>系统费用</a:t>
            </a:r>
            <a:endParaRPr lang="en-US" sz="1100"/>
          </a:p>
        </p:txBody>
      </p:sp>
      <p:sp>
        <p:nvSpPr>
          <p:cNvPr name="AutoShape 13" id="13"/>
          <p:cNvSpPr/>
          <p:nvPr/>
        </p:nvSpPr>
        <p:spPr>
          <a:xfrm rot="0" flipH="false" flipV="false">
            <a:off x="4572000" y="2244764"/>
            <a:ext cx="3048000" cy="254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500">
                <a:solidFill>
                  <a:srgbClr val="333333"/>
                </a:solidFill>
                <a:latin typeface="Noto Sans SC"/>
                <a:ea typeface="Noto Sans SC"/>
                <a:cs typeface="Noto Sans SC"/>
                <a:sym typeface="Noto Sans SC"/>
              </a:rPr>
              <a:t>方案一 (需求梳理)</a:t>
            </a:r>
            <a:endParaRPr lang="en-US" sz="1100"/>
          </a:p>
        </p:txBody>
      </p:sp>
      <p:sp>
        <p:nvSpPr>
          <p:cNvPr name="AutoShape 14" id="14"/>
          <p:cNvSpPr/>
          <p:nvPr/>
        </p:nvSpPr>
        <p:spPr>
          <a:xfrm rot="0" flipH="false" flipV="false">
            <a:off x="4572000" y="2625764"/>
            <a:ext cx="3048000" cy="1270000"/>
          </a:xfrm>
          <a:prstGeom prst="rect">
            <a:avLst/>
          </a:prstGeom>
          <a:noFill/>
          <a:ln w="12700" cmpd="sng" cap="flat">
            <a:noFill/>
            <a:prstDash val="solid"/>
            <a:round/>
          </a:ln>
        </p:spPr>
        <p:txBody>
          <a:bodyPr anchor="t" rtlCol="false" anchorCtr="false" vert="horz" wrap="square" lIns="0" rIns="0" tIns="0" bIns="0"/>
          <a:lstStyle/>
          <a:p>
            <a:pPr algn="l" indent="0">
              <a:lnSpc>
                <a:spcPct val="125000"/>
              </a:lnSpc>
              <a:defRPr/>
            </a:pPr>
            <a:r>
              <a:rPr lang="en-US" b="false" i="false" strike="noStrike" u="none" sz="1200">
                <a:solidFill>
                  <a:srgbClr val="666666"/>
                </a:solidFill>
                <a:latin typeface="Noto Sans SC"/>
                <a:ea typeface="Noto Sans SC"/>
                <a:cs typeface="Noto Sans SC"/>
                <a:sym typeface="Noto Sans SC"/>
              </a:rPr>
              <a:t>项目费5000元 + 产品需求梳理工时费 + AI员工tokens消耗费。适用于需求不清晰，需要人工借助AI工具梳理的客户。</a:t>
            </a:r>
            <a:endParaRPr lang="en-US" sz="1100"/>
          </a:p>
        </p:txBody>
      </p:sp>
      <p:sp>
        <p:nvSpPr>
          <p:cNvPr name="AutoShape 15" id="15"/>
          <p:cNvSpPr/>
          <p:nvPr/>
        </p:nvSpPr>
        <p:spPr>
          <a:xfrm rot="0" flipH="false" flipV="false">
            <a:off x="4572000" y="3578264"/>
            <a:ext cx="3048000" cy="254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500">
                <a:solidFill>
                  <a:srgbClr val="333333"/>
                </a:solidFill>
                <a:latin typeface="Noto Sans SC"/>
                <a:ea typeface="Noto Sans SC"/>
                <a:cs typeface="Noto Sans SC"/>
                <a:sym typeface="Noto Sans SC"/>
              </a:rPr>
              <a:t>方案二 (直接开发)</a:t>
            </a:r>
            <a:endParaRPr lang="en-US" sz="1100"/>
          </a:p>
        </p:txBody>
      </p:sp>
      <p:sp>
        <p:nvSpPr>
          <p:cNvPr name="AutoShape 16" id="16"/>
          <p:cNvSpPr/>
          <p:nvPr/>
        </p:nvSpPr>
        <p:spPr>
          <a:xfrm rot="0" flipH="false" flipV="false">
            <a:off x="4572000" y="3959264"/>
            <a:ext cx="3048000" cy="1016000"/>
          </a:xfrm>
          <a:prstGeom prst="rect">
            <a:avLst/>
          </a:prstGeom>
          <a:noFill/>
          <a:ln w="12700" cmpd="sng" cap="flat">
            <a:noFill/>
            <a:prstDash val="solid"/>
            <a:round/>
          </a:ln>
        </p:spPr>
        <p:txBody>
          <a:bodyPr anchor="t" rtlCol="false" anchorCtr="false" vert="horz" wrap="square" lIns="0" rIns="0" tIns="0" bIns="0"/>
          <a:lstStyle/>
          <a:p>
            <a:pPr algn="l" indent="0">
              <a:lnSpc>
                <a:spcPct val="125000"/>
              </a:lnSpc>
              <a:defRPr/>
            </a:pPr>
            <a:r>
              <a:rPr lang="en-US" b="false" i="false" strike="noStrike" u="none" sz="1200">
                <a:solidFill>
                  <a:srgbClr val="666666"/>
                </a:solidFill>
                <a:latin typeface="Noto Sans SC"/>
                <a:ea typeface="Noto Sans SC"/>
                <a:cs typeface="Noto Sans SC"/>
                <a:sym typeface="Noto Sans SC"/>
              </a:rPr>
              <a:t>项目费5000元 + AI员工tokens消耗费。适用于已有清晰需求文档的客户。</a:t>
            </a:r>
            <a:endParaRPr lang="en-US" sz="1100"/>
          </a:p>
        </p:txBody>
      </p:sp>
      <p:sp>
        <p:nvSpPr>
          <p:cNvPr name="AutoShape 17" id="17"/>
          <p:cNvSpPr/>
          <p:nvPr/>
        </p:nvSpPr>
        <p:spPr>
          <a:xfrm rot="0" flipH="false" flipV="false">
            <a:off x="4572000" y="4911764"/>
            <a:ext cx="3048000" cy="254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500">
                <a:solidFill>
                  <a:srgbClr val="333333"/>
                </a:solidFill>
                <a:latin typeface="Noto Sans SC"/>
                <a:ea typeface="Noto Sans SC"/>
                <a:cs typeface="Noto Sans SC"/>
                <a:sym typeface="Noto Sans SC"/>
              </a:rPr>
              <a:t>方案三 (一口价全包)</a:t>
            </a:r>
            <a:endParaRPr lang="en-US" sz="1100"/>
          </a:p>
        </p:txBody>
      </p:sp>
      <p:sp>
        <p:nvSpPr>
          <p:cNvPr name="AutoShape 18" id="18"/>
          <p:cNvSpPr/>
          <p:nvPr/>
        </p:nvSpPr>
        <p:spPr>
          <a:xfrm rot="0" flipH="false" flipV="false">
            <a:off x="8255000" y="1482764"/>
            <a:ext cx="3556000" cy="4826000"/>
          </a:xfrm>
          <a:prstGeom prst="roundRect">
            <a:avLst>
              <a:gd name="adj" fmla="val 3571"/>
            </a:avLst>
          </a:prstGeom>
          <a:solidFill>
            <a:srgbClr val="F8F9FA">
              <a:alpha val="100000"/>
            </a:srgbClr>
          </a:solidFill>
          <a:ln w="25400" cmpd="sng" cap="flat">
            <a:noFill/>
            <a:prstDash val="solid"/>
            <a:round/>
          </a:ln>
          <a:effectLst>
            <a:outerShdw dir="5400000" dist="50800" blurRad="127000" algn="tl" rotWithShape="false">
              <a:srgbClr val="000000">
                <a:alpha val="10000"/>
              </a:srgbClr>
            </a:outerShdw>
          </a:effectLst>
        </p:spPr>
        <p:txBody>
          <a:bodyPr anchor="ctr" rtlCol="false" vert="horz" wrap="square" lIns="63500" rIns="63500" tIns="63500" bIns="63500"/>
          <a:lstStyle/>
          <a:p>
            <a:pPr algn="ctr">
              <a:defRPr/>
            </a:pPr>
            <a:endParaRPr/>
          </a:p>
        </p:txBody>
      </p:sp>
      <p:sp>
        <p:nvSpPr>
          <p:cNvPr name="AutoShape 19" id="19"/>
          <p:cNvSpPr/>
          <p:nvPr/>
        </p:nvSpPr>
        <p:spPr>
          <a:xfrm rot="0" flipH="false" flipV="false">
            <a:off x="8509000" y="1736764"/>
            <a:ext cx="3048000" cy="381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2000">
                <a:solidFill>
                  <a:srgbClr val="00BFFF"/>
                </a:solidFill>
                <a:latin typeface="Noto Sans SC"/>
                <a:ea typeface="Noto Sans SC"/>
                <a:cs typeface="Noto Sans SC"/>
                <a:sym typeface="Noto Sans SC"/>
              </a:rPr>
              <a:t>增值费用</a:t>
            </a:r>
            <a:endParaRPr lang="en-US" sz="1100"/>
          </a:p>
        </p:txBody>
      </p:sp>
      <p:sp>
        <p:nvSpPr>
          <p:cNvPr name="AutoShape 20" id="20"/>
          <p:cNvSpPr/>
          <p:nvPr/>
        </p:nvSpPr>
        <p:spPr>
          <a:xfrm rot="0" flipH="false" flipV="false">
            <a:off x="8509000" y="2244764"/>
            <a:ext cx="3048000" cy="254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500">
                <a:solidFill>
                  <a:srgbClr val="333333"/>
                </a:solidFill>
                <a:latin typeface="Noto Sans SC"/>
                <a:ea typeface="Noto Sans SC"/>
                <a:cs typeface="Noto Sans SC"/>
                <a:sym typeface="Noto Sans SC"/>
              </a:rPr>
              <a:t>第三方服务费用</a:t>
            </a:r>
            <a:endParaRPr lang="en-US" sz="1100"/>
          </a:p>
        </p:txBody>
      </p:sp>
      <p:sp>
        <p:nvSpPr>
          <p:cNvPr name="AutoShape 21" id="21"/>
          <p:cNvSpPr/>
          <p:nvPr/>
        </p:nvSpPr>
        <p:spPr>
          <a:xfrm rot="0" flipH="false" flipV="false">
            <a:off x="8509000" y="2498764"/>
            <a:ext cx="3048000" cy="1524000"/>
          </a:xfrm>
          <a:prstGeom prst="rect">
            <a:avLst/>
          </a:prstGeom>
          <a:noFill/>
          <a:ln w="12700" cmpd="sng" cap="flat">
            <a:noFill/>
            <a:prstDash val="solid"/>
            <a:round/>
          </a:ln>
        </p:spPr>
        <p:txBody>
          <a:bodyPr anchor="t" rtlCol="false" anchorCtr="false" vert="horz" wrap="square" lIns="0" rIns="0" tIns="0" bIns="0"/>
          <a:lstStyle/>
          <a:p>
            <a:pPr algn="l" indent="0">
              <a:lnSpc>
                <a:spcPct val="125000"/>
              </a:lnSpc>
              <a:defRPr/>
            </a:pPr>
            <a:r>
              <a:rPr lang="en-US" b="false" i="false" strike="noStrike" u="none" sz="1200">
                <a:solidFill>
                  <a:srgbClr val="666666"/>
                </a:solidFill>
                <a:latin typeface="Noto Sans SC"/>
                <a:ea typeface="Noto Sans SC"/>
                <a:cs typeface="Noto Sans SC"/>
                <a:sym typeface="Noto Sans SC"/>
              </a:rPr>
              <a:t>如小程序认证费、企业微信认证费、SSL证书费、云服务器部署费等。开发前AI会提供粗略估算，最终以实际开销为准。客户可自行解决，无需额外付费。</a:t>
            </a:r>
            <a:endParaRPr lang="en-US" sz="1100"/>
          </a:p>
        </p:txBody>
      </p:sp>
      <p:sp>
        <p:nvSpPr>
          <p:cNvPr name="AutoShape 22" id="22"/>
          <p:cNvSpPr/>
          <p:nvPr/>
        </p:nvSpPr>
        <p:spPr>
          <a:xfrm rot="0" flipH="false" flipV="false">
            <a:off x="8509000" y="3578264"/>
            <a:ext cx="3048000" cy="254000"/>
          </a:xfrm>
          <a:prstGeom prst="rect">
            <a:avLst/>
          </a:prstGeom>
          <a:noFill/>
          <a:ln w="12700" cmpd="sng" cap="flat">
            <a:noFill/>
            <a:prstDash val="solid"/>
            <a:round/>
          </a:ln>
        </p:spPr>
        <p:txBody>
          <a:bodyPr anchor="ctr" rtlCol="false" anchorCtr="false" vert="horz" wrap="square" lIns="0" rIns="0" tIns="0" bIns="0"/>
          <a:lstStyle/>
          <a:p>
            <a:pPr algn="l" indent="0">
              <a:lnSpc>
                <a:spcPct val="125000"/>
              </a:lnSpc>
              <a:defRPr/>
            </a:pPr>
            <a:r>
              <a:rPr lang="en-US" b="true" i="false" strike="noStrike" u="none" sz="1500">
                <a:solidFill>
                  <a:srgbClr val="333333"/>
                </a:solidFill>
                <a:latin typeface="Noto Sans SC"/>
                <a:ea typeface="Noto Sans SC"/>
                <a:cs typeface="Noto Sans SC"/>
                <a:sym typeface="Noto Sans SC"/>
              </a:rPr>
              <a:t>AI销售手机费用</a:t>
            </a:r>
            <a:endParaRPr lang="en-US" sz="1100"/>
          </a:p>
        </p:txBody>
      </p:sp>
      <p:sp>
        <p:nvSpPr>
          <p:cNvPr name="AutoShape 23" id="23"/>
          <p:cNvSpPr/>
          <p:nvPr/>
        </p:nvSpPr>
        <p:spPr>
          <a:xfrm rot="0" flipH="false" flipV="false">
            <a:off x="8509000" y="3959264"/>
            <a:ext cx="3048000" cy="1270000"/>
          </a:xfrm>
          <a:prstGeom prst="rect">
            <a:avLst/>
          </a:prstGeom>
          <a:noFill/>
          <a:ln w="12700" cmpd="sng" cap="flat">
            <a:noFill/>
            <a:prstDash val="solid"/>
            <a:round/>
          </a:ln>
        </p:spPr>
        <p:txBody>
          <a:bodyPr anchor="t" rtlCol="false" anchorCtr="false" vert="horz" wrap="square" lIns="0" rIns="0" tIns="0" bIns="0"/>
          <a:lstStyle/>
          <a:p>
            <a:pPr algn="l" indent="0">
              <a:lnSpc>
                <a:spcPct val="125000"/>
              </a:lnSpc>
              <a:defRPr/>
            </a:pPr>
            <a:r>
              <a:rPr lang="en-US" b="false" i="false" strike="noStrike" u="none" sz="1200">
                <a:solidFill>
                  <a:srgbClr val="666666"/>
                </a:solidFill>
                <a:latin typeface="Noto Sans SC"/>
                <a:ea typeface="Noto Sans SC"/>
                <a:cs typeface="Noto Sans SC"/>
                <a:sym typeface="Noto Sans SC"/>
              </a:rPr>
              <a:t>若使用AI销售手机，需从我方采购专属设备，包含硬件费用和按台/年收取的软件服务费用，提供多种型号选择。</a:t>
            </a:r>
            <a:endParaRPr lang="en-US" sz="1100"/>
          </a:p>
        </p:txBody>
      </p:sp>
      <p:sp>
        <p:nvSpPr>
          <p:cNvPr name="AutoShape 24" id="24"/>
          <p:cNvSpPr/>
          <p:nvPr/>
        </p:nvSpPr>
        <p:spPr>
          <a:xfrm rot="0" flipH="false" flipV="false">
            <a:off x="4572000" y="5292764"/>
            <a:ext cx="3048000" cy="1016000"/>
          </a:xfrm>
          <a:prstGeom prst="rect">
            <a:avLst/>
          </a:prstGeom>
          <a:noFill/>
          <a:ln w="12700" cmpd="sng" cap="flat">
            <a:noFill/>
            <a:prstDash val="solid"/>
            <a:round/>
          </a:ln>
        </p:spPr>
        <p:txBody>
          <a:bodyPr anchor="t" rtlCol="false" anchorCtr="false" vert="horz" wrap="square" lIns="0" rIns="0" tIns="0" bIns="0"/>
          <a:lstStyle/>
          <a:p>
            <a:pPr algn="l" indent="0">
              <a:lnSpc>
                <a:spcPct val="125000"/>
              </a:lnSpc>
              <a:defRPr/>
            </a:pPr>
            <a:r>
              <a:rPr lang="en-US" b="false" i="false" strike="noStrike" u="none" sz="1200">
                <a:solidFill>
                  <a:srgbClr val="666666"/>
                </a:solidFill>
                <a:latin typeface="Noto Sans SC"/>
                <a:ea typeface="Noto Sans SC"/>
                <a:cs typeface="Noto Sans SC"/>
                <a:sym typeface="Noto Sans SC"/>
              </a:rPr>
              <a:t>一口价全含，适合于有预算上限，不关心AI-agents运行的客户或者招投标客户</a:t>
            </a:r>
            <a:endParaRPr lang="en-US" sz="1100"/>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000000">
            <a:alpha val="100000"/>
          </a:srgbClr>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r="0" t="0" b="0"/>
          <a:stretch>
            <a:fillRect/>
          </a:stretch>
        </p:blipFill>
        <p:spPr>
          <a:xfrm rot="0" flipH="false" flipV="false">
            <a:off x="0" y="0"/>
            <a:ext cx="12192000" cy="6858000"/>
          </a:xfrm>
          <a:prstGeom prst="rect">
            <a:avLst/>
          </a:prstGeom>
          <a:noFill/>
          <a:ln w="25400" cmpd="sng" cap="flat">
            <a:noFill/>
            <a:prstDash val="solid"/>
            <a:round/>
          </a:ln>
        </p:spPr>
      </p:pic>
      <p:sp>
        <p:nvSpPr>
          <p:cNvPr name="AutoShape 3" id="3"/>
          <p:cNvSpPr/>
          <p:nvPr/>
        </p:nvSpPr>
        <p:spPr>
          <a:xfrm rot="0" flipH="false" flipV="false">
            <a:off x="0" y="0"/>
            <a:ext cx="12192000" cy="6858000"/>
          </a:xfrm>
          <a:prstGeom prst="roundRect">
            <a:avLst>
              <a:gd name="adj" fmla="val 0"/>
            </a:avLst>
          </a:prstGeom>
          <a:solidFill>
            <a:srgbClr val="0A1428">
              <a:alpha val="70000"/>
            </a:srgbClr>
          </a:solidFill>
          <a:ln w="25400" cmpd="sng" cap="flat">
            <a:noFill/>
            <a:prstDash val="solid"/>
            <a:round/>
          </a:ln>
        </p:spPr>
        <p:txBody>
          <a:bodyPr anchor="ctr" rtlCol="false" vert="horz" wrap="square" lIns="63500" rIns="63500" tIns="63500" bIns="63500"/>
          <a:lstStyle/>
          <a:p>
            <a:pPr algn="ctr">
              <a:defRPr/>
            </a:pPr>
            <a:endParaRPr/>
          </a:p>
        </p:txBody>
      </p:sp>
      <p:sp>
        <p:nvSpPr>
          <p:cNvPr name="AutoShape 4" id="4"/>
          <p:cNvSpPr/>
          <p:nvPr/>
        </p:nvSpPr>
        <p:spPr>
          <a:xfrm rot="0" flipH="false" flipV="false">
            <a:off x="1016000" y="2413000"/>
            <a:ext cx="10160000" cy="762000"/>
          </a:xfrm>
          <a:prstGeom prst="rect">
            <a:avLst/>
          </a:prstGeom>
          <a:noFill/>
          <a:ln w="12700" cmpd="sng" cap="flat">
            <a:noFill/>
            <a:prstDash val="solid"/>
            <a:round/>
          </a:ln>
        </p:spPr>
        <p:txBody>
          <a:bodyPr anchor="ctr" rtlCol="false" anchorCtr="false" vert="horz" wrap="square" lIns="0" rIns="0" tIns="0" bIns="0"/>
          <a:lstStyle/>
          <a:p>
            <a:pPr algn="ctr" indent="0">
              <a:lnSpc>
                <a:spcPct val="125000"/>
              </a:lnSpc>
              <a:defRPr/>
            </a:pPr>
            <a:r>
              <a:rPr lang="en-US" b="true" i="false" strike="noStrike" u="none" sz="4000">
                <a:solidFill>
                  <a:srgbClr val="FFFFFF"/>
                </a:solidFill>
                <a:latin typeface="Noto Sans SC"/>
                <a:ea typeface="Noto Sans SC"/>
                <a:cs typeface="Noto Sans SC"/>
                <a:sym typeface="Noto Sans SC"/>
              </a:rPr>
              <a:t>感谢聆听</a:t>
            </a:r>
            <a:endParaRPr lang="en-US" sz="1100"/>
          </a:p>
        </p:txBody>
      </p:sp>
      <p:cxnSp>
        <p:nvCxnSpPr>
          <p:cNvPr name="Connector 5" id="5"/>
          <p:cNvCxnSpPr/>
          <p:nvPr/>
        </p:nvCxnSpPr>
        <p:spPr>
          <a:xfrm rot="-34376" flipH="false" flipV="false">
            <a:off x="5461032" y="3422650"/>
            <a:ext cx="1270000" cy="12700"/>
          </a:xfrm>
          <a:prstGeom prst="straightConnector1">
            <a:avLst/>
          </a:prstGeom>
          <a:solidFill>
            <a:srgbClr val="DEE0E3">
              <a:alpha val="100000"/>
            </a:srgbClr>
          </a:solidFill>
          <a:ln w="38100" cmpd="sng" cap="flat">
            <a:solidFill>
              <a:srgbClr val="00BFFF">
                <a:alpha val="100000"/>
              </a:srgbClr>
            </a:solidFill>
            <a:prstDash val="solid"/>
            <a:round/>
            <a:headEnd type="none" w="lg" len="lg"/>
            <a:tailEnd type="none" w="lg" len="lg"/>
          </a:ln>
        </p:spPr>
      </p:cxnSp>
      <p:sp>
        <p:nvSpPr>
          <p:cNvPr name="AutoShape 6" id="6"/>
          <p:cNvSpPr/>
          <p:nvPr/>
        </p:nvSpPr>
        <p:spPr>
          <a:xfrm rot="0" flipH="false" flipV="false">
            <a:off x="1016000" y="3683000"/>
            <a:ext cx="10160000" cy="508000"/>
          </a:xfrm>
          <a:prstGeom prst="rect">
            <a:avLst/>
          </a:prstGeom>
          <a:noFill/>
          <a:ln w="12700" cmpd="sng" cap="flat">
            <a:noFill/>
            <a:prstDash val="solid"/>
            <a:round/>
          </a:ln>
        </p:spPr>
        <p:txBody>
          <a:bodyPr anchor="ctr" rtlCol="false" anchorCtr="false" vert="horz" wrap="square" lIns="0" rIns="0" tIns="0" bIns="0"/>
          <a:lstStyle/>
          <a:p>
            <a:pPr algn="ctr" indent="0">
              <a:lnSpc>
                <a:spcPct val="125000"/>
              </a:lnSpc>
              <a:defRPr/>
            </a:pPr>
            <a:r>
              <a:rPr lang="en-US" b="false" i="false" strike="noStrike" u="none" sz="1800">
                <a:solidFill>
                  <a:srgbClr val="FFFFFF">
                    <a:alpha val="80000"/>
                  </a:srgbClr>
                </a:solidFill>
                <a:latin typeface="Noto Sans SC"/>
                <a:ea typeface="Noto Sans SC"/>
                <a:cs typeface="Noto Sans SC"/>
                <a:sym typeface="Noto Sans SC"/>
              </a:rPr>
              <a:t>欢迎提问与交流</a:t>
            </a:r>
            <a:endParaRPr lang="en-US" sz="1100"/>
          </a:p>
        </p:txBody>
      </p:sp>
      <p:pic>
        <p:nvPicPr>
          <p:cNvPr name="Picture 7" id="7"/>
          <p:cNvPicPr>
            <a:picLocks noChangeAspect="true"/>
          </p:cNvPicPr>
          <p:nvPr/>
        </p:nvPicPr>
        <p:blipFill>
          <a:blip r:embed="rId4"/>
          <a:stretch>
            <a:fillRect/>
          </a:stretch>
        </p:blipFill>
        <p:spPr>
          <a:xfrm>
            <a:off x="10668000" y="6190112"/>
            <a:ext cx="1524000" cy="667888"/>
          </a:xfrm>
          <a:prstGeom prst="rect">
            <a:avLst/>
          </a:prstGeom>
        </p:spPr>
      </p:pic>
    </p:spTree>
  </p:cSld>
  <p:clrMapOvr>
    <a:masterClrMapping/>
  </p:clrMapOvr>
</p:sld>
</file>

<file path=ppt/theme/theme1.xml><?xml version="1.0" encoding="utf-8"?>
<a:theme xmlns:a="http://schemas.openxmlformats.org/drawingml/2006/main" xmlns:r="http://schemas.openxmlformats.org/officeDocument/2006/relationships" name="Office 主题​​">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主题​​">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默认主题">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xsi="http://www.w3.org/2001/XMLSchema-instance"/>
</file>