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  <p:sldMasterId id="2147483660" r:id="rId8"/>
  </p:sldMasterIdLst>
  <p:notesMasterIdLst>
    <p:notesMasterId r:id="rId6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12192000" cy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arget="theme/theme1.xml" Type="http://schemas.openxmlformats.org/officeDocument/2006/relationships/theme"/><Relationship Id="rId10" Target="slides/slide2.xml" Type="http://schemas.openxmlformats.org/officeDocument/2006/relationships/slide"/><Relationship Id="rId11" Target="slides/slide3.xml" Type="http://schemas.openxmlformats.org/officeDocument/2006/relationships/slide"/><Relationship Id="rId12" Target="slides/slide4.xml" Type="http://schemas.openxmlformats.org/officeDocument/2006/relationships/slide"/><Relationship Id="rId13" Target="slides/slide5.xml" Type="http://schemas.openxmlformats.org/officeDocument/2006/relationships/slide"/><Relationship Id="rId14" Target="slides/slide6.xml" Type="http://schemas.openxmlformats.org/officeDocument/2006/relationships/slide"/><Relationship Id="rId15" Target="slides/slide7.xml" Type="http://schemas.openxmlformats.org/officeDocument/2006/relationships/slide"/><Relationship Id="rId16" Target="slides/slide8.xml" Type="http://schemas.openxmlformats.org/officeDocument/2006/relationships/slide"/><Relationship Id="rId17" Target="slides/slide9.xml" Type="http://schemas.openxmlformats.org/officeDocument/2006/relationships/slide"/><Relationship Id="rId18" Target="slides/slide10.xml" Type="http://schemas.openxmlformats.org/officeDocument/2006/relationships/slide"/><Relationship Id="rId19" Target="slides/slide11.xml" Type="http://schemas.openxmlformats.org/officeDocument/2006/relationships/slide"/><Relationship Id="rId2" Target="viewProps.xml" Type="http://schemas.openxmlformats.org/officeDocument/2006/relationships/viewProps"/><Relationship Id="rId20" Target="slides/slide12.xml" Type="http://schemas.openxmlformats.org/officeDocument/2006/relationships/slide"/><Relationship Id="rId21" Target="notesSlides/notesSlide1.xml" Type="http://schemas.openxmlformats.org/officeDocument/2006/relationships/notesSlide"/><Relationship Id="rId22" Target="notesSlides/notesSlide2.xml" Type="http://schemas.openxmlformats.org/officeDocument/2006/relationships/notesSlide"/><Relationship Id="rId23" Target="notesSlides/notesSlide3.xml" Type="http://schemas.openxmlformats.org/officeDocument/2006/relationships/notesSlide"/><Relationship Id="rId24" Target="notesSlides/notesSlide4.xml" Type="http://schemas.openxmlformats.org/officeDocument/2006/relationships/notesSlide"/><Relationship Id="rId25" Target="notesSlides/notesSlide5.xml" Type="http://schemas.openxmlformats.org/officeDocument/2006/relationships/notesSlide"/><Relationship Id="rId26" Target="notesSlides/notesSlide6.xml" Type="http://schemas.openxmlformats.org/officeDocument/2006/relationships/notesSlide"/><Relationship Id="rId27" Target="notesSlides/notesSlide7.xml" Type="http://schemas.openxmlformats.org/officeDocument/2006/relationships/notesSlide"/><Relationship Id="rId28" Target="notesSlides/notesSlide8.xml" Type="http://schemas.openxmlformats.org/officeDocument/2006/relationships/notesSlide"/><Relationship Id="rId29" Target="notesSlides/notesSlide9.xml" Type="http://schemas.openxmlformats.org/officeDocument/2006/relationships/notesSlide"/><Relationship Id="rId3" Target="presProps.xml" Type="http://schemas.openxmlformats.org/officeDocument/2006/relationships/presProps"/><Relationship Id="rId30" Target="notesSlides/notesSlide10.xml" Type="http://schemas.openxmlformats.org/officeDocument/2006/relationships/notesSlide"/><Relationship Id="rId31" Target="notesSlides/notesSlide11.xml" Type="http://schemas.openxmlformats.org/officeDocument/2006/relationships/notesSlide"/><Relationship Id="rId32" Target="notesSlides/notesSlide12.xml" Type="http://schemas.openxmlformats.org/officeDocument/2006/relationships/notesSlide"/><Relationship Id="rId4" Target="slideMasters/slideMaster1.xml" Type="http://schemas.openxmlformats.org/officeDocument/2006/relationships/slideMaster"/><Relationship Id="rId6" Target="notesMasters/notesMaster1.xml" Type="http://schemas.openxmlformats.org/officeDocument/2006/relationships/notesMaster"/><Relationship Id="rId7" Target="theme/theme2.xml" Type="http://schemas.openxmlformats.org/officeDocument/2006/relationships/theme"/><Relationship Id="rId8" Target="slideMasters/slideMaster2.xml" Type="http://schemas.openxmlformats.org/officeDocument/2006/relationships/slideMaster"/><Relationship Id="rId9" Target="slides/slide1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大家好，欢迎了解深圳智效上门网络科技有限公司。我们是一家与众不同的“OPC一人公司”，核心特色就是“老板驻场，亲自服务”。我们的老板是拥有百万年薪背景的AI工程师，将亲自为您驻场15天，免费体验，为您的企业定制专属的AI提效方案。我们的口号是：“老板亲自干，AI落地更靠谱”。屏幕下方是老板的直联电话，欢迎随时联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关于我们具体的产品形态演示和客户的服务反馈视频，由于涉及一些细节信息，我们会在私下的演示环节中为您详细展示。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我们的合作流程非常清晰，并且老板会全程参与其中的每一个环节。从最初的需求沟通，到免费的房车驻场体验，再到方案确认、开发落地、验收赋能，最后是长期的维护和优化，您都将直接与老板对接，确保每一步都高效、透明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现在，我们诚挚地向您发出合作邀约。您可以立即通过屏幕上的电话直接联系老板，或者扫描二维码进行预约，免费体验我们的“老板房车驻场服务”。屏幕上也提供了老板的详细简历链接，您可以进一步了解他的专业背景。我们坚信，“老板亲自干，AI落地更靠谱”，期待与您的合作！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我们是一家“OPC一人公司”，这意味着公司的核心就是我们的老板——一位拥有12年AI落地经验的前大厂技术负责人。他不仅亲自创立了公司，更会亲自为每一位客户提供服务。我们摒弃了传统外包公司的层层转包，老板将直接与您对接，从需求调研到方案落地，全程一对一，确保沟通高效，问题解决直接。我们的目标就是做最专注、最高效的企业AI提效上门服务商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我们最大的服务特色，就是“老板亲自驻场15天，免费体验”。老板会开着他的移动办公室——房车，直接来到您公司楼下，驻场15天。这期间，他会24小时响应您的需求，亲自为您梳理业务、定制方案，全程不收取任何费用。您可以先看到实实在在的效果，再决定是否合作。这极大地降低了您的沟通成本和决策风险，让您“直接和老板谈需求，先看到效果，再决定合作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我们的产品和服务有四大核心优势，全部围绕“老板亲自服务”展开。第一，老板本人100%深度参与，而不是外包团队。第二，我们提供自动化、无感接入的方案，不改动您现有系统，确保合规。第三，我们不仅交付结果，还会赋能您的团队，提升内部AI能力。第四，我们承诺100%代码交付，支持私有化部署，由老板亲自保障数据安全和长期维护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接下来看我们的第一个真实案例。这是一家数据服务公司，他们的痛点是数据打标效率低。我们的老板亲自为他们设计了浏览器插件方案，实现了全流程自动化。最终，他们的作业效率提升了90%，人工成本降低了60%，而且全程业务零中断。客户的评价是“需求理解精准，效果超出预期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第二个案例是关于招投标的。一家科技公司需要紧急完成一个惠企政策平台的应标方案，时间非常紧张。我们的老板亲自带队，在极短时间内完成了深度调研和全套方案输出，将原本需要3个月的筹备周期压缩到了仅仅2周，帮助客户成功中标。客户评价说，老板帮他们“抢回了关键时间”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第三个案例是为一家制造企业定制私有化CRM系统。他们需要一套完全匹配自己内部流程的管理系统。我们的老板亲自编写核心代码，实现了100%的流程匹配，并进行了全量代码交付，支持私有化部署。客户反馈说，他们终于有了“真正属于自己的CRM”，对老板的技术和服务都非常满意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我们提供三种灵活的合作模式，您可以根据自己的需求选择。首先是零成本的“体验模式”，老板驻场15天，让您先看到效果。其次是“顾问模式”，相当于您以较低成本雇佣了一位AI专家。最后是“项目模式”，针对特定的深度定制项目进行合作。无论哪种模式，老板都会全程参与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false" i="false" u="none" strike="noStrike"/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为什么选择我们？这张对比表可以清晰地告诉您答案。与传统的AI服务商相比，我们在服务主体、方案定制化、响应速度、交付质量和数据安全这五个关键维度上，都具有压倒性的优势。核心原因就是“老板亲自服务”，消除了所有中间环节，实现了最高效、最可靠的合作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Shape 31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Shape 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Shape 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Shape 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Shape 50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Shape 5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Shape 5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Shape 5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竖排标题与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Shape 16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Shape 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Shape 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Shape 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Shape 5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Shape 5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Shape 5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Shape 5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Shape 60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6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Shape 6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Shape 6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Shape 10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Shape 11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Shape 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Shape 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Shape 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Shape 36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Shape 3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Shape 3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Shape 3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Shape 4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Shape 4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Shape 4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Shape 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Shape 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Shape 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Shape 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Shape 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Shape 44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Shape 45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Shape 4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Shape 4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Shape 4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Shape 25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Shape 2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Shape 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Shape 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Relationship Id="rId2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Shape 2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默认主题">
    <p:bg>
      <p:bgPr>
        <a:solidFill>
          <a:srgbClr val="FFFFFF">
            <a:alpha val="10000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5748369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78.png" Type="http://schemas.openxmlformats.org/officeDocument/2006/relationships/image"/><Relationship Id="rId3" Target="../media/image79.svg" Type="http://schemas.openxmlformats.org/officeDocument/2006/relationships/image"/><Relationship Id="rId4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86.png" Type="http://schemas.openxmlformats.org/officeDocument/2006/relationships/image"/><Relationship Id="rId11" Target="../media/image87.svg" Type="http://schemas.openxmlformats.org/officeDocument/2006/relationships/image"/><Relationship Id="rId12" Target="../media/image88.png" Type="http://schemas.openxmlformats.org/officeDocument/2006/relationships/image"/><Relationship Id="rId13" Target="../media/image89.svg" Type="http://schemas.openxmlformats.org/officeDocument/2006/relationships/image"/><Relationship Id="rId14" Target="../notesSlides/notesSlide11.xml" Type="http://schemas.openxmlformats.org/officeDocument/2006/relationships/notesSlide"/><Relationship Id="rId2" Target="../media/image80.png" Type="http://schemas.openxmlformats.org/officeDocument/2006/relationships/image"/><Relationship Id="rId3" Target="../media/image81.svg" Type="http://schemas.openxmlformats.org/officeDocument/2006/relationships/image"/><Relationship Id="rId4" Target="../media/image82.png" Type="http://schemas.openxmlformats.org/officeDocument/2006/relationships/image"/><Relationship Id="rId5" Target="../media/image83.svg" Type="http://schemas.openxmlformats.org/officeDocument/2006/relationships/image"/><Relationship Id="rId6" Target="../media/image84.png" Type="http://schemas.openxmlformats.org/officeDocument/2006/relationships/image"/><Relationship Id="rId7" Target="../media/image85.svg" Type="http://schemas.openxmlformats.org/officeDocument/2006/relationships/image"/><Relationship Id="rId8" Target="../media/image68.png" Type="http://schemas.openxmlformats.org/officeDocument/2006/relationships/image"/><Relationship Id="rId9" Target="../media/image69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notesSlides/notesSlide12.xml" Type="http://schemas.openxmlformats.org/officeDocument/2006/relationships/notesSlide"/><Relationship Id="rId11" Target="../media/image96.png" Type="http://schemas.openxmlformats.org/officeDocument/2006/relationships/image"/><Relationship Id="rId2" Target="../media/image2.jpeg" Type="http://schemas.openxmlformats.org/officeDocument/2006/relationships/image"/><Relationship Id="rId3" Target="../media/image90.png" Type="http://schemas.openxmlformats.org/officeDocument/2006/relationships/image"/><Relationship Id="rId4" Target="../media/image91.svg" Type="http://schemas.openxmlformats.org/officeDocument/2006/relationships/image"/><Relationship Id="rId5" Target="https://xxx.com/resume" TargetMode="External" Type="http://schemas.openxmlformats.org/officeDocument/2006/relationships/hyperlink"/><Relationship Id="rId6" Target="../media/image92.png" Type="http://schemas.openxmlformats.org/officeDocument/2006/relationships/image"/><Relationship Id="rId7" Target="../media/image93.svg" Type="http://schemas.openxmlformats.org/officeDocument/2006/relationships/image"/><Relationship Id="rId8" Target="../media/image94.png" Type="http://schemas.openxmlformats.org/officeDocument/2006/relationships/image"/><Relationship Id="rId9" Target="../media/image95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media/image2.jpe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10.png" Type="http://schemas.openxmlformats.org/officeDocument/2006/relationships/image"/><Relationship Id="rId8" Target="../media/image11.svg" Type="http://schemas.openxmlformats.org/officeDocument/2006/relationships/image"/><Relationship Id="rId9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19.svg" Type="http://schemas.openxmlformats.org/officeDocument/2006/relationships/image"/><Relationship Id="rId11" Target="../notesSlides/notesSlide3.xml" Type="http://schemas.openxmlformats.org/officeDocument/2006/relationships/notesSlide"/><Relationship Id="rId2" Target="../media/image3.jpe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16.png" Type="http://schemas.openxmlformats.org/officeDocument/2006/relationships/image"/><Relationship Id="rId8" Target="../media/image17.svg" Type="http://schemas.openxmlformats.org/officeDocument/2006/relationships/image"/><Relationship Id="rId9" Target="../media/image1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notesSlides/notesSlide4.xml" Type="http://schemas.openxmlformats.org/officeDocument/2006/relationships/notesSlide"/><Relationship Id="rId2" Target="../media/image8.png" Type="http://schemas.openxmlformats.org/officeDocument/2006/relationships/image"/><Relationship Id="rId3" Target="../media/image9.svg" Type="http://schemas.openxmlformats.org/officeDocument/2006/relationships/image"/><Relationship Id="rId4" Target="../media/image20.png" Type="http://schemas.openxmlformats.org/officeDocument/2006/relationships/image"/><Relationship Id="rId5" Target="../media/image21.svg" Type="http://schemas.openxmlformats.org/officeDocument/2006/relationships/image"/><Relationship Id="rId6" Target="../media/image22.png" Type="http://schemas.openxmlformats.org/officeDocument/2006/relationships/image"/><Relationship Id="rId7" Target="../media/image23.svg" Type="http://schemas.openxmlformats.org/officeDocument/2006/relationships/image"/><Relationship Id="rId8" Target="../media/image16.png" Type="http://schemas.openxmlformats.org/officeDocument/2006/relationships/image"/><Relationship Id="rId9" Target="../media/image1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30.png" Type="http://schemas.openxmlformats.org/officeDocument/2006/relationships/image"/><Relationship Id="rId11" Target="../media/image31.svg" Type="http://schemas.openxmlformats.org/officeDocument/2006/relationships/image"/><Relationship Id="rId12" Target="../media/image32.png" Type="http://schemas.openxmlformats.org/officeDocument/2006/relationships/image"/><Relationship Id="rId13" Target="../media/image33.svg" Type="http://schemas.openxmlformats.org/officeDocument/2006/relationships/image"/><Relationship Id="rId14" Target="../media/image34.png" Type="http://schemas.openxmlformats.org/officeDocument/2006/relationships/image"/><Relationship Id="rId15" Target="../media/image35.svg" Type="http://schemas.openxmlformats.org/officeDocument/2006/relationships/image"/><Relationship Id="rId16" Target="../media/image36.png" Type="http://schemas.openxmlformats.org/officeDocument/2006/relationships/image"/><Relationship Id="rId17" Target="../media/image37.svg" Type="http://schemas.openxmlformats.org/officeDocument/2006/relationships/image"/><Relationship Id="rId18" Target="../notesSlides/notesSlide5.xml" Type="http://schemas.openxmlformats.org/officeDocument/2006/relationships/notesSlide"/><Relationship Id="rId2" Target="../media/image8.png" Type="http://schemas.openxmlformats.org/officeDocument/2006/relationships/image"/><Relationship Id="rId3" Target="../media/image9.svg" Type="http://schemas.openxmlformats.org/officeDocument/2006/relationships/image"/><Relationship Id="rId4" Target="../media/image24.png" Type="http://schemas.openxmlformats.org/officeDocument/2006/relationships/image"/><Relationship Id="rId5" Target="../media/image25.svg" Type="http://schemas.openxmlformats.org/officeDocument/2006/relationships/image"/><Relationship Id="rId6" Target="../media/image26.png" Type="http://schemas.openxmlformats.org/officeDocument/2006/relationships/image"/><Relationship Id="rId7" Target="../media/image27.svg" Type="http://schemas.openxmlformats.org/officeDocument/2006/relationships/image"/><Relationship Id="rId8" Target="../media/image28.png" Type="http://schemas.openxmlformats.org/officeDocument/2006/relationships/image"/><Relationship Id="rId9" Target="../media/image29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22.png" Type="http://schemas.openxmlformats.org/officeDocument/2006/relationships/image"/><Relationship Id="rId11" Target="../media/image23.svg" Type="http://schemas.openxmlformats.org/officeDocument/2006/relationships/image"/><Relationship Id="rId12" Target="../media/image42.png" Type="http://schemas.openxmlformats.org/officeDocument/2006/relationships/image"/><Relationship Id="rId13" Target="../media/image43.svg" Type="http://schemas.openxmlformats.org/officeDocument/2006/relationships/image"/><Relationship Id="rId14" Target="../media/image36.png" Type="http://schemas.openxmlformats.org/officeDocument/2006/relationships/image"/><Relationship Id="rId15" Target="../media/image37.svg" Type="http://schemas.openxmlformats.org/officeDocument/2006/relationships/image"/><Relationship Id="rId16" Target="../notesSlides/notesSlide6.xml" Type="http://schemas.openxmlformats.org/officeDocument/2006/relationships/notesSlide"/><Relationship Id="rId2" Target="../media/image8.png" Type="http://schemas.openxmlformats.org/officeDocument/2006/relationships/image"/><Relationship Id="rId3" Target="../media/image9.svg" Type="http://schemas.openxmlformats.org/officeDocument/2006/relationships/image"/><Relationship Id="rId4" Target="../media/image24.png" Type="http://schemas.openxmlformats.org/officeDocument/2006/relationships/image"/><Relationship Id="rId5" Target="../media/image25.svg" Type="http://schemas.openxmlformats.org/officeDocument/2006/relationships/image"/><Relationship Id="rId6" Target="../media/image38.png" Type="http://schemas.openxmlformats.org/officeDocument/2006/relationships/image"/><Relationship Id="rId7" Target="../media/image39.svg" Type="http://schemas.openxmlformats.org/officeDocument/2006/relationships/image"/><Relationship Id="rId8" Target="../media/image40.png" Type="http://schemas.openxmlformats.org/officeDocument/2006/relationships/image"/><Relationship Id="rId9" Target="../media/image41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50.png" Type="http://schemas.openxmlformats.org/officeDocument/2006/relationships/image"/><Relationship Id="rId11" Target="../media/image51.svg" Type="http://schemas.openxmlformats.org/officeDocument/2006/relationships/image"/><Relationship Id="rId12" Target="../media/image52.png" Type="http://schemas.openxmlformats.org/officeDocument/2006/relationships/image"/><Relationship Id="rId13" Target="../media/image53.svg" Type="http://schemas.openxmlformats.org/officeDocument/2006/relationships/image"/><Relationship Id="rId14" Target="../media/image54.png" Type="http://schemas.openxmlformats.org/officeDocument/2006/relationships/image"/><Relationship Id="rId15" Target="../media/image55.svg" Type="http://schemas.openxmlformats.org/officeDocument/2006/relationships/image"/><Relationship Id="rId16" Target="../media/image56.png" Type="http://schemas.openxmlformats.org/officeDocument/2006/relationships/image"/><Relationship Id="rId17" Target="../media/image57.svg" Type="http://schemas.openxmlformats.org/officeDocument/2006/relationships/image"/><Relationship Id="rId18" Target="../notesSlides/notesSlide7.xml" Type="http://schemas.openxmlformats.org/officeDocument/2006/relationships/notesSlide"/><Relationship Id="rId2" Target="../media/image44.png" Type="http://schemas.openxmlformats.org/officeDocument/2006/relationships/image"/><Relationship Id="rId3" Target="../media/image45.svg" Type="http://schemas.openxmlformats.org/officeDocument/2006/relationships/image"/><Relationship Id="rId4" Target="../media/image46.png" Type="http://schemas.openxmlformats.org/officeDocument/2006/relationships/image"/><Relationship Id="rId5" Target="../media/image47.svg" Type="http://schemas.openxmlformats.org/officeDocument/2006/relationships/image"/><Relationship Id="rId6" Target="../media/image48.png" Type="http://schemas.openxmlformats.org/officeDocument/2006/relationships/image"/><Relationship Id="rId7" Target="../media/image49.svg" Type="http://schemas.openxmlformats.org/officeDocument/2006/relationships/image"/><Relationship Id="rId8" Target="../media/image22.png" Type="http://schemas.openxmlformats.org/officeDocument/2006/relationships/image"/><Relationship Id="rId9" Target="../media/image23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66.png" Type="http://schemas.openxmlformats.org/officeDocument/2006/relationships/image"/><Relationship Id="rId11" Target="../media/image67.svg" Type="http://schemas.openxmlformats.org/officeDocument/2006/relationships/image"/><Relationship Id="rId12" Target="../media/image68.png" Type="http://schemas.openxmlformats.org/officeDocument/2006/relationships/image"/><Relationship Id="rId13" Target="../media/image69.svg" Type="http://schemas.openxmlformats.org/officeDocument/2006/relationships/image"/><Relationship Id="rId14" Target="../notesSlides/notesSlide8.xml" Type="http://schemas.openxmlformats.org/officeDocument/2006/relationships/notesSlide"/><Relationship Id="rId2" Target="../media/image58.png" Type="http://schemas.openxmlformats.org/officeDocument/2006/relationships/image"/><Relationship Id="rId3" Target="../media/image59.svg" Type="http://schemas.openxmlformats.org/officeDocument/2006/relationships/image"/><Relationship Id="rId4" Target="../media/image60.png" Type="http://schemas.openxmlformats.org/officeDocument/2006/relationships/image"/><Relationship Id="rId5" Target="../media/image61.svg" Type="http://schemas.openxmlformats.org/officeDocument/2006/relationships/image"/><Relationship Id="rId6" Target="../media/image62.png" Type="http://schemas.openxmlformats.org/officeDocument/2006/relationships/image"/><Relationship Id="rId7" Target="../media/image63.svg" Type="http://schemas.openxmlformats.org/officeDocument/2006/relationships/image"/><Relationship Id="rId8" Target="../media/image64.png" Type="http://schemas.openxmlformats.org/officeDocument/2006/relationships/image"/><Relationship Id="rId9" Target="../media/image65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76.png" Type="http://schemas.openxmlformats.org/officeDocument/2006/relationships/image"/><Relationship Id="rId11" Target="../media/image77.svg" Type="http://schemas.openxmlformats.org/officeDocument/2006/relationships/image"/><Relationship Id="rId12" Target="../media/image28.png" Type="http://schemas.openxmlformats.org/officeDocument/2006/relationships/image"/><Relationship Id="rId13" Target="../media/image29.svg" Type="http://schemas.openxmlformats.org/officeDocument/2006/relationships/image"/><Relationship Id="rId14" Target="../notesSlides/notesSlide9.xml" Type="http://schemas.openxmlformats.org/officeDocument/2006/relationships/notesSlide"/><Relationship Id="rId2" Target="../media/image8.png" Type="http://schemas.openxmlformats.org/officeDocument/2006/relationships/image"/><Relationship Id="rId3" Target="../media/image9.svg" Type="http://schemas.openxmlformats.org/officeDocument/2006/relationships/image"/><Relationship Id="rId4" Target="../media/image70.png" Type="http://schemas.openxmlformats.org/officeDocument/2006/relationships/image"/><Relationship Id="rId5" Target="../media/image71.svg" Type="http://schemas.openxmlformats.org/officeDocument/2006/relationships/image"/><Relationship Id="rId6" Target="../media/image72.png" Type="http://schemas.openxmlformats.org/officeDocument/2006/relationships/image"/><Relationship Id="rId7" Target="../media/image73.svg" Type="http://schemas.openxmlformats.org/officeDocument/2006/relationships/image"/><Relationship Id="rId8" Target="../media/image74.png" Type="http://schemas.openxmlformats.org/officeDocument/2006/relationships/image"/><Relationship Id="rId9" Target="../media/image7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A193C">
                <a:alpha val="100000"/>
              </a:srgbClr>
            </a:gs>
            <a:gs pos="100000">
              <a:srgbClr val="14326E">
                <a:alpha val="100000"/>
              </a:srgbClr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609600" y="508000"/>
            <a:ext cx="109728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AI 提效・老板驻场 —— 深圳智效上门网络科技有限公司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609600" y="1206500"/>
            <a:ext cx="109728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C8D2E6"/>
                </a:solidFill>
                <a:latin typeface="Noto Sans SC"/>
                <a:ea typeface="Noto Sans SC"/>
                <a:cs typeface="Noto Sans SC"/>
                <a:sym typeface="Noto Sans SC"/>
              </a:rPr>
              <a:t>百万年薪 AI 工程师老板亲自驻场，免费试服务 15 天，为您定制专属 AI 方案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1905000"/>
            <a:ext cx="3048000" cy="3048000"/>
          </a:xfrm>
          <a:prstGeom prst="roundRect">
            <a:avLst>
              <a:gd name="adj" fmla="val 4166"/>
            </a:avLst>
          </a:prstGeom>
          <a:solidFill>
            <a:srgbClr val="FFFFFF">
              <a:alpha val="10000"/>
            </a:srgbClr>
          </a:solidFill>
          <a:ln w="12700" cmpd="sng" cap="flat">
            <a:solidFill>
              <a:srgbClr val="0052FF">
                <a:alpha val="5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1206500" y="2095500"/>
            <a:ext cx="2667000" cy="2667000"/>
          </a:xfrm>
          <a:prstGeom prst="roundRect">
            <a:avLst>
              <a:gd name="adj" fmla="val 4761"/>
            </a:avLst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6" id="6"/>
          <p:cNvSpPr/>
          <p:nvPr/>
        </p:nvSpPr>
        <p:spPr>
          <a:xfrm rot="0" flipH="false" flipV="false">
            <a:off x="4572000" y="1905000"/>
            <a:ext cx="3048000" cy="3048000"/>
          </a:xfrm>
          <a:prstGeom prst="roundRect">
            <a:avLst>
              <a:gd name="adj" fmla="val 4166"/>
            </a:avLst>
          </a:prstGeom>
          <a:solidFill>
            <a:srgbClr val="FFFFFF">
              <a:alpha val="10000"/>
            </a:srgbClr>
          </a:solidFill>
          <a:ln w="25400" cmpd="sng" cap="flat">
            <a:solidFill>
              <a:srgbClr val="FF8C00">
                <a:alpha val="8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3"/>
          <a:srcRect l="0" r="0" t="0" b="0"/>
          <a:stretch>
            <a:fillRect/>
          </a:stretch>
        </p:blipFill>
        <p:spPr>
          <a:xfrm rot="0" flipH="false" flipV="false">
            <a:off x="4762500" y="2095500"/>
            <a:ext cx="2667000" cy="2667000"/>
          </a:xfrm>
          <a:prstGeom prst="roundRect">
            <a:avLst>
              <a:gd name="adj" fmla="val 4761"/>
            </a:avLst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8" id="8"/>
          <p:cNvSpPr/>
          <p:nvPr/>
        </p:nvSpPr>
        <p:spPr>
          <a:xfrm rot="0" flipH="false" flipV="false">
            <a:off x="8128000" y="1905000"/>
            <a:ext cx="3048000" cy="3048000"/>
          </a:xfrm>
          <a:prstGeom prst="roundRect">
            <a:avLst>
              <a:gd name="adj" fmla="val 4166"/>
            </a:avLst>
          </a:prstGeom>
          <a:solidFill>
            <a:srgbClr val="FFFFFF">
              <a:alpha val="10000"/>
            </a:srgbClr>
          </a:solidFill>
          <a:ln w="12700" cmpd="sng" cap="flat">
            <a:solidFill>
              <a:srgbClr val="0052FF">
                <a:alpha val="5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9" id="9"/>
          <p:cNvPicPr>
            <a:picLocks noChangeAspect="true"/>
          </p:cNvPicPr>
          <p:nvPr/>
        </p:nvPicPr>
        <p:blipFill>
          <a:blip r:embed="rId4"/>
          <a:srcRect l="0" r="0" t="0" b="0"/>
          <a:stretch>
            <a:fillRect/>
          </a:stretch>
        </p:blipFill>
        <p:spPr>
          <a:xfrm rot="0" flipH="false" flipV="false">
            <a:off x="8318500" y="2095500"/>
            <a:ext cx="2667000" cy="2667000"/>
          </a:xfrm>
          <a:prstGeom prst="roundRect">
            <a:avLst>
              <a:gd name="adj" fmla="val 4761"/>
            </a:avLst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10" id="10"/>
          <p:cNvSpPr/>
          <p:nvPr/>
        </p:nvSpPr>
        <p:spPr>
          <a:xfrm rot="0" flipH="false" flipV="false">
            <a:off x="609600" y="5207000"/>
            <a:ext cx="109728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「老板亲自干，AI 落地更靠谱」</a:t>
            </a:r>
            <a:endParaRPr lang="en-US" sz="1100"/>
          </a:p>
        </p:txBody>
      </p:sp>
      <p:pic>
        <p:nvPicPr>
          <p:cNvPr name="Picture 11" id="11"/>
          <p:cNvPicPr>
            <a:picLocks noChangeAspect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0" flipH="false" flipV="false">
            <a:off x="4318000" y="5778500"/>
            <a:ext cx="304800" cy="304800"/>
          </a:xfrm>
          <a:prstGeom prst="rect">
            <a:avLst/>
          </a:prstGeom>
        </p:spPr>
      </p:pic>
      <p:sp>
        <p:nvSpPr>
          <p:cNvPr name="AutoShape 12" id="12"/>
          <p:cNvSpPr/>
          <p:nvPr/>
        </p:nvSpPr>
        <p:spPr>
          <a:xfrm rot="0" flipH="false" flipV="false">
            <a:off x="4699000" y="5740400"/>
            <a:ext cx="508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DCDCDC"/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老板直联电话：16607557430</a:t>
            </a:r>
            <a:endParaRPr lang="en-US" sz="1100"/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7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产品形态链接和视频（老板服务反馈）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2286000" y="2413000"/>
            <a:ext cx="7620000" cy="2032000"/>
          </a:xfrm>
          <a:prstGeom prst="roundRect">
            <a:avLst>
              <a:gd name="adj" fmla="val 6250"/>
            </a:avLst>
          </a:prstGeom>
          <a:solidFill>
            <a:srgbClr val="FFFFFF">
              <a:alpha val="100000"/>
            </a:srgbClr>
          </a:solidFill>
          <a:ln cmpd="sng" cap="flat">
            <a:solidFill>
              <a:srgbClr val="E6CFCF">
                <a:alpha val="100000"/>
              </a:srgbClr>
            </a:solidFill>
            <a:prstDash val="solid"/>
            <a:round/>
          </a:ln>
          <a:effectLst>
            <a:outerShdw dir="5400000" dist="127000" blurRad="254000" algn="tl" rotWithShape="false">
              <a:srgbClr val="000000">
                <a:alpha val="8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2794000" y="2971800"/>
            <a:ext cx="609600" cy="609600"/>
          </a:xfrm>
          <a:prstGeom prst="rect">
            <a:avLst/>
          </a:prstGeom>
        </p:spPr>
      </p:pic>
      <p:sp>
        <p:nvSpPr>
          <p:cNvPr name="AutoShape 5" id="5"/>
          <p:cNvSpPr/>
          <p:nvPr/>
        </p:nvSpPr>
        <p:spPr>
          <a:xfrm rot="0" flipH="false" flipV="false">
            <a:off x="3556000" y="2921000"/>
            <a:ext cx="5842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核心内容展示说明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由于涉及细节信息，产品形态演示与客户服务反馈视频将在私下演示环节中详细展示。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F0F5FF">
                <a:alpha val="100000"/>
              </a:srgbClr>
            </a:gs>
            <a:gs pos="100000">
              <a:srgbClr val="DBEAFE">
                <a:alpha val="100000"/>
              </a:srgbClr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合作流程（老板全程参与）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2032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2286000"/>
            <a:ext cx="508000" cy="5080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5" id="5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117600" y="2387600"/>
            <a:ext cx="304800" cy="304800"/>
          </a:xfrm>
          <a:prstGeom prst="rect">
            <a:avLst/>
          </a:prstGeom>
        </p:spPr>
      </p:pic>
      <p:sp>
        <p:nvSpPr>
          <p:cNvPr name="AutoShape 6" id="6"/>
          <p:cNvSpPr/>
          <p:nvPr/>
        </p:nvSpPr>
        <p:spPr>
          <a:xfrm rot="0" flipH="false" flipV="false">
            <a:off x="1651000" y="2311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01 需求沟通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2857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老板直接与客户对接，深入交流，明确业务痛点与核心诉求。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4445000" y="2032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4699000" y="2286000"/>
            <a:ext cx="508000" cy="508000"/>
          </a:xfrm>
          <a:prstGeom prst="ellipse">
            <a:avLst/>
          </a:prstGeom>
          <a:solidFill>
            <a:srgbClr val="FF8C00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4800600" y="2387600"/>
            <a:ext cx="304800" cy="304800"/>
          </a:xfrm>
          <a:prstGeom prst="rect">
            <a:avLst/>
          </a:prstGeom>
        </p:spPr>
      </p:pic>
      <p:sp>
        <p:nvSpPr>
          <p:cNvPr name="AutoShape 11" id="11"/>
          <p:cNvSpPr/>
          <p:nvPr/>
        </p:nvSpPr>
        <p:spPr>
          <a:xfrm rot="0" flipH="false" flipV="false">
            <a:off x="5334000" y="2311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02 免费驻场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4699000" y="2857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老板开房车进驻现场，实地调研业务场景，输出初步解决方案。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8128000" y="2032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8382000" y="2286000"/>
            <a:ext cx="508000" cy="5080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5" id="15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8483600" y="2387600"/>
            <a:ext cx="304800" cy="304800"/>
          </a:xfrm>
          <a:prstGeom prst="rect">
            <a:avLst/>
          </a:prstGeom>
        </p:spPr>
      </p:pic>
      <p:sp>
        <p:nvSpPr>
          <p:cNvPr name="AutoShape 16" id="16"/>
          <p:cNvSpPr/>
          <p:nvPr/>
        </p:nvSpPr>
        <p:spPr>
          <a:xfrm rot="0" flipH="false" flipV="false">
            <a:off x="9017000" y="2311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03 方案确认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8382000" y="2857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老板与客户逐条沟通细节，确认最终合作模式与交付标准。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762000" y="4191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1016000" y="4445000"/>
            <a:ext cx="508000" cy="5080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0" id="20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1117600" y="4546600"/>
            <a:ext cx="304800" cy="304800"/>
          </a:xfrm>
          <a:prstGeom prst="rect">
            <a:avLst/>
          </a:prstGeom>
        </p:spPr>
      </p:pic>
      <p:sp>
        <p:nvSpPr>
          <p:cNvPr name="AutoShape 21" id="21"/>
          <p:cNvSpPr/>
          <p:nvPr/>
        </p:nvSpPr>
        <p:spPr>
          <a:xfrm rot="0" flipH="false" flipV="false">
            <a:off x="1651000" y="4470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04 开发落地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1016000" y="5016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老板亲自负责核心开发、测试与上线部署，确保技术实现无偏差。</a:t>
            </a:r>
            <a:endParaRPr lang="en-US" sz="1100"/>
          </a:p>
        </p:txBody>
      </p:sp>
      <p:sp>
        <p:nvSpPr>
          <p:cNvPr name="AutoShape 23" id="23"/>
          <p:cNvSpPr/>
          <p:nvPr/>
        </p:nvSpPr>
        <p:spPr>
          <a:xfrm rot="0" flipH="false" flipV="false">
            <a:off x="4445000" y="4191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24" id="24"/>
          <p:cNvSpPr/>
          <p:nvPr/>
        </p:nvSpPr>
        <p:spPr>
          <a:xfrm rot="0" flipH="false" flipV="false">
            <a:off x="4699000" y="4445000"/>
            <a:ext cx="508000" cy="508000"/>
          </a:xfrm>
          <a:prstGeom prst="ellipse">
            <a:avLst/>
          </a:prstGeom>
          <a:solidFill>
            <a:srgbClr val="FF8C00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5" id="25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4800600" y="4546600"/>
            <a:ext cx="304800" cy="304800"/>
          </a:xfrm>
          <a:prstGeom prst="rect">
            <a:avLst/>
          </a:prstGeom>
        </p:spPr>
      </p:pic>
      <p:sp>
        <p:nvSpPr>
          <p:cNvPr name="AutoShape 26" id="26"/>
          <p:cNvSpPr/>
          <p:nvPr/>
        </p:nvSpPr>
        <p:spPr>
          <a:xfrm rot="0" flipH="false" flipV="false">
            <a:off x="5334000" y="4470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05 验收赋能</a:t>
            </a:r>
            <a:endParaRPr lang="en-US" sz="1100"/>
          </a:p>
        </p:txBody>
      </p:sp>
      <p:sp>
        <p:nvSpPr>
          <p:cNvPr name="AutoShape 27" id="27"/>
          <p:cNvSpPr/>
          <p:nvPr/>
        </p:nvSpPr>
        <p:spPr>
          <a:xfrm rot="0" flipH="false" flipV="false">
            <a:off x="4699000" y="5016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老板亲自培训客户团队掌握AI能力，协助完成项目验收与交付。</a:t>
            </a:r>
            <a:endParaRPr lang="en-US" sz="1100"/>
          </a:p>
        </p:txBody>
      </p:sp>
      <p:sp>
        <p:nvSpPr>
          <p:cNvPr name="AutoShape 28" id="28"/>
          <p:cNvSpPr/>
          <p:nvPr/>
        </p:nvSpPr>
        <p:spPr>
          <a:xfrm rot="0" flipH="false" flipV="false">
            <a:off x="8128000" y="4191000"/>
            <a:ext cx="330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29" id="29"/>
          <p:cNvSpPr/>
          <p:nvPr/>
        </p:nvSpPr>
        <p:spPr>
          <a:xfrm rot="0" flipH="false" flipV="false">
            <a:off x="8382000" y="4445000"/>
            <a:ext cx="508000" cy="5080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30" id="30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8483600" y="4546600"/>
            <a:ext cx="304800" cy="304800"/>
          </a:xfrm>
          <a:prstGeom prst="rect">
            <a:avLst/>
          </a:prstGeom>
        </p:spPr>
      </p:pic>
      <p:sp>
        <p:nvSpPr>
          <p:cNvPr name="AutoShape 31" id="31"/>
          <p:cNvSpPr/>
          <p:nvPr/>
        </p:nvSpPr>
        <p:spPr>
          <a:xfrm rot="0" flipH="false" flipV="false">
            <a:off x="9017000" y="4470400"/>
            <a:ext cx="215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06 长期维护</a:t>
            </a:r>
            <a:endParaRPr lang="en-US" sz="1100"/>
          </a:p>
        </p:txBody>
      </p:sp>
      <p:sp>
        <p:nvSpPr>
          <p:cNvPr name="AutoShape 32" id="32"/>
          <p:cNvSpPr/>
          <p:nvPr/>
        </p:nvSpPr>
        <p:spPr>
          <a:xfrm rot="0" flipH="false" flipV="false">
            <a:off x="8382000" y="5016500"/>
            <a:ext cx="2794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748B"/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老板直接负责售后服务，持续跟进反馈，进行迭代优化与技术支持。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E1E1E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609600" y="508000"/>
            <a:ext cx="109728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合作邀约・立即行动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609600" y="1206500"/>
            <a:ext cx="109728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8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免费预约「老板房车驻场体验」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609600" y="1905000"/>
            <a:ext cx="5334000" cy="3302000"/>
          </a:xfrm>
          <a:prstGeom prst="roundRect">
            <a:avLst>
              <a:gd name="adj" fmla="val 3846"/>
            </a:avLst>
          </a:prstGeom>
          <a:solidFill>
            <a:srgbClr val="FFFFFF">
              <a:alpha val="1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990600" y="2222500"/>
            <a:ext cx="1778000" cy="1778000"/>
          </a:xfrm>
          <a:prstGeom prst="ellipse">
            <a:avLst/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6" id="6"/>
          <p:cNvSpPr/>
          <p:nvPr/>
        </p:nvSpPr>
        <p:spPr>
          <a:xfrm rot="0" flipH="false" flipV="false">
            <a:off x="3022600" y="2349500"/>
            <a:ext cx="2667000" cy="152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创始人 / 首席架构师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FFFFFF">
                    <a:alpha val="70196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资深 AI 领域专家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FFFFFF">
                    <a:alpha val="70196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亲自带队，确保交付质量</a:t>
            </a:r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0" flipH="false" flipV="false">
            <a:off x="3022600" y="3556000"/>
            <a:ext cx="254000" cy="254000"/>
          </a:xfrm>
          <a:prstGeom prst="rect">
            <a:avLst/>
          </a:prstGeom>
        </p:spPr>
      </p:pic>
      <p:sp>
        <p:nvSpPr>
          <p:cNvPr name="AutoShape 8" id="8"/>
          <p:cNvSpPr/>
          <p:nvPr/>
        </p:nvSpPr>
        <p:spPr>
          <a:xfrm rot="0" flipH="false" flipV="false">
            <a:off x="3365500" y="3530600"/>
            <a:ext cx="2286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  <a:hlinkClick r:id="rId5" tooltip="https://xxx.com/resum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查看详细简历 &gt;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6248400" y="1905000"/>
            <a:ext cx="5334000" cy="3302000"/>
          </a:xfrm>
          <a:prstGeom prst="roundRect">
            <a:avLst>
              <a:gd name="adj" fmla="val 3846"/>
            </a:avLst>
          </a:prstGeom>
          <a:solidFill>
            <a:srgbClr val="FFFFFF">
              <a:alpha val="1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6629400" y="2222500"/>
            <a:ext cx="304800" cy="304800"/>
          </a:xfrm>
          <a:prstGeom prst="rect">
            <a:avLst/>
          </a:prstGeom>
        </p:spPr>
      </p:pic>
      <p:sp>
        <p:nvSpPr>
          <p:cNvPr name="AutoShape 11" id="11"/>
          <p:cNvSpPr/>
          <p:nvPr/>
        </p:nvSpPr>
        <p:spPr>
          <a:xfrm rot="0" flipH="false" flipV="false">
            <a:off x="7035800" y="2222500"/>
            <a:ext cx="4191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FFFFFF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老板直联电话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6629400" y="2603500"/>
            <a:ext cx="4572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4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166 0755 7430</a:t>
            </a:r>
            <a:endParaRPr lang="en-US" sz="1100"/>
          </a:p>
        </p:txBody>
      </p:sp>
      <p:cxnSp>
        <p:nvCxnSpPr>
          <p:cNvPr name="Connector 13" id="13"/>
          <p:cNvCxnSpPr/>
          <p:nvPr/>
        </p:nvCxnSpPr>
        <p:spPr>
          <a:xfrm rot="-9549" flipH="false" flipV="false">
            <a:off x="6629409" y="3232150"/>
            <a:ext cx="4572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name="Picture 14" id="14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6629400" y="3492500"/>
            <a:ext cx="762000" cy="762000"/>
          </a:xfrm>
          <a:prstGeom prst="rect">
            <a:avLst/>
          </a:prstGeom>
        </p:spPr>
      </p:pic>
      <p:sp>
        <p:nvSpPr>
          <p:cNvPr name="AutoShape 15" id="15"/>
          <p:cNvSpPr/>
          <p:nvPr/>
        </p:nvSpPr>
        <p:spPr>
          <a:xfrm rot="0" flipH="false" flipV="false">
            <a:off x="7518400" y="3492500"/>
            <a:ext cx="3683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扫码立即预约体验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FFFFFF">
                    <a:alpha val="70196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添加微信或填写预约表单</a:t>
            </a:r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609600" y="5588000"/>
            <a:ext cx="109728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FFFFFF">
                    <a:alpha val="90196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「老板亲自干，AI 落地更靠谱 —— 期待与您合作！」</a:t>
            </a:r>
            <a:endParaRPr lang="en-US" sz="1100"/>
          </a:p>
        </p:txBody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68000" y="6190112"/>
            <a:ext cx="1524000" cy="6678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7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公司介绍：OPC 一人公司・老板亲力亲为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4318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952500" y="1968500"/>
            <a:ext cx="3937000" cy="3937000"/>
          </a:xfrm>
          <a:prstGeom prst="roundRect">
            <a:avLst>
              <a:gd name="adj" fmla="val 3225"/>
            </a:avLst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5" id="5"/>
          <p:cNvSpPr/>
          <p:nvPr/>
        </p:nvSpPr>
        <p:spPr>
          <a:xfrm rot="0" flipH="false" flipV="false">
            <a:off x="5461000" y="1778000"/>
            <a:ext cx="5969000" cy="1270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25400" blurRad="635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6" id="6"/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0" flipH="false" flipV="false">
            <a:off x="5715000" y="1968500"/>
            <a:ext cx="304800" cy="304800"/>
          </a:xfrm>
          <a:prstGeom prst="rect">
            <a:avLst/>
          </a:prstGeom>
        </p:spPr>
      </p:pic>
      <p:sp>
        <p:nvSpPr>
          <p:cNvPr name="AutoShape 7" id="7"/>
          <p:cNvSpPr/>
          <p:nvPr/>
        </p:nvSpPr>
        <p:spPr>
          <a:xfrm rot="0" flipH="false" flipV="false">
            <a:off x="6096000" y="1930400"/>
            <a:ext cx="5080000" cy="3556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核心定位：AI提效上门专家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5715000" y="2286000"/>
            <a:ext cx="5461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由百万年薪 AI 工程师老板创立，专注企业 AI 提效解决方案，提供“上门式”技术服务，拒绝中间转包。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5461000" y="3238500"/>
            <a:ext cx="5969000" cy="1270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25400" blurRad="635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0" flipH="false" flipV="false">
            <a:off x="5715000" y="3429000"/>
            <a:ext cx="304800" cy="304800"/>
          </a:xfrm>
          <a:prstGeom prst="rect">
            <a:avLst/>
          </a:prstGeom>
        </p:spPr>
      </p:pic>
      <p:sp>
        <p:nvSpPr>
          <p:cNvPr name="AutoShape 11" id="11"/>
          <p:cNvSpPr/>
          <p:nvPr/>
        </p:nvSpPr>
        <p:spPr>
          <a:xfrm rot="0" flipH="false" flipV="false">
            <a:off x="6096000" y="3390900"/>
            <a:ext cx="5080000" cy="3556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老板背景：12年大厂实战经验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5715000" y="3746500"/>
            <a:ext cx="5461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前大厂技术负责人，精通 NLP 与自动化，主导过 30+ 企业级 AI 项目，曾为头部企业定制私有化 AI 系统。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5461000" y="4699000"/>
            <a:ext cx="5969000" cy="1270000"/>
          </a:xfrm>
          <a:prstGeom prst="roundRect">
            <a:avLst>
              <a:gd name="adj" fmla="val 5000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25400" blurRad="635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0" flipH="false" flipV="false">
            <a:off x="5715000" y="4889500"/>
            <a:ext cx="304800" cy="304800"/>
          </a:xfrm>
          <a:prstGeom prst="rect">
            <a:avLst/>
          </a:prstGeom>
        </p:spPr>
      </p:pic>
      <p:sp>
        <p:nvSpPr>
          <p:cNvPr name="AutoShape 15" id="15"/>
          <p:cNvSpPr/>
          <p:nvPr/>
        </p:nvSpPr>
        <p:spPr>
          <a:xfrm rot="0" flipH="false" flipV="false">
            <a:off x="6096000" y="4851400"/>
            <a:ext cx="5080000" cy="3556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服务理念：老板驻场 · 全程一对一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5715000" y="5207000"/>
            <a:ext cx="5461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从需求调研到方案落地，老板直接沟通，无中间环节，确保高效解决问题，交付透明可控。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rcRect l="0" r="0" t="21875" b="21875"/>
          <a:stretch>
            <a:fillRect/>
          </a:stretch>
        </p:blipFill>
        <p:spPr>
          <a:xfrm rot="0" flipH="false" flipV="false">
            <a:off x="0" y="0"/>
            <a:ext cx="12192000" cy="6858000"/>
          </a:xfrm>
          <a:prstGeom prst="rect">
            <a:avLst/>
          </a:prstGeom>
          <a:noFill/>
          <a:ln w="25400" cmpd="sng" cap="flat">
            <a:noFill/>
            <a:prstDash val="solid"/>
            <a:round/>
          </a:ln>
        </p:spPr>
      </p:pic>
      <p:sp>
        <p:nvSpPr>
          <p:cNvPr name="AutoShape 3" id="3"/>
          <p:cNvSpPr/>
          <p:nvPr/>
        </p:nvSpPr>
        <p:spPr>
          <a:xfrm rot="0" flipH="false" flipV="false"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0A1E3C">
              <a:alpha val="85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服务特色：老板亲自驻场 · 免费体验 15 天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762000" y="1651000"/>
            <a:ext cx="10668000" cy="889000"/>
          </a:xfrm>
          <a:prstGeom prst="roundRect">
            <a:avLst>
              <a:gd name="adj" fmla="val 14285"/>
            </a:avLst>
          </a:prstGeom>
          <a:solidFill>
            <a:srgbClr val="FFFFFF">
              <a:alpha val="10000"/>
            </a:srgbClr>
          </a:solidFill>
          <a:ln w="12700" cmpd="sng" cap="flat">
            <a:solidFill>
              <a:srgbClr val="FF8C00">
                <a:alpha val="5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1016000" y="1841500"/>
            <a:ext cx="10160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2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老板开房车驻场 15 天，0 成本试服务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762000" y="2921000"/>
            <a:ext cx="3302000" cy="2286000"/>
          </a:xfrm>
          <a:prstGeom prst="roundRect">
            <a:avLst>
              <a:gd name="adj" fmla="val 5555"/>
            </a:avLst>
          </a:prstGeom>
          <a:solidFill>
            <a:srgbClr val="FFFFFF">
              <a:alpha val="8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8" id="8"/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0" flipH="false" flipV="false">
            <a:off x="1016000" y="3175000"/>
            <a:ext cx="406400" cy="406400"/>
          </a:xfrm>
          <a:prstGeom prst="rect">
            <a:avLst/>
          </a:prstGeom>
        </p:spPr>
      </p:pic>
      <p:sp>
        <p:nvSpPr>
          <p:cNvPr name="AutoShape 9" id="9"/>
          <p:cNvSpPr/>
          <p:nvPr/>
        </p:nvSpPr>
        <p:spPr>
          <a:xfrm rot="0" flipH="false" flipV="false">
            <a:off x="1524000" y="3175000"/>
            <a:ext cx="254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老板亲自驻场</a:t>
            </a:r>
            <a:endParaRPr lang="en-US" sz="1100"/>
          </a:p>
        </p:txBody>
      </p:sp>
      <p:cxnSp>
        <p:nvCxnSpPr>
          <p:cNvPr name="Connector 10" id="10"/>
          <p:cNvCxnSpPr/>
          <p:nvPr/>
        </p:nvCxnSpPr>
        <p:spPr>
          <a:xfrm rot="-15626" flipH="false" flipV="false">
            <a:off x="1016014" y="3676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1" id="11"/>
          <p:cNvSpPr/>
          <p:nvPr/>
        </p:nvSpPr>
        <p:spPr>
          <a:xfrm rot="0" flipH="false" flipV="false">
            <a:off x="1016000" y="3810000"/>
            <a:ext cx="279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FFFF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开着房车进驻客户楼下，24小时贴身响应需求，零距离沟通。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4445000" y="2921000"/>
            <a:ext cx="3302000" cy="2286000"/>
          </a:xfrm>
          <a:prstGeom prst="roundRect">
            <a:avLst>
              <a:gd name="adj" fmla="val 5555"/>
            </a:avLst>
          </a:prstGeom>
          <a:solidFill>
            <a:srgbClr val="FFFFFF">
              <a:alpha val="8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3" id="13"/>
          <p:cNvPicPr>
            <a:picLocks noChangeAspect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0" flipH="false" flipV="false">
            <a:off x="4699000" y="3175000"/>
            <a:ext cx="406400" cy="406400"/>
          </a:xfrm>
          <a:prstGeom prst="rect">
            <a:avLst/>
          </a:prstGeom>
        </p:spPr>
      </p:pic>
      <p:sp>
        <p:nvSpPr>
          <p:cNvPr name="AutoShape 14" id="14"/>
          <p:cNvSpPr/>
          <p:nvPr/>
        </p:nvSpPr>
        <p:spPr>
          <a:xfrm rot="0" flipH="false" flipV="false">
            <a:off x="5207000" y="3175000"/>
            <a:ext cx="254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深度业务调研</a:t>
            </a:r>
            <a:endParaRPr lang="en-US" sz="1100"/>
          </a:p>
        </p:txBody>
      </p:sp>
      <p:cxnSp>
        <p:nvCxnSpPr>
          <p:cNvPr name="Connector 15" id="15"/>
          <p:cNvCxnSpPr/>
          <p:nvPr/>
        </p:nvCxnSpPr>
        <p:spPr>
          <a:xfrm rot="-15626" flipH="false" flipV="false">
            <a:off x="4699014" y="3676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6" id="16"/>
          <p:cNvSpPr/>
          <p:nvPr/>
        </p:nvSpPr>
        <p:spPr>
          <a:xfrm rot="0" flipH="false" flipV="false">
            <a:off x="4699000" y="3810000"/>
            <a:ext cx="279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FFFF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亲自梳理业务流程与痛点，量身定制专属 AI 解决方案。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8128000" y="2921000"/>
            <a:ext cx="3302000" cy="2286000"/>
          </a:xfrm>
          <a:prstGeom prst="roundRect">
            <a:avLst>
              <a:gd name="adj" fmla="val 5555"/>
            </a:avLst>
          </a:prstGeom>
          <a:solidFill>
            <a:srgbClr val="FFFFFF">
              <a:alpha val="8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8" id="18"/>
          <p:cNvPicPr>
            <a:picLocks noChangeAspect="true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0" flipH="false" flipV="false">
            <a:off x="8382000" y="3175000"/>
            <a:ext cx="406400" cy="406400"/>
          </a:xfrm>
          <a:prstGeom prst="rect">
            <a:avLst/>
          </a:prstGeom>
        </p:spPr>
      </p:pic>
      <p:sp>
        <p:nvSpPr>
          <p:cNvPr name="AutoShape 19" id="19"/>
          <p:cNvSpPr/>
          <p:nvPr/>
        </p:nvSpPr>
        <p:spPr>
          <a:xfrm rot="0" flipH="false" flipV="false">
            <a:off x="8890000" y="3175000"/>
            <a:ext cx="254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0 门槛免费体验</a:t>
            </a:r>
            <a:endParaRPr lang="en-US" sz="1100"/>
          </a:p>
        </p:txBody>
      </p:sp>
      <p:cxnSp>
        <p:nvCxnSpPr>
          <p:cNvPr name="Connector 20" id="20"/>
          <p:cNvCxnSpPr/>
          <p:nvPr/>
        </p:nvCxnSpPr>
        <p:spPr>
          <a:xfrm rot="-15626" flipH="false" flipV="false">
            <a:off x="8382014" y="36766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21" id="21"/>
          <p:cNvSpPr/>
          <p:nvPr/>
        </p:nvSpPr>
        <p:spPr>
          <a:xfrm rot="0" flipH="false" flipV="false">
            <a:off x="8382000" y="3810000"/>
            <a:ext cx="279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FFFF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全程不收取任何费用，老板全程跟进，看到效果满意后再签约。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762000" y="5461000"/>
            <a:ext cx="10668000" cy="762000"/>
          </a:xfrm>
          <a:prstGeom prst="roundRect">
            <a:avLst>
              <a:gd name="adj" fmla="val 16666"/>
            </a:avLst>
          </a:prstGeom>
          <a:solidFill>
            <a:srgbClr val="FF8C00">
              <a:alpha val="15000"/>
            </a:srgbClr>
          </a:solidFill>
          <a:ln w="12700" cmpd="sng" cap="flat">
            <a:solidFill>
              <a:srgbClr val="FF8C00">
                <a:alpha val="3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3" id="23"/>
          <p:cNvPicPr>
            <a:picLocks noChangeAspect="true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0" flipH="false" flipV="false">
            <a:off x="1016000" y="5689600"/>
            <a:ext cx="304800" cy="304800"/>
          </a:xfrm>
          <a:prstGeom prst="rect">
            <a:avLst/>
          </a:prstGeom>
        </p:spPr>
      </p:pic>
      <p:sp>
        <p:nvSpPr>
          <p:cNvPr name="AutoShape 24" id="24"/>
          <p:cNvSpPr/>
          <p:nvPr/>
        </p:nvSpPr>
        <p:spPr>
          <a:xfrm rot="0" flipH="false" flipV="false">
            <a:off x="1397000" y="5651500"/>
            <a:ext cx="9652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核心价值：直接和老板谈需求，先看到效果，再决定合作，降低决策风险。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F0F5FF">
                <a:alpha val="100000"/>
              </a:srgbClr>
            </a:gs>
            <a:gs pos="100000">
              <a:srgbClr val="DBEAFE">
                <a:alpha val="100000"/>
              </a:srgbClr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635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产品卖点：老板亲自服务 · 四大核心优势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651000"/>
            <a:ext cx="5207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1905000"/>
            <a:ext cx="609600" cy="6096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5" id="5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117600" y="2006600"/>
            <a:ext cx="406400" cy="406400"/>
          </a:xfrm>
          <a:prstGeom prst="rect">
            <a:avLst/>
          </a:prstGeom>
        </p:spPr>
      </p:pic>
      <p:sp>
        <p:nvSpPr>
          <p:cNvPr name="AutoShape 6" id="6"/>
          <p:cNvSpPr/>
          <p:nvPr/>
        </p:nvSpPr>
        <p:spPr>
          <a:xfrm rot="0" flipH="false" flipV="false">
            <a:off x="1778000" y="19050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百万级 AI 工程师「亲自驻场」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2476500"/>
            <a:ext cx="4699000" cy="1143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非外包团队，老板100%深度参与需求沟通与方案设计</a:t>
            </a: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12年AI全栈经验，覆盖数据打标、系统开发及应标方案</a:t>
            </a:r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6223000" y="1651000"/>
            <a:ext cx="5207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6477000" y="1905000"/>
            <a:ext cx="609600" cy="609600"/>
          </a:xfrm>
          <a:prstGeom prst="ellipse">
            <a:avLst/>
          </a:prstGeom>
          <a:solidFill>
            <a:srgbClr val="0052FF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6578600" y="2006600"/>
            <a:ext cx="406400" cy="406400"/>
          </a:xfrm>
          <a:prstGeom prst="rect">
            <a:avLst/>
          </a:prstGeom>
        </p:spPr>
      </p:pic>
      <p:sp>
        <p:nvSpPr>
          <p:cNvPr name="AutoShape 11" id="11"/>
          <p:cNvSpPr/>
          <p:nvPr/>
        </p:nvSpPr>
        <p:spPr>
          <a:xfrm rot="0" flipH="false" flipV="false">
            <a:off x="7239000" y="19050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自动化无感接入，全流程合规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6477000" y="2476500"/>
            <a:ext cx="4699000" cy="1143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基于豆包/Claude/Gemini设计插件/API方案，不改动现有系统</a:t>
            </a: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数据流转全程可追溯，严格符合企业级数据合规要求</a:t>
            </a:r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762000" y="4064000"/>
            <a:ext cx="5207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1016000" y="4318000"/>
            <a:ext cx="609600" cy="609600"/>
          </a:xfrm>
          <a:prstGeom prst="ellipse">
            <a:avLst/>
          </a:prstGeom>
          <a:solidFill>
            <a:srgbClr val="FF8C00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5" id="15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1117600" y="4419600"/>
            <a:ext cx="406400" cy="406400"/>
          </a:xfrm>
          <a:prstGeom prst="rect">
            <a:avLst/>
          </a:prstGeom>
        </p:spPr>
      </p:pic>
      <p:sp>
        <p:nvSpPr>
          <p:cNvPr name="AutoShape 16" id="16"/>
          <p:cNvSpPr/>
          <p:nvPr/>
        </p:nvSpPr>
        <p:spPr>
          <a:xfrm rot="0" flipH="false" flipV="false">
            <a:off x="1778000" y="43180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交付结果 + 团队能力赋能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1016000" y="4889500"/>
            <a:ext cx="4699000" cy="1143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老板亲自交付系统，并一对一培训客户团队掌握AI研发能力</a:t>
            </a: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持续迭代专属私有模型，确保技术能力随业务变化而进化</a:t>
            </a:r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6223000" y="4064000"/>
            <a:ext cx="5207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477000" y="4318000"/>
            <a:ext cx="609600" cy="609600"/>
          </a:xfrm>
          <a:prstGeom prst="ellipse">
            <a:avLst/>
          </a:prstGeom>
          <a:solidFill>
            <a:srgbClr val="FF8C00">
              <a:alpha val="10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0" id="20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6578600" y="4419600"/>
            <a:ext cx="406400" cy="406400"/>
          </a:xfrm>
          <a:prstGeom prst="rect">
            <a:avLst/>
          </a:prstGeom>
        </p:spPr>
      </p:pic>
      <p:sp>
        <p:nvSpPr>
          <p:cNvPr name="AutoShape 21" id="21"/>
          <p:cNvSpPr/>
          <p:nvPr/>
        </p:nvSpPr>
        <p:spPr>
          <a:xfrm rot="0" flipH="false" flipV="false">
            <a:off x="7239000" y="43180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数据安全 · 100% 全代码交付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6477000" y="4889500"/>
            <a:ext cx="4699000" cy="1143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老板亲自编写核心代码，支持私有化部署，数据完全可控</a:t>
            </a: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-165100" marL="165100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b="false" i="false" strike="noStrike" u="none" sz="130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老板直接负责售后维护，响应速度快，保障长期系统稳定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7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案例 1：AI 自动化数据打标提效项目（老板亲自开发）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5080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066800" y="2082800"/>
            <a:ext cx="304800" cy="304800"/>
          </a:xfrm>
          <a:prstGeom prst="rect">
            <a:avLst/>
          </a:prstGeom>
        </p:spPr>
      </p:pic>
      <p:sp>
        <p:nvSpPr>
          <p:cNvPr name="AutoShape 5" id="5"/>
          <p:cNvSpPr/>
          <p:nvPr/>
        </p:nvSpPr>
        <p:spPr>
          <a:xfrm rot="0" flipH="false" flipV="false">
            <a:off x="1473200" y="2057400"/>
            <a:ext cx="406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客户背景与核心需求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9766" flipH="false" flipV="false">
            <a:off x="1066809" y="2482850"/>
            <a:ext cx="44704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7" id="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1066800" y="2743200"/>
            <a:ext cx="254000" cy="254000"/>
          </a:xfrm>
          <a:prstGeom prst="rect">
            <a:avLst/>
          </a:prstGeom>
        </p:spPr>
      </p:pic>
      <p:sp>
        <p:nvSpPr>
          <p:cNvPr name="AutoShape 8" id="8"/>
          <p:cNvSpPr/>
          <p:nvPr/>
        </p:nvSpPr>
        <p:spPr>
          <a:xfrm rot="0" flipH="false" flipV="false">
            <a:off x="1447800" y="2717800"/>
            <a:ext cx="4064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客户类型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1447800" y="3022600"/>
            <a:ext cx="4064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数据服务类企业，面临海量数据处理挑战。</a:t>
            </a:r>
            <a:endParaRPr lang="en-US" sz="1100"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1066800" y="3606800"/>
            <a:ext cx="254000" cy="254000"/>
          </a:xfrm>
          <a:prstGeom prst="rect">
            <a:avLst/>
          </a:prstGeom>
        </p:spPr>
      </p:pic>
      <p:sp>
        <p:nvSpPr>
          <p:cNvPr name="AutoShape 11" id="11"/>
          <p:cNvSpPr/>
          <p:nvPr/>
        </p:nvSpPr>
        <p:spPr>
          <a:xfrm rot="0" flipH="false" flipV="false">
            <a:off x="1447800" y="3581400"/>
            <a:ext cx="4064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核心痛点与需求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1447800" y="3886200"/>
            <a:ext cx="406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1. 数据打标效率低，人工成本高。</a:t>
            </a: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2. 要求零改动现有流程，业务不能中断。</a:t>
            </a:r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6096000" y="1778000"/>
            <a:ext cx="5080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6400800" y="2082800"/>
            <a:ext cx="304800" cy="304800"/>
          </a:xfrm>
          <a:prstGeom prst="rect">
            <a:avLst/>
          </a:prstGeom>
        </p:spPr>
      </p:pic>
      <p:sp>
        <p:nvSpPr>
          <p:cNvPr name="AutoShape 15" id="15"/>
          <p:cNvSpPr/>
          <p:nvPr/>
        </p:nvSpPr>
        <p:spPr>
          <a:xfrm rot="0" flipH="false" flipV="false">
            <a:off x="6807200" y="2057400"/>
            <a:ext cx="406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老板亲自落地成果</a:t>
            </a:r>
            <a:endParaRPr lang="en-US" sz="1100"/>
          </a:p>
        </p:txBody>
      </p:sp>
      <p:cxnSp>
        <p:nvCxnSpPr>
          <p:cNvPr name="Connector 16" id="16"/>
          <p:cNvCxnSpPr/>
          <p:nvPr/>
        </p:nvCxnSpPr>
        <p:spPr>
          <a:xfrm rot="-9766" flipH="false" flipV="false">
            <a:off x="6400809" y="2482850"/>
            <a:ext cx="44704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17" id="17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6400800" y="2743200"/>
            <a:ext cx="254000" cy="254000"/>
          </a:xfrm>
          <a:prstGeom prst="rect">
            <a:avLst/>
          </a:prstGeom>
        </p:spPr>
      </p:pic>
      <p:sp>
        <p:nvSpPr>
          <p:cNvPr name="AutoShape 18" id="18"/>
          <p:cNvSpPr/>
          <p:nvPr/>
        </p:nvSpPr>
        <p:spPr>
          <a:xfrm rot="0" flipH="false" flipV="false">
            <a:off x="6781800" y="2717800"/>
            <a:ext cx="4064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定制浏览器插件 + 专属按钮，实现 AI 全流程自动化打标，全程无感接入。</a:t>
            </a:r>
            <a:endParaRPr lang="en-US" sz="1100"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400800" y="3302000"/>
            <a:ext cx="2159000" cy="1016000"/>
          </a:xfrm>
          <a:prstGeom prst="roundRect">
            <a:avLst>
              <a:gd name="adj" fmla="val 12500"/>
            </a:avLst>
          </a:prstGeom>
          <a:solidFill>
            <a:srgbClr val="0052FF">
              <a:alpha val="5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0" id="20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6527800" y="3429000"/>
            <a:ext cx="304800" cy="304800"/>
          </a:xfrm>
          <a:prstGeom prst="rect">
            <a:avLst/>
          </a:prstGeom>
        </p:spPr>
      </p:pic>
      <p:sp>
        <p:nvSpPr>
          <p:cNvPr name="AutoShape 21" id="21"/>
          <p:cNvSpPr/>
          <p:nvPr/>
        </p:nvSpPr>
        <p:spPr>
          <a:xfrm rot="0" flipH="false" flipV="false">
            <a:off x="6858000" y="34036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+90%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6527800" y="3810000"/>
            <a:ext cx="1905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作业效率提升</a:t>
            </a:r>
            <a:endParaRPr lang="en-US" sz="1100"/>
          </a:p>
        </p:txBody>
      </p:sp>
      <p:sp>
        <p:nvSpPr>
          <p:cNvPr name="AutoShape 23" id="23"/>
          <p:cNvSpPr/>
          <p:nvPr/>
        </p:nvSpPr>
        <p:spPr>
          <a:xfrm rot="0" flipH="false" flipV="false">
            <a:off x="8686800" y="3302000"/>
            <a:ext cx="2159000" cy="1016000"/>
          </a:xfrm>
          <a:prstGeom prst="roundRect">
            <a:avLst>
              <a:gd name="adj" fmla="val 12500"/>
            </a:avLst>
          </a:prstGeom>
          <a:solidFill>
            <a:srgbClr val="0052FF">
              <a:alpha val="5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4" id="24"/>
          <p:cNvPicPr>
            <a:picLocks noChangeAspect="true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0" flipH="false" flipV="false">
            <a:off x="8813800" y="3429000"/>
            <a:ext cx="304800" cy="304800"/>
          </a:xfrm>
          <a:prstGeom prst="rect">
            <a:avLst/>
          </a:prstGeom>
        </p:spPr>
      </p:pic>
      <p:sp>
        <p:nvSpPr>
          <p:cNvPr name="AutoShape 25" id="25"/>
          <p:cNvSpPr/>
          <p:nvPr/>
        </p:nvSpPr>
        <p:spPr>
          <a:xfrm rot="0" flipH="false" flipV="false">
            <a:off x="9144000" y="34036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-60%</a:t>
            </a:r>
            <a:endParaRPr lang="en-US" sz="1100"/>
          </a:p>
        </p:txBody>
      </p:sp>
      <p:sp>
        <p:nvSpPr>
          <p:cNvPr name="AutoShape 26" id="26"/>
          <p:cNvSpPr/>
          <p:nvPr/>
        </p:nvSpPr>
        <p:spPr>
          <a:xfrm rot="0" flipH="false" flipV="false">
            <a:off x="8813800" y="3810000"/>
            <a:ext cx="1905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人工成本降低</a:t>
            </a:r>
            <a:endParaRPr lang="en-US" sz="1100"/>
          </a:p>
        </p:txBody>
      </p:sp>
      <p:sp>
        <p:nvSpPr>
          <p:cNvPr name="AutoShape 27" id="27"/>
          <p:cNvSpPr/>
          <p:nvPr/>
        </p:nvSpPr>
        <p:spPr>
          <a:xfrm rot="0" flipH="false" flipV="false">
            <a:off x="762000" y="5588000"/>
            <a:ext cx="10414000" cy="889000"/>
          </a:xfrm>
          <a:prstGeom prst="roundRect">
            <a:avLst>
              <a:gd name="adj" fmla="val 14285"/>
            </a:avLst>
          </a:prstGeom>
          <a:solidFill>
            <a:srgbClr val="0052FF">
              <a:alpha val="8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8" id="28"/>
          <p:cNvPicPr>
            <a:picLocks noChangeAspect="true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0" flipH="false" flipV="false">
            <a:off x="1016000" y="5778500"/>
            <a:ext cx="304800" cy="304800"/>
          </a:xfrm>
          <a:prstGeom prst="rect">
            <a:avLst/>
          </a:prstGeom>
        </p:spPr>
      </p:pic>
      <p:sp>
        <p:nvSpPr>
          <p:cNvPr name="AutoShape 29" id="29"/>
          <p:cNvSpPr/>
          <p:nvPr/>
        </p:nvSpPr>
        <p:spPr>
          <a:xfrm rot="0" flipH="false" flipV="false">
            <a:off x="1447800" y="5740400"/>
            <a:ext cx="9525000" cy="584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「老板亲自对接，需求理解精准，方案落地速度快，效果超出预期！」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7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635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案例 2：惠企政策平台 AI 应标开发项目（老板全程跟进）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524000"/>
            <a:ext cx="5080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016000" y="1778000"/>
            <a:ext cx="304800" cy="304800"/>
          </a:xfrm>
          <a:prstGeom prst="rect">
            <a:avLst/>
          </a:prstGeom>
        </p:spPr>
      </p:pic>
      <p:sp>
        <p:nvSpPr>
          <p:cNvPr name="AutoShape 5" id="5"/>
          <p:cNvSpPr/>
          <p:nvPr/>
        </p:nvSpPr>
        <p:spPr>
          <a:xfrm rot="0" flipH="false" flipV="false">
            <a:off x="1397000" y="1752600"/>
            <a:ext cx="4191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项目背景与攻坚过程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9549" flipH="false" flipV="false">
            <a:off x="1016009" y="2216150"/>
            <a:ext cx="4572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6E8EB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7" id="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1016000" y="2413000"/>
            <a:ext cx="254000" cy="254000"/>
          </a:xfrm>
          <a:prstGeom prst="rect">
            <a:avLst/>
          </a:prstGeom>
        </p:spPr>
      </p:pic>
      <p:sp>
        <p:nvSpPr>
          <p:cNvPr name="AutoShape 8" id="8"/>
          <p:cNvSpPr/>
          <p:nvPr/>
        </p:nvSpPr>
        <p:spPr>
          <a:xfrm rot="0" flipH="false" flipV="false">
            <a:off x="1397000" y="2413000"/>
            <a:ext cx="419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客户类型：</a:t>
            </a:r>
            <a:r>
              <a:rPr lang="en-US" b="false" i="false" strike="noStrike" u="none" sz="14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科技型企业（招投标场景）</a:t>
            </a:r>
            <a:endParaRPr lang="en-US" sz="1100"/>
          </a:p>
        </p:txBody>
      </p:sp>
      <p:pic>
        <p:nvPicPr>
          <p:cNvPr name="Picture 9" id="9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1016000" y="2857500"/>
            <a:ext cx="254000" cy="254000"/>
          </a:xfrm>
          <a:prstGeom prst="rect">
            <a:avLst/>
          </a:prstGeom>
        </p:spPr>
      </p:pic>
      <p:sp>
        <p:nvSpPr>
          <p:cNvPr name="AutoShape 10" id="10"/>
          <p:cNvSpPr/>
          <p:nvPr/>
        </p:nvSpPr>
        <p:spPr>
          <a:xfrm rot="0" flipH="false" flipV="false">
            <a:off x="1397000" y="2857500"/>
            <a:ext cx="419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核心需求：</a:t>
            </a:r>
            <a:r>
              <a:rPr lang="en-US" b="false" i="false" strike="noStrike" u="none" sz="14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极速完成平台应标交付（调研至Demo）</a:t>
            </a:r>
            <a:endParaRPr lang="en-US" sz="1100"/>
          </a:p>
        </p:txBody>
      </p:sp>
      <p:pic>
        <p:nvPicPr>
          <p:cNvPr name="Picture 11" id="11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1016000" y="3302000"/>
            <a:ext cx="254000" cy="254000"/>
          </a:xfrm>
          <a:prstGeom prst="rect">
            <a:avLst/>
          </a:prstGeom>
        </p:spPr>
      </p:pic>
      <p:sp>
        <p:nvSpPr>
          <p:cNvPr name="AutoShape 12" id="12"/>
          <p:cNvSpPr/>
          <p:nvPr/>
        </p:nvSpPr>
        <p:spPr>
          <a:xfrm rot="0" flipH="false" flipV="false">
            <a:off x="1397000" y="3302000"/>
            <a:ext cx="419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落地成果：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1397000" y="3619500"/>
            <a:ext cx="4191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-165100" marL="165100">
              <a:lnSpc>
                <a:spcPct val="125000"/>
              </a:lnSpc>
              <a:buClr>
                <a:srgbClr val="3C3C3C"/>
              </a:buClr>
              <a:buChar char="•"/>
              <a:defRPr/>
            </a:pPr>
            <a:r>
              <a:rPr lang="en-US" b="false" i="false" strike="noStrike" u="none" sz="1300">
                <a:solidFill>
                  <a:srgbClr val="3C3C3C"/>
                </a:solidFill>
                <a:latin typeface="Noto Sans SC"/>
                <a:ea typeface="Noto Sans SC"/>
                <a:cs typeface="Noto Sans SC"/>
                <a:sym typeface="Noto Sans SC"/>
              </a:rPr>
              <a:t>完成 11 份行业标杆深度调研分析</a:t>
            </a:r>
            <a:r>
              <a:rPr lang="en-US" b="false" i="false" strike="noStrike" u="none" sz="1300">
                <a:solidFill>
                  <a:srgbClr val="3C3C3C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-165100" marL="165100">
              <a:lnSpc>
                <a:spcPct val="125000"/>
              </a:lnSpc>
              <a:buClr>
                <a:srgbClr val="3C3C3C"/>
              </a:buClr>
              <a:buChar char="•"/>
            </a:pPr>
            <a:r>
              <a:rPr lang="en-US" b="false" i="false" strike="noStrike" u="none" sz="1300">
                <a:solidFill>
                  <a:srgbClr val="3C3C3C"/>
                </a:solidFill>
                <a:latin typeface="Noto Sans SC"/>
                <a:ea typeface="Noto Sans SC"/>
                <a:cs typeface="Noto Sans SC"/>
                <a:sym typeface="Noto Sans SC"/>
              </a:rPr>
              <a:t>一站式输出产品文档、数据体系及前后端 Demo</a:t>
            </a:r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6096000" y="1524000"/>
            <a:ext cx="5080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5" id="15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6350000" y="1778000"/>
            <a:ext cx="304800" cy="304800"/>
          </a:xfrm>
          <a:prstGeom prst="rect">
            <a:avLst/>
          </a:prstGeom>
        </p:spPr>
      </p:pic>
      <p:sp>
        <p:nvSpPr>
          <p:cNvPr name="AutoShape 16" id="16"/>
          <p:cNvSpPr/>
          <p:nvPr/>
        </p:nvSpPr>
        <p:spPr>
          <a:xfrm rot="0" flipH="false" flipV="false">
            <a:off x="6731000" y="1752600"/>
            <a:ext cx="4191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核心价值：效率飞跃与客户认可</a:t>
            </a:r>
            <a:endParaRPr lang="en-US" sz="1100"/>
          </a:p>
        </p:txBody>
      </p:sp>
      <p:cxnSp>
        <p:nvCxnSpPr>
          <p:cNvPr name="Connector 17" id="17"/>
          <p:cNvCxnSpPr/>
          <p:nvPr/>
        </p:nvCxnSpPr>
        <p:spPr>
          <a:xfrm rot="-9549" flipH="false" flipV="false">
            <a:off x="6350009" y="2216150"/>
            <a:ext cx="4572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6E8EB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8" id="18"/>
          <p:cNvSpPr/>
          <p:nvPr/>
        </p:nvSpPr>
        <p:spPr>
          <a:xfrm rot="0" flipH="false" flipV="false">
            <a:off x="6350000" y="2413000"/>
            <a:ext cx="4572000" cy="1397000"/>
          </a:xfrm>
          <a:prstGeom prst="roundRect">
            <a:avLst>
              <a:gd name="adj" fmla="val 9090"/>
            </a:avLst>
          </a:prstGeom>
          <a:solidFill>
            <a:srgbClr val="0052FF">
              <a:alpha val="5000"/>
            </a:srgbClr>
          </a:solidFill>
          <a:ln w="254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540500" y="2603500"/>
            <a:ext cx="1270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原筹备周期</a:t>
            </a:r>
            <a:endParaRPr lang="en-US" sz="1100"/>
          </a:p>
        </p:txBody>
      </p:sp>
      <p:sp>
        <p:nvSpPr>
          <p:cNvPr name="AutoShape 20" id="20"/>
          <p:cNvSpPr/>
          <p:nvPr/>
        </p:nvSpPr>
        <p:spPr>
          <a:xfrm rot="0" flipH="false" flipV="false">
            <a:off x="6540500" y="2921000"/>
            <a:ext cx="1270000" cy="457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400">
                <a:solidFill>
                  <a:srgbClr val="8F959E"/>
                </a:solidFill>
                <a:latin typeface="Noto Sans SC"/>
                <a:ea typeface="Noto Sans SC"/>
                <a:cs typeface="Noto Sans SC"/>
                <a:sym typeface="Noto Sans SC"/>
              </a:rPr>
              <a:t>3 个月</a:t>
            </a:r>
            <a:endParaRPr lang="en-US" sz="1100"/>
          </a:p>
        </p:txBody>
      </p:sp>
      <p:pic>
        <p:nvPicPr>
          <p:cNvPr name="Picture 21" id="21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7874000" y="2857500"/>
            <a:ext cx="406400" cy="406400"/>
          </a:xfrm>
          <a:prstGeom prst="rect">
            <a:avLst/>
          </a:prstGeom>
        </p:spPr>
      </p:pic>
      <p:sp>
        <p:nvSpPr>
          <p:cNvPr name="AutoShape 22" id="22"/>
          <p:cNvSpPr/>
          <p:nvPr/>
        </p:nvSpPr>
        <p:spPr>
          <a:xfrm rot="0" flipH="false" flipV="false">
            <a:off x="8509000" y="2603500"/>
            <a:ext cx="1270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实际交付周期</a:t>
            </a:r>
            <a:endParaRPr lang="en-US" sz="1100"/>
          </a:p>
        </p:txBody>
      </p:sp>
      <p:sp>
        <p:nvSpPr>
          <p:cNvPr name="AutoShape 23" id="23"/>
          <p:cNvSpPr/>
          <p:nvPr/>
        </p:nvSpPr>
        <p:spPr>
          <a:xfrm rot="0" flipH="false" flipV="false">
            <a:off x="8509000" y="2921000"/>
            <a:ext cx="1524000" cy="457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8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2 周</a:t>
            </a:r>
            <a:endParaRPr lang="en-US" sz="1100"/>
          </a:p>
        </p:txBody>
      </p:sp>
      <p:pic>
        <p:nvPicPr>
          <p:cNvPr name="Picture 24" id="24"/>
          <p:cNvPicPr>
            <a:picLocks noChangeAspect="true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0" flipH="false" flipV="false">
            <a:off x="6350000" y="4064000"/>
            <a:ext cx="304800" cy="304800"/>
          </a:xfrm>
          <a:prstGeom prst="rect">
            <a:avLst/>
          </a:prstGeom>
        </p:spPr>
      </p:pic>
      <p:sp>
        <p:nvSpPr>
          <p:cNvPr name="AutoShape 25" id="25"/>
          <p:cNvSpPr/>
          <p:nvPr/>
        </p:nvSpPr>
        <p:spPr>
          <a:xfrm rot="0" flipH="false" flipV="false">
            <a:off x="6731000" y="4064000"/>
            <a:ext cx="419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客户评价</a:t>
            </a:r>
            <a:endParaRPr lang="en-US" sz="1100"/>
          </a:p>
        </p:txBody>
      </p:sp>
      <p:sp>
        <p:nvSpPr>
          <p:cNvPr name="AutoShape 26" id="26"/>
          <p:cNvSpPr/>
          <p:nvPr/>
        </p:nvSpPr>
        <p:spPr>
          <a:xfrm rot="0" flipH="false" flipV="false">
            <a:off x="6350000" y="4445000"/>
            <a:ext cx="4572000" cy="1143000"/>
          </a:xfrm>
          <a:prstGeom prst="roundRect">
            <a:avLst>
              <a:gd name="adj" fmla="val 11111"/>
            </a:avLst>
          </a:prstGeom>
          <a:solidFill>
            <a:srgbClr val="F9FAFB">
              <a:alpha val="100000"/>
            </a:srgbClr>
          </a:solidFill>
          <a:ln w="12700" cmpd="sng" cap="flat">
            <a:solidFill>
              <a:srgbClr val="E6E8EB">
                <a:alpha val="10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27" id="27"/>
          <p:cNvSpPr/>
          <p:nvPr/>
        </p:nvSpPr>
        <p:spPr>
          <a:xfrm rot="0" flipH="false" flipV="false">
            <a:off x="6540500" y="4572000"/>
            <a:ext cx="4191000" cy="889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true" strike="noStrike" u="none" sz="140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「老板亲自盯进度，加班加点赶方案，帮我们抢回了关键时间！」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5F7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案例 3：企业专属私有化 CRM 系统 AI 定制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5207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016000" y="2032000"/>
            <a:ext cx="304800" cy="304800"/>
          </a:xfrm>
          <a:prstGeom prst="rect">
            <a:avLst/>
          </a:prstGeom>
        </p:spPr>
      </p:pic>
      <p:sp>
        <p:nvSpPr>
          <p:cNvPr name="AutoShape 5" id="5"/>
          <p:cNvSpPr/>
          <p:nvPr/>
        </p:nvSpPr>
        <p:spPr>
          <a:xfrm rot="0" flipH="false" flipV="false">
            <a:off x="1397000" y="2006600"/>
            <a:ext cx="4318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客户背景与核心需求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9291" flipH="false" flipV="false">
            <a:off x="1016009" y="2406650"/>
            <a:ext cx="4699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7" id="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1016000" y="2667000"/>
            <a:ext cx="254000" cy="254000"/>
          </a:xfrm>
          <a:prstGeom prst="rect">
            <a:avLst/>
          </a:prstGeom>
        </p:spPr>
      </p:pic>
      <p:sp>
        <p:nvSpPr>
          <p:cNvPr name="AutoShape 8" id="8"/>
          <p:cNvSpPr/>
          <p:nvPr/>
        </p:nvSpPr>
        <p:spPr>
          <a:xfrm rot="0" flipH="false" flipV="false">
            <a:off x="1397000" y="2641600"/>
            <a:ext cx="4318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客户类型：</a:t>
            </a: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制造型企业（管理流程高度个性化）</a:t>
            </a:r>
            <a:endParaRPr lang="en-US" sz="1100"/>
          </a:p>
        </p:txBody>
      </p:sp>
      <p:pic>
        <p:nvPicPr>
          <p:cNvPr name="Picture 9" id="9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1016000" y="3175000"/>
            <a:ext cx="254000" cy="254000"/>
          </a:xfrm>
          <a:prstGeom prst="rect">
            <a:avLst/>
          </a:prstGeom>
        </p:spPr>
      </p:pic>
      <p:sp>
        <p:nvSpPr>
          <p:cNvPr name="AutoShape 10" id="10"/>
          <p:cNvSpPr/>
          <p:nvPr/>
        </p:nvSpPr>
        <p:spPr>
          <a:xfrm rot="0" flipH="false" flipV="false">
            <a:off x="1397000" y="3149600"/>
            <a:ext cx="4318000" cy="6096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核心痛点：</a:t>
            </a: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市面上通用SaaS无法适配复杂的内部流程，急需私有化部署且支持长期迭代的系统。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6223000" y="1778000"/>
            <a:ext cx="5207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52FF">
                <a:alpha val="10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2" id="12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6477000" y="2032000"/>
            <a:ext cx="304800" cy="304800"/>
          </a:xfrm>
          <a:prstGeom prst="rect">
            <a:avLst/>
          </a:prstGeom>
        </p:spPr>
      </p:pic>
      <p:sp>
        <p:nvSpPr>
          <p:cNvPr name="AutoShape 13" id="13"/>
          <p:cNvSpPr/>
          <p:nvPr/>
        </p:nvSpPr>
        <p:spPr>
          <a:xfrm rot="0" flipH="false" flipV="false">
            <a:off x="6858000" y="2006600"/>
            <a:ext cx="4318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老板亲自主导落地成果</a:t>
            </a:r>
            <a:endParaRPr lang="en-US" sz="1100"/>
          </a:p>
        </p:txBody>
      </p:sp>
      <p:cxnSp>
        <p:nvCxnSpPr>
          <p:cNvPr name="Connector 14" id="14"/>
          <p:cNvCxnSpPr/>
          <p:nvPr/>
        </p:nvCxnSpPr>
        <p:spPr>
          <a:xfrm rot="-9291" flipH="false" flipV="false">
            <a:off x="6477009" y="2406650"/>
            <a:ext cx="4699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15" id="15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6477000" y="2667000"/>
            <a:ext cx="254000" cy="254000"/>
          </a:xfrm>
          <a:prstGeom prst="rect">
            <a:avLst/>
          </a:prstGeom>
        </p:spPr>
      </p:pic>
      <p:sp>
        <p:nvSpPr>
          <p:cNvPr name="AutoShape 16" id="16"/>
          <p:cNvSpPr/>
          <p:nvPr/>
        </p:nvSpPr>
        <p:spPr>
          <a:xfrm rot="0" flipH="false" flipV="false">
            <a:off x="6858000" y="2641600"/>
            <a:ext cx="4318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100% 流程匹配：</a:t>
            </a: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完美适配客户跟进、订单管理与数据分析流程。</a:t>
            </a:r>
            <a:endParaRPr lang="en-US" sz="1100"/>
          </a:p>
        </p:txBody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6477000" y="3238500"/>
            <a:ext cx="254000" cy="254000"/>
          </a:xfrm>
          <a:prstGeom prst="rect">
            <a:avLst/>
          </a:prstGeom>
        </p:spPr>
      </p:pic>
      <p:sp>
        <p:nvSpPr>
          <p:cNvPr name="AutoShape 18" id="18"/>
          <p:cNvSpPr/>
          <p:nvPr/>
        </p:nvSpPr>
        <p:spPr>
          <a:xfrm rot="0" flipH="false" flipV="false">
            <a:off x="6858000" y="3213100"/>
            <a:ext cx="4318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全量代码交付：</a:t>
            </a: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老板亲自编写核心代码，支持私有化部署，数据绝对安全。</a:t>
            </a:r>
            <a:endParaRPr lang="en-US" sz="1100"/>
          </a:p>
        </p:txBody>
      </p:sp>
      <p:pic>
        <p:nvPicPr>
          <p:cNvPr name="Picture 19" id="19"/>
          <p:cNvPicPr>
            <a:picLocks noChangeAspect="true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0" flipH="false" flipV="false">
            <a:off x="6477000" y="3810000"/>
            <a:ext cx="254000" cy="254000"/>
          </a:xfrm>
          <a:prstGeom prst="rect">
            <a:avLst/>
          </a:prstGeom>
        </p:spPr>
      </p:pic>
      <p:sp>
        <p:nvSpPr>
          <p:cNvPr name="AutoShape 20" id="20"/>
          <p:cNvSpPr/>
          <p:nvPr/>
        </p:nvSpPr>
        <p:spPr>
          <a:xfrm rot="0" flipH="false" flipV="false">
            <a:off x="6858000" y="3784600"/>
            <a:ext cx="4318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长期迭代维护：</a:t>
            </a:r>
            <a:r>
              <a:rPr lang="en-US" b="false" i="false" strike="noStrike" u="none" sz="14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老板直接负责后续维护，确保系统随业务发展持续进化。</a:t>
            </a:r>
            <a:endParaRPr lang="en-US" sz="1100"/>
          </a:p>
        </p:txBody>
      </p:sp>
      <p:sp>
        <p:nvSpPr>
          <p:cNvPr name="AutoShape 21" id="21"/>
          <p:cNvSpPr/>
          <p:nvPr/>
        </p:nvSpPr>
        <p:spPr>
          <a:xfrm rot="0" flipH="false" flipV="false">
            <a:off x="762000" y="5524500"/>
            <a:ext cx="10668000" cy="1016000"/>
          </a:xfrm>
          <a:prstGeom prst="roundRect">
            <a:avLst>
              <a:gd name="adj" fmla="val 12500"/>
            </a:avLst>
          </a:prstGeom>
          <a:solidFill>
            <a:srgbClr val="0052FF">
              <a:alpha val="5000"/>
            </a:srgbClr>
          </a:solidFill>
          <a:ln w="12700" cmpd="sng" cap="flat">
            <a:solidFill>
              <a:srgbClr val="0052FF">
                <a:alpha val="2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2" id="22"/>
          <p:cNvPicPr>
            <a:picLocks noChangeAspect="true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0" flipH="false" flipV="false">
            <a:off x="1016000" y="5778500"/>
            <a:ext cx="406400" cy="406400"/>
          </a:xfrm>
          <a:prstGeom prst="rect">
            <a:avLst/>
          </a:prstGeom>
        </p:spPr>
      </p:pic>
      <p:sp>
        <p:nvSpPr>
          <p:cNvPr name="AutoShape 23" id="23"/>
          <p:cNvSpPr/>
          <p:nvPr/>
        </p:nvSpPr>
        <p:spPr>
          <a:xfrm rot="0" flipH="false" flipV="false">
            <a:off x="1587500" y="5715000"/>
            <a:ext cx="9525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true" strike="noStrike" u="none" sz="16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「终于有了真正属于我们的 CRM，老板技术扎实，服务贴心！这是我们用过最贴合业务的系统。」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F0F8FF">
                <a:alpha val="100000"/>
              </a:srgbClr>
            </a:gs>
            <a:gs pos="100000">
              <a:srgbClr val="DCEBFF">
                <a:alpha val="100000"/>
              </a:srgbClr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合作方案：老板亲自服务・3 种模式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1016000" y="2032000"/>
            <a:ext cx="406400" cy="406400"/>
          </a:xfrm>
          <a:prstGeom prst="rect">
            <a:avLst/>
          </a:prstGeom>
        </p:spPr>
      </p:pic>
      <p:sp>
        <p:nvSpPr>
          <p:cNvPr name="AutoShape 5" id="5"/>
          <p:cNvSpPr/>
          <p:nvPr/>
        </p:nvSpPr>
        <p:spPr>
          <a:xfrm rot="0" flipH="false" flipV="false">
            <a:off x="1524000" y="2006600"/>
            <a:ext cx="2286000" cy="457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体验模式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15626" flipH="false" flipV="false">
            <a:off x="1016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BEEF5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7" id="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1016000" y="2667000"/>
            <a:ext cx="203200" cy="203200"/>
          </a:xfrm>
          <a:prstGeom prst="rect">
            <a:avLst/>
          </a:prstGeom>
        </p:spPr>
      </p:pic>
      <p:sp>
        <p:nvSpPr>
          <p:cNvPr name="AutoShape 8" id="8"/>
          <p:cNvSpPr/>
          <p:nvPr/>
        </p:nvSpPr>
        <p:spPr>
          <a:xfrm rot="0" flipH="false" flipV="false">
            <a:off x="1270000" y="26416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老板驻场15天，调研并输出初步方案，验证提效效果。</a:t>
            </a:r>
            <a:endParaRPr lang="en-US" sz="1100"/>
          </a:p>
        </p:txBody>
      </p:sp>
      <p:pic>
        <p:nvPicPr>
          <p:cNvPr name="Picture 9" id="9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1016000" y="3238500"/>
            <a:ext cx="203200" cy="203200"/>
          </a:xfrm>
          <a:prstGeom prst="rect">
            <a:avLst/>
          </a:prstGeom>
        </p:spPr>
      </p:pic>
      <p:sp>
        <p:nvSpPr>
          <p:cNvPr name="AutoShape 10" id="10"/>
          <p:cNvSpPr/>
          <p:nvPr/>
        </p:nvSpPr>
        <p:spPr>
          <a:xfrm rot="0" flipH="false" flipV="false">
            <a:off x="1270000" y="32131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首次接触AI，希望低成本验证效果的客户。</a:t>
            </a:r>
            <a:endParaRPr lang="en-US" sz="1100"/>
          </a:p>
        </p:txBody>
      </p:sp>
      <p:pic>
        <p:nvPicPr>
          <p:cNvPr name="Picture 11" id="11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1016000" y="3810000"/>
            <a:ext cx="203200" cy="203200"/>
          </a:xfrm>
          <a:prstGeom prst="rect">
            <a:avLst/>
          </a:prstGeom>
        </p:spPr>
      </p:pic>
      <p:sp>
        <p:nvSpPr>
          <p:cNvPr name="AutoShape 12" id="12"/>
          <p:cNvSpPr/>
          <p:nvPr/>
        </p:nvSpPr>
        <p:spPr>
          <a:xfrm rot="0" flipH="false" flipV="false">
            <a:off x="1270000" y="3784600"/>
            <a:ext cx="2667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0 费用体验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100">
                <a:solidFill>
                  <a:srgbClr val="8F959E"/>
                </a:solidFill>
                <a:latin typeface="Noto Sans SC"/>
                <a:ea typeface="Noto Sans SC"/>
                <a:cs typeface="Noto Sans SC"/>
                <a:sym typeface="Noto Sans SC"/>
              </a:rPr>
              <a:t>（远程需报销差旅住宿）</a:t>
            </a:r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4445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4699000" y="2032000"/>
            <a:ext cx="406400" cy="406400"/>
          </a:xfrm>
          <a:prstGeom prst="rect">
            <a:avLst/>
          </a:prstGeom>
        </p:spPr>
      </p:pic>
      <p:sp>
        <p:nvSpPr>
          <p:cNvPr name="AutoShape 15" id="15"/>
          <p:cNvSpPr/>
          <p:nvPr/>
        </p:nvSpPr>
        <p:spPr>
          <a:xfrm rot="0" flipH="false" flipV="false">
            <a:off x="5207000" y="2006600"/>
            <a:ext cx="2286000" cy="457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顾问模式</a:t>
            </a:r>
            <a:endParaRPr lang="en-US" sz="1100"/>
          </a:p>
        </p:txBody>
      </p:sp>
      <p:cxnSp>
        <p:nvCxnSpPr>
          <p:cNvPr name="Connector 16" id="16"/>
          <p:cNvCxnSpPr/>
          <p:nvPr/>
        </p:nvCxnSpPr>
        <p:spPr>
          <a:xfrm rot="-15626" flipH="false" flipV="false">
            <a:off x="4699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BEEF5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17" id="1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4699000" y="2667000"/>
            <a:ext cx="203200" cy="203200"/>
          </a:xfrm>
          <a:prstGeom prst="rect">
            <a:avLst/>
          </a:prstGeom>
        </p:spPr>
      </p:pic>
      <p:sp>
        <p:nvSpPr>
          <p:cNvPr name="AutoShape 18" id="18"/>
          <p:cNvSpPr/>
          <p:nvPr/>
        </p:nvSpPr>
        <p:spPr>
          <a:xfrm rot="0" flipH="false" flipV="false">
            <a:off x="4953000" y="26416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老板+1工程师远程支持，定制化职责，T+1应答，T+7响应。</a:t>
            </a:r>
            <a:endParaRPr lang="en-US" sz="1100"/>
          </a:p>
        </p:txBody>
      </p:sp>
      <p:pic>
        <p:nvPicPr>
          <p:cNvPr name="Picture 19" id="19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4699000" y="3238500"/>
            <a:ext cx="203200" cy="203200"/>
          </a:xfrm>
          <a:prstGeom prst="rect">
            <a:avLst/>
          </a:prstGeom>
        </p:spPr>
      </p:pic>
      <p:sp>
        <p:nvSpPr>
          <p:cNvPr name="AutoShape 20" id="20"/>
          <p:cNvSpPr/>
          <p:nvPr/>
        </p:nvSpPr>
        <p:spPr>
          <a:xfrm rot="0" flipH="false" flipV="false">
            <a:off x="4953000" y="32131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有长期AI需求，相当于低成本雇佣AI解决方案开发员工。</a:t>
            </a:r>
            <a:endParaRPr lang="en-US" sz="1100"/>
          </a:p>
        </p:txBody>
      </p:sp>
      <p:pic>
        <p:nvPicPr>
          <p:cNvPr name="Picture 21" id="21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4699000" y="3810000"/>
            <a:ext cx="203200" cy="203200"/>
          </a:xfrm>
          <a:prstGeom prst="rect">
            <a:avLst/>
          </a:prstGeom>
        </p:spPr>
      </p:pic>
      <p:sp>
        <p:nvSpPr>
          <p:cNvPr name="AutoShape 22" id="22"/>
          <p:cNvSpPr/>
          <p:nvPr/>
        </p:nvSpPr>
        <p:spPr>
          <a:xfrm rot="0" flipH="false" flipV="false">
            <a:off x="4953000" y="3784600"/>
            <a:ext cx="2667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约 2万-4万/月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100">
                <a:solidFill>
                  <a:srgbClr val="8F959E"/>
                </a:solidFill>
                <a:latin typeface="Noto Sans SC"/>
                <a:ea typeface="Noto Sans SC"/>
                <a:cs typeface="Noto Sans SC"/>
                <a:sym typeface="Noto Sans SC"/>
              </a:rPr>
              <a:t>（顾问费+运维成本）</a:t>
            </a:r>
          </a:p>
        </p:txBody>
      </p:sp>
      <p:sp>
        <p:nvSpPr>
          <p:cNvPr name="AutoShape 23" id="23"/>
          <p:cNvSpPr/>
          <p:nvPr/>
        </p:nvSpPr>
        <p:spPr>
          <a:xfrm rot="0" flipH="false" flipV="false">
            <a:off x="8128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52FF">
                <a:alpha val="15000"/>
              </a:srgbClr>
            </a:outerShdw>
          </a:effectLst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24" id="24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8382000" y="2032000"/>
            <a:ext cx="406400" cy="406400"/>
          </a:xfrm>
          <a:prstGeom prst="rect">
            <a:avLst/>
          </a:prstGeom>
        </p:spPr>
      </p:pic>
      <p:sp>
        <p:nvSpPr>
          <p:cNvPr name="AutoShape 25" id="25"/>
          <p:cNvSpPr/>
          <p:nvPr/>
        </p:nvSpPr>
        <p:spPr>
          <a:xfrm rot="0" flipH="false" flipV="false">
            <a:off x="8890000" y="2006600"/>
            <a:ext cx="2286000" cy="457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项目模式</a:t>
            </a:r>
            <a:endParaRPr lang="en-US" sz="1100"/>
          </a:p>
        </p:txBody>
      </p:sp>
      <p:cxnSp>
        <p:nvCxnSpPr>
          <p:cNvPr name="Connector 26" id="26"/>
          <p:cNvCxnSpPr/>
          <p:nvPr/>
        </p:nvCxnSpPr>
        <p:spPr>
          <a:xfrm rot="-15626" flipH="false" flipV="false">
            <a:off x="8382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BEEF5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27" id="27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8382000" y="2667000"/>
            <a:ext cx="203200" cy="203200"/>
          </a:xfrm>
          <a:prstGeom prst="rect">
            <a:avLst/>
          </a:prstGeom>
        </p:spPr>
      </p:pic>
      <p:sp>
        <p:nvSpPr>
          <p:cNvPr name="AutoShape 28" id="28"/>
          <p:cNvSpPr/>
          <p:nvPr/>
        </p:nvSpPr>
        <p:spPr>
          <a:xfrm rot="0" flipH="false" flipV="false">
            <a:off x="8636000" y="26416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应标方案或定制化开发整体落地，指定方案与验收标准。</a:t>
            </a:r>
            <a:endParaRPr lang="en-US" sz="1100"/>
          </a:p>
        </p:txBody>
      </p:sp>
      <p:pic>
        <p:nvPicPr>
          <p:cNvPr name="Picture 29" id="29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8382000" y="3238500"/>
            <a:ext cx="203200" cy="203200"/>
          </a:xfrm>
          <a:prstGeom prst="rect">
            <a:avLst/>
          </a:prstGeom>
        </p:spPr>
      </p:pic>
      <p:sp>
        <p:nvSpPr>
          <p:cNvPr name="AutoShape 30" id="30"/>
          <p:cNvSpPr/>
          <p:nvPr/>
        </p:nvSpPr>
        <p:spPr>
          <a:xfrm rot="0" flipH="false" flipV="false">
            <a:off x="8636000" y="3213100"/>
            <a:ext cx="2667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646A73"/>
                </a:solidFill>
                <a:latin typeface="Noto Sans SC"/>
                <a:ea typeface="Noto Sans SC"/>
                <a:cs typeface="Noto Sans SC"/>
                <a:sym typeface="Noto Sans SC"/>
              </a:rPr>
              <a:t>需要深度定制，完成特定项目的客户。</a:t>
            </a:r>
            <a:endParaRPr lang="en-US" sz="1100"/>
          </a:p>
        </p:txBody>
      </p:sp>
      <p:pic>
        <p:nvPicPr>
          <p:cNvPr name="Picture 31" id="31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8382000" y="3810000"/>
            <a:ext cx="203200" cy="203200"/>
          </a:xfrm>
          <a:prstGeom prst="rect">
            <a:avLst/>
          </a:prstGeom>
        </p:spPr>
      </p:pic>
      <p:sp>
        <p:nvSpPr>
          <p:cNvPr name="AutoShape 32" id="32"/>
          <p:cNvSpPr/>
          <p:nvPr/>
        </p:nvSpPr>
        <p:spPr>
          <a:xfrm rot="0" flipH="false" flipV="false">
            <a:off x="8636000" y="3784600"/>
            <a:ext cx="2667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FF8C00"/>
                </a:solidFill>
                <a:latin typeface="Noto Sans SC"/>
                <a:ea typeface="Noto Sans SC"/>
                <a:cs typeface="Noto Sans SC"/>
                <a:sym typeface="Noto Sans SC"/>
              </a:rPr>
              <a:t>5万-20万/项目</a:t>
            </a:r>
            <a:r>
              <a:rPr lang="en-US" b="false" i="false" strike="noStrike" u="none" sz="160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/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100">
                <a:solidFill>
                  <a:srgbClr val="8F959E"/>
                </a:solidFill>
                <a:latin typeface="Noto Sans SC"/>
                <a:ea typeface="Noto Sans SC"/>
                <a:cs typeface="Noto Sans SC"/>
                <a:sym typeface="Noto Sans SC"/>
              </a:rPr>
              <a:t>（按项目难度评估）</a:t>
            </a:r>
          </a:p>
        </p:txBody>
      </p:sp>
      <p:sp>
        <p:nvSpPr>
          <p:cNvPr name="AutoShape 33" id="33"/>
          <p:cNvSpPr/>
          <p:nvPr/>
        </p:nvSpPr>
        <p:spPr>
          <a:xfrm rot="0" flipH="false" flipV="false">
            <a:off x="762000" y="5969000"/>
            <a:ext cx="10668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200">
                <a:solidFill>
                  <a:srgbClr val="8F959E"/>
                </a:solidFill>
                <a:latin typeface="Noto Sans SC"/>
                <a:ea typeface="Noto Sans SC"/>
                <a:cs typeface="Noto Sans SC"/>
                <a:sym typeface="Noto Sans SC"/>
              </a:rPr>
              <a:t>注：体验版无任何费用，老板亲自跟进，满意后可升级。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635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为什么选择我们？（老板亲自服务・优势对比）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524000"/>
            <a:ext cx="10668000" cy="558800"/>
          </a:xfrm>
          <a:prstGeom prst="roundRect">
            <a:avLst>
              <a:gd name="adj" fmla="val 22727"/>
            </a:avLst>
          </a:prstGeom>
          <a:solidFill>
            <a:srgbClr val="0052FF">
              <a:alpha val="10000"/>
            </a:srgbClr>
          </a:solidFill>
          <a:ln cmpd="sng" cap="flat">
            <a:solidFill>
              <a:srgbClr val="004AE6">
                <a:alpha val="1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762000" y="1600200"/>
            <a:ext cx="2032000" cy="4064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对比维度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2921000" y="1600200"/>
            <a:ext cx="3937000" cy="4064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666666"/>
                </a:solidFill>
                <a:latin typeface="Noto Sans SC"/>
                <a:ea typeface="Noto Sans SC"/>
                <a:cs typeface="Noto Sans SC"/>
                <a:sym typeface="Noto Sans SC"/>
              </a:rPr>
              <a:t>传统 AI 服务商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6985000" y="1600200"/>
            <a:ext cx="3937000" cy="4064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ctr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智效上门（OPC 一人公司）</a:t>
            </a:r>
            <a:endParaRPr lang="en-US" sz="1100"/>
          </a:p>
        </p:txBody>
      </p:sp>
      <p:cxnSp>
        <p:nvCxnSpPr>
          <p:cNvPr name="Connector 7" id="7"/>
          <p:cNvCxnSpPr/>
          <p:nvPr/>
        </p:nvCxnSpPr>
        <p:spPr>
          <a:xfrm rot="-4092" flipH="false" flipV="false">
            <a:off x="762004" y="20764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8" id="8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0" flipH="false" flipV="false">
            <a:off x="889000" y="2222500"/>
            <a:ext cx="304800" cy="304800"/>
          </a:xfrm>
          <a:prstGeom prst="rect">
            <a:avLst/>
          </a:prstGeom>
        </p:spPr>
      </p:pic>
      <p:sp>
        <p:nvSpPr>
          <p:cNvPr name="AutoShape 9" id="9"/>
          <p:cNvSpPr/>
          <p:nvPr/>
        </p:nvSpPr>
        <p:spPr>
          <a:xfrm rot="0" flipH="false" flipV="false">
            <a:off x="1270000" y="21844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服务主体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2921000" y="2184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999999"/>
                </a:solidFill>
                <a:latin typeface="Noto Sans SC"/>
                <a:ea typeface="Noto Sans SC"/>
                <a:cs typeface="Noto Sans SC"/>
                <a:sym typeface="Noto Sans SC"/>
              </a:rPr>
              <a:t>团队 / 外包，沟通层级多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6985000" y="2184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老板本人，直接对接</a:t>
            </a:r>
            <a:endParaRPr lang="en-US" sz="1100"/>
          </a:p>
        </p:txBody>
      </p:sp>
      <p:cxnSp>
        <p:nvCxnSpPr>
          <p:cNvPr name="Connector 12" id="12"/>
          <p:cNvCxnSpPr/>
          <p:nvPr/>
        </p:nvCxnSpPr>
        <p:spPr>
          <a:xfrm rot="-4092" flipH="false" flipV="false">
            <a:off x="762004" y="26479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13" id="13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0" flipH="false" flipV="false">
            <a:off x="889000" y="2794000"/>
            <a:ext cx="304800" cy="304800"/>
          </a:xfrm>
          <a:prstGeom prst="rect">
            <a:avLst/>
          </a:prstGeom>
        </p:spPr>
      </p:pic>
      <p:sp>
        <p:nvSpPr>
          <p:cNvPr name="AutoShape 14" id="14"/>
          <p:cNvSpPr/>
          <p:nvPr/>
        </p:nvSpPr>
        <p:spPr>
          <a:xfrm rot="0" flipH="false" flipV="false">
            <a:off x="1270000" y="27559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方案定制化</a:t>
            </a:r>
            <a:endParaRPr lang="en-US" sz="1100"/>
          </a:p>
        </p:txBody>
      </p:sp>
      <p:sp>
        <p:nvSpPr>
          <p:cNvPr name="AutoShape 15" id="15"/>
          <p:cNvSpPr/>
          <p:nvPr/>
        </p:nvSpPr>
        <p:spPr>
          <a:xfrm rot="0" flipH="false" flipV="false">
            <a:off x="2921000" y="27559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999999"/>
                </a:solidFill>
                <a:latin typeface="Noto Sans SC"/>
                <a:ea typeface="Noto Sans SC"/>
                <a:cs typeface="Noto Sans SC"/>
                <a:sym typeface="Noto Sans SC"/>
              </a:rPr>
              <a:t>通用模板，适配性差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6985000" y="27559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老板亲自调研，100% 专属方案</a:t>
            </a:r>
            <a:endParaRPr lang="en-US" sz="1100"/>
          </a:p>
        </p:txBody>
      </p:sp>
      <p:cxnSp>
        <p:nvCxnSpPr>
          <p:cNvPr name="Connector 17" id="17"/>
          <p:cNvCxnSpPr/>
          <p:nvPr/>
        </p:nvCxnSpPr>
        <p:spPr>
          <a:xfrm rot="-4092" flipH="false" flipV="false">
            <a:off x="762004" y="32194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18" id="18"/>
          <p:cNvPicPr>
            <a:picLocks noChangeAspect="true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0" flipH="false" flipV="false">
            <a:off x="889000" y="3365500"/>
            <a:ext cx="304800" cy="304800"/>
          </a:xfrm>
          <a:prstGeom prst="rect">
            <a:avLst/>
          </a:prstGeom>
        </p:spPr>
      </p:pic>
      <p:sp>
        <p:nvSpPr>
          <p:cNvPr name="AutoShape 19" id="19"/>
          <p:cNvSpPr/>
          <p:nvPr/>
        </p:nvSpPr>
        <p:spPr>
          <a:xfrm rot="0" flipH="false" flipV="false">
            <a:off x="1270000" y="33274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响应速度</a:t>
            </a:r>
            <a:endParaRPr lang="en-US" sz="1100"/>
          </a:p>
        </p:txBody>
      </p:sp>
      <p:sp>
        <p:nvSpPr>
          <p:cNvPr name="AutoShape 20" id="20"/>
          <p:cNvSpPr/>
          <p:nvPr/>
        </p:nvSpPr>
        <p:spPr>
          <a:xfrm rot="0" flipH="false" flipV="false">
            <a:off x="2921000" y="3327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999999"/>
                </a:solidFill>
                <a:latin typeface="Noto Sans SC"/>
                <a:ea typeface="Noto Sans SC"/>
                <a:cs typeface="Noto Sans SC"/>
                <a:sym typeface="Noto Sans SC"/>
              </a:rPr>
              <a:t>团队分工，响应慢</a:t>
            </a:r>
            <a:endParaRPr lang="en-US" sz="1100"/>
          </a:p>
        </p:txBody>
      </p:sp>
      <p:sp>
        <p:nvSpPr>
          <p:cNvPr name="AutoShape 21" id="21"/>
          <p:cNvSpPr/>
          <p:nvPr/>
        </p:nvSpPr>
        <p:spPr>
          <a:xfrm rot="0" flipH="false" flipV="false">
            <a:off x="6985000" y="3327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前期老板驻场，即时响应</a:t>
            </a:r>
            <a:endParaRPr lang="en-US" sz="1100"/>
          </a:p>
        </p:txBody>
      </p:sp>
      <p:cxnSp>
        <p:nvCxnSpPr>
          <p:cNvPr name="Connector 22" id="22"/>
          <p:cNvCxnSpPr/>
          <p:nvPr/>
        </p:nvCxnSpPr>
        <p:spPr>
          <a:xfrm rot="-4092" flipH="false" flipV="false">
            <a:off x="762004" y="37909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23" id="23"/>
          <p:cNvPicPr>
            <a:picLocks noChangeAspect="true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0" flipH="false" flipV="false">
            <a:off x="889000" y="3937000"/>
            <a:ext cx="304800" cy="304800"/>
          </a:xfrm>
          <a:prstGeom prst="rect">
            <a:avLst/>
          </a:prstGeom>
        </p:spPr>
      </p:pic>
      <p:sp>
        <p:nvSpPr>
          <p:cNvPr name="AutoShape 24" id="24"/>
          <p:cNvSpPr/>
          <p:nvPr/>
        </p:nvSpPr>
        <p:spPr>
          <a:xfrm rot="0" flipH="false" flipV="false">
            <a:off x="1270000" y="38989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交付质量</a:t>
            </a:r>
            <a:endParaRPr lang="en-US" sz="1100"/>
          </a:p>
        </p:txBody>
      </p:sp>
      <p:sp>
        <p:nvSpPr>
          <p:cNvPr name="AutoShape 25" id="25"/>
          <p:cNvSpPr/>
          <p:nvPr/>
        </p:nvSpPr>
        <p:spPr>
          <a:xfrm rot="0" flipH="false" flipV="false">
            <a:off x="2921000" y="38989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999999"/>
                </a:solidFill>
                <a:latin typeface="Noto Sans SC"/>
                <a:ea typeface="Noto Sans SC"/>
                <a:cs typeface="Noto Sans SC"/>
                <a:sym typeface="Noto Sans SC"/>
              </a:rPr>
              <a:t>团队协作，质量难控</a:t>
            </a:r>
            <a:endParaRPr lang="en-US" sz="1100"/>
          </a:p>
        </p:txBody>
      </p:sp>
      <p:sp>
        <p:nvSpPr>
          <p:cNvPr name="AutoShape 26" id="26"/>
          <p:cNvSpPr/>
          <p:nvPr/>
        </p:nvSpPr>
        <p:spPr>
          <a:xfrm rot="0" flipH="false" flipV="false">
            <a:off x="6985000" y="38989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老板亲自开发，代码全交付</a:t>
            </a:r>
            <a:endParaRPr lang="en-US" sz="1100"/>
          </a:p>
        </p:txBody>
      </p:sp>
      <p:cxnSp>
        <p:nvCxnSpPr>
          <p:cNvPr name="Connector 27" id="27"/>
          <p:cNvCxnSpPr/>
          <p:nvPr/>
        </p:nvCxnSpPr>
        <p:spPr>
          <a:xfrm rot="-4092" flipH="false" flipV="false">
            <a:off x="762004" y="43624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F0F0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name="Picture 28" id="28"/>
          <p:cNvPicPr>
            <a:picLocks noChangeAspect="true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0" flipH="false" flipV="false">
            <a:off x="889000" y="4508500"/>
            <a:ext cx="304800" cy="304800"/>
          </a:xfrm>
          <a:prstGeom prst="rect">
            <a:avLst/>
          </a:prstGeom>
        </p:spPr>
      </p:pic>
      <p:sp>
        <p:nvSpPr>
          <p:cNvPr name="AutoShape 29" id="29"/>
          <p:cNvSpPr/>
          <p:nvPr/>
        </p:nvSpPr>
        <p:spPr>
          <a:xfrm rot="0" flipH="false" flipV="false">
            <a:off x="1270000" y="4470400"/>
            <a:ext cx="152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数据安全</a:t>
            </a:r>
            <a:endParaRPr lang="en-US" sz="1100"/>
          </a:p>
        </p:txBody>
      </p:sp>
      <p:sp>
        <p:nvSpPr>
          <p:cNvPr name="AutoShape 30" id="30"/>
          <p:cNvSpPr/>
          <p:nvPr/>
        </p:nvSpPr>
        <p:spPr>
          <a:xfrm rot="0" flipH="false" flipV="false">
            <a:off x="2921000" y="4470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999999"/>
                </a:solidFill>
                <a:latin typeface="Noto Sans SC"/>
                <a:ea typeface="Noto Sans SC"/>
                <a:cs typeface="Noto Sans SC"/>
                <a:sym typeface="Noto Sans SC"/>
              </a:rPr>
              <a:t>部分交付，云端存储</a:t>
            </a:r>
            <a:endParaRPr lang="en-US" sz="1100"/>
          </a:p>
        </p:txBody>
      </p:sp>
      <p:sp>
        <p:nvSpPr>
          <p:cNvPr name="AutoShape 31" id="31"/>
          <p:cNvSpPr/>
          <p:nvPr/>
        </p:nvSpPr>
        <p:spPr>
          <a:xfrm rot="0" flipH="false" flipV="false">
            <a:off x="6985000" y="4470400"/>
            <a:ext cx="3937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0052FF"/>
                </a:solidFill>
                <a:latin typeface="Noto Sans SC"/>
                <a:ea typeface="Noto Sans SC"/>
                <a:cs typeface="Noto Sans SC"/>
                <a:sym typeface="Noto Sans SC"/>
              </a:rPr>
              <a:t>老板亲自保障，私有化部署</a:t>
            </a:r>
            <a:endParaRPr lang="en-US" sz="1100"/>
          </a:p>
        </p:txBody>
      </p:sp>
      <p:sp>
        <p:nvSpPr>
          <p:cNvPr name="AutoShape 32" id="32"/>
          <p:cNvSpPr/>
          <p:nvPr/>
        </p:nvSpPr>
        <p:spPr>
          <a:xfrm rot="0" flipH="false" flipV="false">
            <a:off x="762000" y="5080000"/>
            <a:ext cx="10668000" cy="1016000"/>
          </a:xfrm>
          <a:prstGeom prst="roundRect">
            <a:avLst>
              <a:gd name="adj" fmla="val 12500"/>
            </a:avLst>
          </a:prstGeom>
          <a:solidFill>
            <a:srgbClr val="0052FF">
              <a:alpha val="5000"/>
            </a:srgbClr>
          </a:solidFill>
          <a:ln w="12700" cmpd="sng" cap="flat">
            <a:solidFill>
              <a:srgbClr val="0052FF">
                <a:alpha val="2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/>
          <a:lstStyle/>
          <a:p>
            <a:pPr algn="ctr">
              <a:defRPr/>
            </a:pPr>
            <a:endParaRPr/>
          </a:p>
        </p:txBody>
      </p:sp>
      <p:pic>
        <p:nvPicPr>
          <p:cNvPr name="Picture 33" id="33"/>
          <p:cNvPicPr>
            <a:picLocks noChangeAspect="true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0" flipH="false" flipV="false">
            <a:off x="1016000" y="5270500"/>
            <a:ext cx="406400" cy="406400"/>
          </a:xfrm>
          <a:prstGeom prst="rect">
            <a:avLst/>
          </a:prstGeom>
        </p:spPr>
      </p:pic>
      <p:sp>
        <p:nvSpPr>
          <p:cNvPr name="AutoShape 34" id="34"/>
          <p:cNvSpPr/>
          <p:nvPr/>
        </p:nvSpPr>
        <p:spPr>
          <a:xfrm rot="0" flipH="false" flipV="false">
            <a:off x="1524000" y="5232400"/>
            <a:ext cx="9652000" cy="7112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anchorCtr="false" vert="horz" wrap="square" lIns="0" rIns="0" tIns="0" bIns="0"/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核心优势总结：通过“老板亲自服务”模式，消除所有中间环节，实现从需求调研到代码交付的全流程掌控，为您提供最高效、最可靠的 AI 定制服务。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