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思源黑体 CN Normal"/>
        <a:ea typeface="思源黑体 CN Normal"/>
        <a:cs typeface="思源黑体 CN Normal"/>
        <a:sym typeface="思源黑体 CN Norm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FF"/>
          </a:solidFill>
        </a:fill>
      </a:tcStyle>
    </a:wholeTbl>
    <a:band2H>
      <a:tcTxStyle b="def" i="def"/>
      <a:tcStyle>
        <a:tcBdr/>
        <a:fill>
          <a:solidFill>
            <a:srgbClr val="E6EEFF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E3"/>
          </a:solidFill>
        </a:fill>
      </a:tcStyle>
    </a:wholeTbl>
    <a:band2H>
      <a:tcTxStyle b="def" i="def"/>
      <a:tcStyle>
        <a:tcBdr/>
        <a:fill>
          <a:solidFill>
            <a:srgbClr val="E7E7F1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思源黑体 CN Normal"/>
          <a:ea typeface="思源黑体 CN Normal"/>
          <a:cs typeface="思源黑体 CN Norm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方案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6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正文级别 1…"/>
          <p:cNvSpPr txBox="1"/>
          <p:nvPr>
            <p:ph type="body" sz="quarter" idx="1" hasCustomPrompt="1"/>
          </p:nvPr>
        </p:nvSpPr>
        <p:spPr>
          <a:xfrm>
            <a:off x="1566481" y="3737916"/>
            <a:ext cx="9144001" cy="4621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 algn="ctr">
              <a:buFontTx/>
              <a:defRPr sz="2000">
                <a:solidFill>
                  <a:srgbClr val="FFFFFF"/>
                </a:solidFill>
              </a:defRPr>
            </a:lvl2pPr>
            <a:lvl3pPr marL="1143000" indent="-228600" algn="ctr">
              <a:buFontTx/>
              <a:defRPr sz="2000">
                <a:solidFill>
                  <a:srgbClr val="FFFFFF"/>
                </a:solidFill>
              </a:defRPr>
            </a:lvl3pPr>
            <a:lvl4pPr marL="1625600" indent="-254000" algn="ctr">
              <a:buFontTx/>
              <a:defRPr sz="2000">
                <a:solidFill>
                  <a:srgbClr val="FFFFFF"/>
                </a:solidFill>
              </a:defRPr>
            </a:lvl4pPr>
            <a:lvl5pPr marL="2082800" indent="-254000" algn="ctr">
              <a:buFontTx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2017年XX月XX日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hape 124"/>
          <p:cNvSpPr/>
          <p:nvPr/>
        </p:nvSpPr>
        <p:spPr>
          <a:xfrm>
            <a:off x="2274689" y="3503929"/>
            <a:ext cx="7727585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0" name="图片 2" descr="图片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72586" y="165128"/>
            <a:ext cx="1512002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24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谢谢"/>
          <p:cNvSpPr txBox="1"/>
          <p:nvPr>
            <p:ph type="title" hasCustomPrompt="1"/>
          </p:nvPr>
        </p:nvSpPr>
        <p:spPr>
          <a:xfrm>
            <a:off x="4231971" y="2337578"/>
            <a:ext cx="3737611" cy="150622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4000">
                <a:solidFill>
                  <a:srgbClr val="0093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谢谢</a:t>
            </a:r>
          </a:p>
        </p:txBody>
      </p:sp>
      <p:sp>
        <p:nvSpPr>
          <p:cNvPr id="126" name="文本框 4"/>
          <p:cNvSpPr txBox="1"/>
          <p:nvPr/>
        </p:nvSpPr>
        <p:spPr>
          <a:xfrm>
            <a:off x="1006965" y="5564592"/>
            <a:ext cx="4486828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093FF"/>
                </a:solidFill>
                <a:latin typeface="思源黑体 CN Light"/>
                <a:ea typeface="思源黑体 CN Light"/>
                <a:cs typeface="思源黑体 CN Light"/>
                <a:sym typeface="思源黑体 CN Light"/>
              </a:defRPr>
            </a:pPr>
            <a:r>
              <a:t>探迹，挖掘您的潜在客户</a:t>
            </a:r>
          </a:p>
          <a:p>
            <a:pPr>
              <a:defRPr sz="1400">
                <a:solidFill>
                  <a:srgbClr val="0093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E-mail: business@tungee.com </a:t>
            </a:r>
          </a:p>
          <a:p>
            <a:pPr>
              <a:defRPr sz="1400">
                <a:solidFill>
                  <a:srgbClr val="0093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Tel: 020-31136465</a:t>
            </a:r>
          </a:p>
        </p:txBody>
      </p:sp>
      <p:pic>
        <p:nvPicPr>
          <p:cNvPr id="127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113" y="5564716"/>
            <a:ext cx="797135" cy="7691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直接连接符 6"/>
          <p:cNvSpPr/>
          <p:nvPr/>
        </p:nvSpPr>
        <p:spPr>
          <a:xfrm>
            <a:off x="4738254" y="3433457"/>
            <a:ext cx="2778828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9" name="图片 7" descr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8440" y="3415665"/>
            <a:ext cx="4410076" cy="356806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探迹模板_仅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38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标题文本"/>
          <p:cNvSpPr txBox="1"/>
          <p:nvPr>
            <p:ph type="title"/>
          </p:nvPr>
        </p:nvSpPr>
        <p:spPr>
          <a:xfrm>
            <a:off x="524316" y="739174"/>
            <a:ext cx="11151749" cy="54309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pc="100" sz="3200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40" name="幻灯片编号"/>
          <p:cNvSpPr txBox="1"/>
          <p:nvPr>
            <p:ph type="sldNum" sz="quarter" idx="2"/>
          </p:nvPr>
        </p:nvSpPr>
        <p:spPr>
          <a:xfrm>
            <a:off x="11655790" y="6568222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正文级别 1…"/>
          <p:cNvSpPr txBox="1"/>
          <p:nvPr>
            <p:ph type="body" sz="quarter" idx="1" hasCustomPrompt="1"/>
          </p:nvPr>
        </p:nvSpPr>
        <p:spPr>
          <a:xfrm>
            <a:off x="524316" y="1355725"/>
            <a:ext cx="11151749" cy="4095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Tx/>
              <a:buNone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  <a:lvl2pPr marL="647700" indent="-1905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2pPr>
            <a:lvl3pPr marL="1143000" indent="-2286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3pPr>
            <a:lvl4pPr marL="1625600" indent="-2540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4pPr>
            <a:lvl5pPr marL="2082800" indent="-2540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5pPr>
          </a:lstStyle>
          <a:p>
            <a:pPr/>
            <a:r>
              <a:t>单击此处输入标题的辅助信息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仅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49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标题文本"/>
          <p:cNvSpPr txBox="1"/>
          <p:nvPr>
            <p:ph type="title"/>
          </p:nvPr>
        </p:nvSpPr>
        <p:spPr>
          <a:xfrm>
            <a:off x="290808" y="642458"/>
            <a:ext cx="11610386" cy="929025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pc="100" sz="32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1" name="幻灯片编号"/>
          <p:cNvSpPr txBox="1"/>
          <p:nvPr>
            <p:ph type="sldNum" sz="quarter" idx="2"/>
          </p:nvPr>
        </p:nvSpPr>
        <p:spPr>
          <a:xfrm>
            <a:off x="11655790" y="6568222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正文级别 1…"/>
          <p:cNvSpPr txBox="1"/>
          <p:nvPr>
            <p:ph type="body" sz="quarter" idx="1" hasCustomPrompt="1"/>
          </p:nvPr>
        </p:nvSpPr>
        <p:spPr>
          <a:xfrm>
            <a:off x="290805" y="1300019"/>
            <a:ext cx="11151749" cy="4095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Tx/>
              <a:buNone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  <a:lvl2pPr marL="647700" indent="-1905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2pPr>
            <a:lvl3pPr marL="1143000" indent="-2286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3pPr>
            <a:lvl4pPr marL="1625600" indent="-2540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4pPr>
            <a:lvl5pPr marL="2082800" indent="-254000">
              <a:buFontTx/>
              <a:defRPr spc="100" sz="2000">
                <a:solidFill>
                  <a:schemeClr val="accent6"/>
                </a:solidFill>
                <a:latin typeface="微软雅黑"/>
                <a:ea typeface="微软雅黑"/>
                <a:cs typeface="微软雅黑"/>
                <a:sym typeface="微软雅黑"/>
              </a:defRPr>
            </a:lvl5pPr>
          </a:lstStyle>
          <a:p>
            <a:pPr/>
            <a:r>
              <a:t>单击此处输入标题的辅助信息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60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方案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方案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36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探迹 &amp; XXX 合作方案书"/>
          <p:cNvSpPr txBox="1"/>
          <p:nvPr>
            <p:ph type="title" hasCustomPrompt="1"/>
          </p:nvPr>
        </p:nvSpPr>
        <p:spPr>
          <a:xfrm>
            <a:off x="1566481" y="2247644"/>
            <a:ext cx="9144001" cy="108753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探迹 &amp; XXX 合作方案书</a:t>
            </a:r>
          </a:p>
        </p:txBody>
      </p:sp>
      <p:sp>
        <p:nvSpPr>
          <p:cNvPr id="40" name="正文级别 1…"/>
          <p:cNvSpPr txBox="1"/>
          <p:nvPr>
            <p:ph type="body" sz="quarter" idx="1" hasCustomPrompt="1"/>
          </p:nvPr>
        </p:nvSpPr>
        <p:spPr>
          <a:xfrm>
            <a:off x="1566481" y="3737916"/>
            <a:ext cx="9144001" cy="4621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 algn="ctr">
              <a:buFontTx/>
              <a:defRPr sz="2000">
                <a:solidFill>
                  <a:srgbClr val="FFFFFF"/>
                </a:solidFill>
              </a:defRPr>
            </a:lvl2pPr>
            <a:lvl3pPr marL="1143000" indent="-228600" algn="ctr">
              <a:buFontTx/>
              <a:defRPr sz="2000">
                <a:solidFill>
                  <a:srgbClr val="FFFFFF"/>
                </a:solidFill>
              </a:defRPr>
            </a:lvl3pPr>
            <a:lvl4pPr marL="1625600" indent="-254000" algn="ctr">
              <a:buFontTx/>
              <a:defRPr sz="2000">
                <a:solidFill>
                  <a:srgbClr val="FFFFFF"/>
                </a:solidFill>
              </a:defRPr>
            </a:lvl4pPr>
            <a:lvl5pPr marL="2082800" indent="-254000" algn="ctr">
              <a:buFontTx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2017年XX月XX日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1" name="Shape 124"/>
          <p:cNvSpPr/>
          <p:nvPr/>
        </p:nvSpPr>
        <p:spPr>
          <a:xfrm>
            <a:off x="2274689" y="3503929"/>
            <a:ext cx="7727585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2" name="图片 8" descr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72586" y="165128"/>
            <a:ext cx="1512002" cy="2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50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6" y="-8573"/>
            <a:ext cx="3789055" cy="687514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146"/>
          <p:cNvSpPr/>
          <p:nvPr/>
        </p:nvSpPr>
        <p:spPr>
          <a:xfrm>
            <a:off x="873240" y="4012529"/>
            <a:ext cx="2027323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56" name="Shape 147"/>
          <p:cNvGrpSpPr/>
          <p:nvPr/>
        </p:nvGrpSpPr>
        <p:grpSpPr>
          <a:xfrm>
            <a:off x="814705" y="2263775"/>
            <a:ext cx="2095502" cy="1027431"/>
            <a:chOff x="0" y="0"/>
            <a:chExt cx="2095501" cy="1027430"/>
          </a:xfrm>
        </p:grpSpPr>
        <p:sp>
          <p:nvSpPr>
            <p:cNvPr id="54" name="矩形"/>
            <p:cNvSpPr/>
            <p:nvPr/>
          </p:nvSpPr>
          <p:spPr>
            <a:xfrm>
              <a:off x="0" y="0"/>
              <a:ext cx="2095502" cy="10274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目录"/>
            <p:cNvSpPr txBox="1"/>
            <p:nvPr/>
          </p:nvSpPr>
          <p:spPr>
            <a:xfrm>
              <a:off x="0" y="42547"/>
              <a:ext cx="2095502" cy="942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4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目录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蓝色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64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标题文本"/>
          <p:cNvSpPr txBox="1"/>
          <p:nvPr>
            <p:ph type="title"/>
          </p:nvPr>
        </p:nvSpPr>
        <p:spPr>
          <a:xfrm>
            <a:off x="308654" y="212962"/>
            <a:ext cx="11151749" cy="543089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6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" name="正文级别 1…"/>
          <p:cNvSpPr txBox="1"/>
          <p:nvPr>
            <p:ph type="body" sz="quarter" idx="1" hasCustomPrompt="1"/>
          </p:nvPr>
        </p:nvSpPr>
        <p:spPr>
          <a:xfrm>
            <a:off x="308654" y="756050"/>
            <a:ext cx="11151749" cy="4095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Tx/>
              <a:buNone/>
              <a:defRPr sz="1600">
                <a:solidFill>
                  <a:schemeClr val="accent6"/>
                </a:solidFill>
              </a:defRPr>
            </a:lvl1pPr>
            <a:lvl2pPr marL="609600" indent="-152400">
              <a:buFontTx/>
              <a:defRPr sz="1600">
                <a:solidFill>
                  <a:schemeClr val="accent6"/>
                </a:solidFill>
              </a:defRPr>
            </a:lvl2pPr>
            <a:lvl3pPr marL="1097280" indent="-182880">
              <a:buFontTx/>
              <a:defRPr sz="1600">
                <a:solidFill>
                  <a:schemeClr val="accent6"/>
                </a:solidFill>
              </a:defRPr>
            </a:lvl3pPr>
            <a:lvl4pPr marL="1574800" indent="-203200">
              <a:buFontTx/>
              <a:defRPr sz="1600">
                <a:solidFill>
                  <a:schemeClr val="accent6"/>
                </a:solidFill>
              </a:defRPr>
            </a:lvl4pPr>
            <a:lvl5pPr marL="2032000" indent="-203200">
              <a:buFontTx/>
              <a:defRPr sz="1600">
                <a:solidFill>
                  <a:schemeClr val="accent6"/>
                </a:solidFill>
              </a:defRPr>
            </a:lvl5pPr>
          </a:lstStyle>
          <a:p>
            <a:pPr/>
            <a:r>
              <a:t>单击此处输入标题的辅助信息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黑色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75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" name="标题文本"/>
          <p:cNvSpPr txBox="1"/>
          <p:nvPr>
            <p:ph type="title"/>
          </p:nvPr>
        </p:nvSpPr>
        <p:spPr>
          <a:xfrm>
            <a:off x="308654" y="212962"/>
            <a:ext cx="11151749" cy="543089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z="2400"/>
            </a:lvl1pPr>
          </a:lstStyle>
          <a:p>
            <a:pPr/>
            <a:r>
              <a:t>标题文本</a:t>
            </a:r>
          </a:p>
        </p:txBody>
      </p:sp>
      <p:sp>
        <p:nvSpPr>
          <p:cNvPr id="78" name="正文级别 1…"/>
          <p:cNvSpPr txBox="1"/>
          <p:nvPr>
            <p:ph type="body" sz="quarter" idx="1" hasCustomPrompt="1"/>
          </p:nvPr>
        </p:nvSpPr>
        <p:spPr>
          <a:xfrm>
            <a:off x="308654" y="756050"/>
            <a:ext cx="11151749" cy="4095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b="1" sz="1600">
                <a:solidFill>
                  <a:schemeClr val="accent6"/>
                </a:solidFill>
              </a:defRPr>
            </a:lvl1pPr>
            <a:lvl2pPr marL="609600" indent="-152400">
              <a:buFontTx/>
              <a:defRPr b="1" sz="1600">
                <a:solidFill>
                  <a:schemeClr val="accent6"/>
                </a:solidFill>
              </a:defRPr>
            </a:lvl2pPr>
            <a:lvl3pPr marL="1097280" indent="-182880">
              <a:buFontTx/>
              <a:defRPr b="1" sz="1600">
                <a:solidFill>
                  <a:schemeClr val="accent6"/>
                </a:solidFill>
              </a:defRPr>
            </a:lvl3pPr>
            <a:lvl4pPr marL="1574800" indent="-203200">
              <a:buFontTx/>
              <a:defRPr b="1" sz="1600">
                <a:solidFill>
                  <a:schemeClr val="accent6"/>
                </a:solidFill>
              </a:defRPr>
            </a:lvl4pPr>
            <a:lvl5pPr marL="2032000" indent="-203200">
              <a:buFontTx/>
              <a:defRPr b="1" sz="1600">
                <a:solidFill>
                  <a:schemeClr val="accent6"/>
                </a:solidFill>
              </a:defRPr>
            </a:lvl5pPr>
          </a:lstStyle>
          <a:p>
            <a:pPr/>
            <a:r>
              <a:t>单击此处输入标题的辅助信息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分隔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86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幻灯片编号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分隔页标题1"/>
          <p:cNvSpPr txBox="1"/>
          <p:nvPr>
            <p:ph type="title" hasCustomPrompt="1"/>
          </p:nvPr>
        </p:nvSpPr>
        <p:spPr>
          <a:xfrm>
            <a:off x="4805608" y="2660481"/>
            <a:ext cx="4131383" cy="9290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1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pPr/>
            <a:r>
              <a:t>分隔页标题1</a:t>
            </a:r>
          </a:p>
        </p:txBody>
      </p:sp>
      <p:sp>
        <p:nvSpPr>
          <p:cNvPr id="89" name="椭圆 4"/>
          <p:cNvSpPr/>
          <p:nvPr/>
        </p:nvSpPr>
        <p:spPr>
          <a:xfrm>
            <a:off x="3231356" y="2648743"/>
            <a:ext cx="952501" cy="9525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b="1" sz="3200">
                <a:solidFill>
                  <a:srgbClr val="FFFFFF"/>
                </a:solidFill>
              </a:defRPr>
            </a:pPr>
          </a:p>
        </p:txBody>
      </p:sp>
      <p:sp>
        <p:nvSpPr>
          <p:cNvPr id="90" name="直接连接符 7"/>
          <p:cNvSpPr/>
          <p:nvPr/>
        </p:nvSpPr>
        <p:spPr>
          <a:xfrm>
            <a:off x="3208653" y="4021454"/>
            <a:ext cx="5760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1" name="直接连接符 10"/>
          <p:cNvSpPr/>
          <p:nvPr/>
        </p:nvSpPr>
        <p:spPr>
          <a:xfrm>
            <a:off x="3208653" y="2247900"/>
            <a:ext cx="5760001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" name="正文级别 1…"/>
          <p:cNvSpPr txBox="1"/>
          <p:nvPr>
            <p:ph type="body" sz="quarter" idx="1" hasCustomPrompt="1"/>
          </p:nvPr>
        </p:nvSpPr>
        <p:spPr>
          <a:xfrm>
            <a:off x="3164389" y="2630018"/>
            <a:ext cx="1086434" cy="98995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buFontTx/>
              <a:defRPr b="1">
                <a:solidFill>
                  <a:srgbClr val="FFFFFF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buFontTx/>
              <a:defRPr b="1">
                <a:solidFill>
                  <a:srgbClr val="FFFFFF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defRPr b="1">
                <a:solidFill>
                  <a:srgbClr val="FFFFFF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defRPr b="1">
                <a:solidFill>
                  <a:srgbClr val="FFFFFF"/>
                </a:solidFill>
              </a:defRPr>
            </a:lvl5pPr>
          </a:lstStyle>
          <a:p>
            <a:pPr/>
            <a:r>
              <a:t>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分隔页和子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00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分隔页标题1（含子目录）"/>
          <p:cNvSpPr txBox="1"/>
          <p:nvPr>
            <p:ph type="title" hasCustomPrompt="1"/>
          </p:nvPr>
        </p:nvSpPr>
        <p:spPr>
          <a:xfrm>
            <a:off x="4806000" y="2660400"/>
            <a:ext cx="4132801" cy="9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/>
            <a:r>
              <a:t>分隔页标题1（含子目录）</a:t>
            </a:r>
          </a:p>
        </p:txBody>
      </p:sp>
      <p:sp>
        <p:nvSpPr>
          <p:cNvPr id="102" name="正文级别 1…"/>
          <p:cNvSpPr txBox="1"/>
          <p:nvPr>
            <p:ph type="body" sz="quarter" idx="1" hasCustomPrompt="1"/>
          </p:nvPr>
        </p:nvSpPr>
        <p:spPr>
          <a:xfrm>
            <a:off x="4806000" y="4345763"/>
            <a:ext cx="4265744" cy="16557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buClr>
                <a:schemeClr val="accent1"/>
              </a:buClr>
              <a:defRPr sz="2400"/>
            </a:lvl1pPr>
            <a:lvl2pPr marL="0" indent="457200">
              <a:buClr>
                <a:schemeClr val="accent1"/>
              </a:buClr>
              <a:buSzTx/>
              <a:buNone/>
              <a:defRPr sz="2400"/>
            </a:lvl2pPr>
            <a:lvl3pPr marL="0" indent="914400">
              <a:buClr>
                <a:schemeClr val="accent1"/>
              </a:buClr>
              <a:buSzTx/>
              <a:buNone/>
              <a:defRPr sz="2400"/>
            </a:lvl3pPr>
            <a:lvl4pPr marL="0" indent="1371600">
              <a:buClr>
                <a:schemeClr val="accent1"/>
              </a:buClr>
              <a:buSzTx/>
              <a:buNone/>
              <a:defRPr sz="2400"/>
            </a:lvl4pPr>
            <a:lvl5pPr marL="0" indent="1828800">
              <a:buClr>
                <a:schemeClr val="accent1"/>
              </a:buClr>
              <a:buSzTx/>
              <a:buNone/>
              <a:defRPr sz="2400"/>
            </a:lvl5pPr>
          </a:lstStyle>
          <a:p>
            <a:pPr/>
            <a:r>
              <a:t>目录1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xfrm>
            <a:off x="11655790" y="6553517"/>
            <a:ext cx="245403" cy="2438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4" name="直接连接符 4"/>
          <p:cNvSpPr/>
          <p:nvPr/>
        </p:nvSpPr>
        <p:spPr>
          <a:xfrm>
            <a:off x="3208653" y="4021454"/>
            <a:ext cx="5760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" name="直接连接符 5"/>
          <p:cNvSpPr/>
          <p:nvPr/>
        </p:nvSpPr>
        <p:spPr>
          <a:xfrm>
            <a:off x="3208653" y="2247900"/>
            <a:ext cx="5760001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6" name="椭圆 7"/>
          <p:cNvSpPr/>
          <p:nvPr/>
        </p:nvSpPr>
        <p:spPr>
          <a:xfrm>
            <a:off x="3231356" y="2648743"/>
            <a:ext cx="952501" cy="9525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b="1" sz="3200">
                <a:solidFill>
                  <a:srgbClr val="FFFFFF"/>
                </a:solidFill>
              </a:defRPr>
            </a:pPr>
          </a:p>
        </p:txBody>
      </p:sp>
      <p:sp>
        <p:nvSpPr>
          <p:cNvPr id="107" name="文本占位符 8"/>
          <p:cNvSpPr/>
          <p:nvPr>
            <p:ph type="body" sz="quarter" idx="21" hasCustomPrompt="1"/>
          </p:nvPr>
        </p:nvSpPr>
        <p:spPr>
          <a:xfrm>
            <a:off x="3164400" y="2631600"/>
            <a:ext cx="1087201" cy="990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探迹模板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115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幻灯片编号"/>
          <p:cNvSpPr txBox="1"/>
          <p:nvPr>
            <p:ph type="sldNum" sz="quarter" idx="2"/>
          </p:nvPr>
        </p:nvSpPr>
        <p:spPr>
          <a:xfrm>
            <a:off x="11669916" y="6568222"/>
            <a:ext cx="231277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290806" y="6598046"/>
            <a:ext cx="23079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</a:defRPr>
            </a:pPr>
            <a:r>
              <a:t> </a:t>
            </a:r>
            <a:r>
              <a:t>© 2020 </a:t>
            </a:r>
            <a:r>
              <a:t>广州探迹科技有限公司 版权所有</a:t>
            </a:r>
          </a:p>
        </p:txBody>
      </p:sp>
      <p:pic>
        <p:nvPicPr>
          <p:cNvPr id="3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2141" y="164710"/>
            <a:ext cx="1522923" cy="21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片 2" descr="图片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72586" y="165128"/>
            <a:ext cx="1512002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标题文本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7" name="正文级别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" name="幻灯片编号"/>
          <p:cNvSpPr txBox="1"/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思源黑体 CN Medium"/>
          <a:ea typeface="思源黑体 CN Medium"/>
          <a:cs typeface="思源黑体 CN Medium"/>
          <a:sym typeface="思源黑体 CN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思源黑体 CN Normal"/>
          <a:ea typeface="思源黑体 CN Normal"/>
          <a:cs typeface="思源黑体 CN Normal"/>
          <a:sym typeface="思源黑体 CN Norm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思源黑体 CN Norm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副标题 4"/>
          <p:cNvSpPr txBox="1"/>
          <p:nvPr>
            <p:ph type="body" sz="quarter" idx="1"/>
          </p:nvPr>
        </p:nvSpPr>
        <p:spPr>
          <a:xfrm>
            <a:off x="1531556" y="3527095"/>
            <a:ext cx="9144001" cy="462119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智能拓客</a:t>
            </a:r>
            <a:r>
              <a:t>·</a:t>
            </a:r>
            <a:r>
              <a:t>产品研发部</a:t>
            </a:r>
            <a:r>
              <a:t>·</a:t>
            </a:r>
            <a:r>
              <a:t>招投标组   </a:t>
            </a:r>
          </a:p>
        </p:txBody>
      </p:sp>
      <p:sp>
        <p:nvSpPr>
          <p:cNvPr id="171" name="文本框 5"/>
          <p:cNvSpPr txBox="1"/>
          <p:nvPr/>
        </p:nvSpPr>
        <p:spPr>
          <a:xfrm>
            <a:off x="5277866" y="6306105"/>
            <a:ext cx="165155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www.tungee.com</a:t>
            </a:r>
          </a:p>
        </p:txBody>
      </p:sp>
      <p:sp>
        <p:nvSpPr>
          <p:cNvPr id="172" name="副标题 4"/>
          <p:cNvSpPr txBox="1"/>
          <p:nvPr/>
        </p:nvSpPr>
        <p:spPr>
          <a:xfrm>
            <a:off x="1293544" y="2585905"/>
            <a:ext cx="962019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方楠的转正述职报告</a:t>
            </a:r>
          </a:p>
        </p:txBody>
      </p:sp>
      <p:sp>
        <p:nvSpPr>
          <p:cNvPr id="173" name="副标题 4"/>
          <p:cNvSpPr txBox="1"/>
          <p:nvPr/>
        </p:nvSpPr>
        <p:spPr>
          <a:xfrm>
            <a:off x="6529006" y="6419310"/>
            <a:ext cx="9052561" cy="41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20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</a:t>
            </a:r>
            <a:r>
              <a:rPr>
                <a:latin typeface="微软雅黑 Light"/>
                <a:ea typeface="微软雅黑 Light"/>
                <a:cs typeface="微软雅黑 Light"/>
                <a:sym typeface="微软雅黑 Light"/>
              </a:rPr>
              <a:t> 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2023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年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10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月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11</a:t>
            </a:r>
            <a:r>
              <a:rPr sz="1800">
                <a:latin typeface="微软雅黑 Light"/>
                <a:ea typeface="微软雅黑 Light"/>
                <a:cs typeface="微软雅黑 Light"/>
                <a:sym typeface="微软雅黑 Light"/>
              </a:rPr>
              <a:t>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2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13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4" name="文本框 5"/>
          <p:cNvSpPr txBox="1"/>
          <p:nvPr/>
        </p:nvSpPr>
        <p:spPr>
          <a:xfrm>
            <a:off x="403562" y="986971"/>
            <a:ext cx="876718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价值</a:t>
            </a:r>
            <a:r>
              <a:rPr b="1"/>
              <a:t>）</a:t>
            </a:r>
          </a:p>
        </p:txBody>
      </p:sp>
      <p:grpSp>
        <p:nvGrpSpPr>
          <p:cNvPr id="317" name="圆角矩形 6"/>
          <p:cNvGrpSpPr/>
          <p:nvPr/>
        </p:nvGrpSpPr>
        <p:grpSpPr>
          <a:xfrm>
            <a:off x="249394" y="1953524"/>
            <a:ext cx="2220937" cy="3175001"/>
            <a:chOff x="0" y="0"/>
            <a:chExt cx="2220935" cy="3175000"/>
          </a:xfrm>
        </p:grpSpPr>
        <p:sp>
          <p:nvSpPr>
            <p:cNvPr id="315" name="圆角矩形"/>
            <p:cNvSpPr/>
            <p:nvPr/>
          </p:nvSpPr>
          <p:spPr>
            <a:xfrm>
              <a:off x="0" y="0"/>
              <a:ext cx="2220936" cy="3175000"/>
            </a:xfrm>
            <a:prstGeom prst="roundRect">
              <a:avLst>
                <a:gd name="adj" fmla="val 16667"/>
              </a:avLst>
            </a:prstGeom>
            <a:solidFill>
              <a:srgbClr val="E2E6ED"/>
            </a:solidFill>
            <a:ln w="12700" cap="flat">
              <a:solidFill>
                <a:srgbClr val="AEB5C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16" name="找到新源的能力"/>
            <p:cNvSpPr txBox="1"/>
            <p:nvPr/>
          </p:nvSpPr>
          <p:spPr>
            <a:xfrm>
              <a:off x="162787" y="1373998"/>
              <a:ext cx="1895362" cy="40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t>找到新源的能力</a:t>
              </a:r>
            </a:p>
            <a:p>
              <a:pPr algn="ctr"/>
            </a:p>
          </p:txBody>
        </p:sp>
      </p:grpSp>
      <p:grpSp>
        <p:nvGrpSpPr>
          <p:cNvPr id="320" name="圆角矩形 7"/>
          <p:cNvGrpSpPr/>
          <p:nvPr/>
        </p:nvGrpSpPr>
        <p:grpSpPr>
          <a:xfrm>
            <a:off x="2624927" y="1953524"/>
            <a:ext cx="2415875" cy="3175001"/>
            <a:chOff x="0" y="0"/>
            <a:chExt cx="2415873" cy="3175000"/>
          </a:xfrm>
        </p:grpSpPr>
        <p:sp>
          <p:nvSpPr>
            <p:cNvPr id="318" name="圆角矩形"/>
            <p:cNvSpPr/>
            <p:nvPr/>
          </p:nvSpPr>
          <p:spPr>
            <a:xfrm>
              <a:off x="0" y="0"/>
              <a:ext cx="2415874" cy="3175000"/>
            </a:xfrm>
            <a:prstGeom prst="roundRect">
              <a:avLst>
                <a:gd name="adj" fmla="val 16667"/>
              </a:avLst>
            </a:prstGeom>
            <a:solidFill>
              <a:srgbClr val="E2E6ED"/>
            </a:solidFill>
            <a:ln w="12700" cap="flat">
              <a:solidFill>
                <a:srgbClr val="AEB5C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19" name="自动采集的能力"/>
            <p:cNvSpPr txBox="1"/>
            <p:nvPr/>
          </p:nvSpPr>
          <p:spPr>
            <a:xfrm>
              <a:off x="172302" y="1373998"/>
              <a:ext cx="2071269" cy="427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/>
            </a:lstStyle>
            <a:p>
              <a:pPr/>
              <a:r>
                <a:t>自动采集的能力</a:t>
              </a:r>
            </a:p>
          </p:txBody>
        </p:sp>
      </p:grpSp>
      <p:grpSp>
        <p:nvGrpSpPr>
          <p:cNvPr id="323" name="圆角矩形 8"/>
          <p:cNvGrpSpPr/>
          <p:nvPr/>
        </p:nvGrpSpPr>
        <p:grpSpPr>
          <a:xfrm>
            <a:off x="5195398" y="1979350"/>
            <a:ext cx="2369439" cy="3123350"/>
            <a:chOff x="0" y="0"/>
            <a:chExt cx="2369437" cy="3123348"/>
          </a:xfrm>
        </p:grpSpPr>
        <p:sp>
          <p:nvSpPr>
            <p:cNvPr id="321" name="圆角矩形"/>
            <p:cNvSpPr/>
            <p:nvPr/>
          </p:nvSpPr>
          <p:spPr>
            <a:xfrm>
              <a:off x="0" y="0"/>
              <a:ext cx="2369438" cy="3123349"/>
            </a:xfrm>
            <a:prstGeom prst="roundRect">
              <a:avLst>
                <a:gd name="adj" fmla="val 16667"/>
              </a:avLst>
            </a:prstGeom>
            <a:solidFill>
              <a:srgbClr val="E2E6ED"/>
            </a:solidFill>
            <a:ln w="12700" cap="flat">
              <a:solidFill>
                <a:srgbClr val="AEB5C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22" name="检查错误的能力"/>
            <p:cNvSpPr txBox="1"/>
            <p:nvPr/>
          </p:nvSpPr>
          <p:spPr>
            <a:xfrm>
              <a:off x="169151" y="1351646"/>
              <a:ext cx="2031136" cy="4200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/>
            </a:lstStyle>
            <a:p>
              <a:pPr/>
              <a:r>
                <a:t>检查错误的能力</a:t>
              </a:r>
            </a:p>
          </p:txBody>
        </p:sp>
      </p:grpSp>
      <p:sp>
        <p:nvSpPr>
          <p:cNvPr id="324" name="文本框 9"/>
          <p:cNvSpPr txBox="1"/>
          <p:nvPr/>
        </p:nvSpPr>
        <p:spPr>
          <a:xfrm>
            <a:off x="2650951" y="1477146"/>
            <a:ext cx="23482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AISpider</a:t>
            </a:r>
            <a:r>
              <a:t>的三个能力</a:t>
            </a:r>
          </a:p>
        </p:txBody>
      </p:sp>
      <p:sp>
        <p:nvSpPr>
          <p:cNvPr id="325" name="文本框 11"/>
          <p:cNvSpPr txBox="1"/>
          <p:nvPr/>
        </p:nvSpPr>
        <p:spPr>
          <a:xfrm>
            <a:off x="2581063" y="5301814"/>
            <a:ext cx="7029873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AISpider，就是一个针对  </a:t>
            </a:r>
            <a:r>
              <a:rPr b="1">
                <a:solidFill>
                  <a:schemeClr val="accent1">
                    <a:lumOff val="-9999"/>
                  </a:schemeClr>
                </a:solidFill>
              </a:rPr>
              <a:t>长尾源  </a:t>
            </a:r>
            <a:r>
              <a:t>数据采集的完整解决方案</a:t>
            </a:r>
          </a:p>
          <a:p>
            <a:pPr algn="ctr">
              <a:defRPr sz="1600"/>
            </a:pPr>
            <a:r>
              <a:t>接下来的PPT，会分别阐述这三个能力</a:t>
            </a:r>
          </a:p>
        </p:txBody>
      </p:sp>
      <p:sp>
        <p:nvSpPr>
          <p:cNvPr id="326" name="文本框 3"/>
          <p:cNvSpPr txBox="1"/>
          <p:nvPr/>
        </p:nvSpPr>
        <p:spPr>
          <a:xfrm>
            <a:off x="7719434" y="1814565"/>
            <a:ext cx="34264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拓展数据源</a:t>
            </a:r>
            <a:r>
              <a:t>:18098</a:t>
            </a:r>
            <a:r>
              <a:rPr sz="1200">
                <a:solidFill>
                  <a:schemeClr val="accent5">
                    <a:lumOff val="-8313"/>
                  </a:schemeClr>
                </a:solidFill>
              </a:rPr>
              <a:t>+10098</a:t>
            </a:r>
          </a:p>
        </p:txBody>
      </p:sp>
      <p:sp>
        <p:nvSpPr>
          <p:cNvPr id="327" name="文本框 3"/>
          <p:cNvSpPr txBox="1"/>
          <p:nvPr/>
        </p:nvSpPr>
        <p:spPr>
          <a:xfrm>
            <a:off x="7719434" y="2223163"/>
            <a:ext cx="34264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拓展</a:t>
            </a:r>
            <a:r>
              <a:t>采集源:10669</a:t>
            </a:r>
            <a:r>
              <a:rPr sz="1200">
                <a:solidFill>
                  <a:schemeClr val="accent5">
                    <a:lumOff val="-8313"/>
                  </a:schemeClr>
                </a:solidFill>
              </a:rPr>
              <a:t>+9669</a:t>
            </a:r>
          </a:p>
        </p:txBody>
      </p:sp>
      <p:sp>
        <p:nvSpPr>
          <p:cNvPr id="328" name="文本框 3"/>
          <p:cNvSpPr txBox="1"/>
          <p:nvPr/>
        </p:nvSpPr>
        <p:spPr>
          <a:xfrm>
            <a:off x="7719434" y="3863452"/>
            <a:ext cx="34264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数据判别器</a:t>
            </a:r>
            <a:r>
              <a:rPr sz="1200">
                <a:solidFill>
                  <a:schemeClr val="accent5">
                    <a:lumOff val="-8313"/>
                  </a:schemeClr>
                </a:solidFill>
              </a:rPr>
              <a:t>+以前没有</a:t>
            </a:r>
          </a:p>
        </p:txBody>
      </p:sp>
      <p:sp>
        <p:nvSpPr>
          <p:cNvPr id="329" name="文本框 3"/>
          <p:cNvSpPr txBox="1"/>
          <p:nvPr/>
        </p:nvSpPr>
        <p:spPr>
          <a:xfrm>
            <a:off x="7719434" y="4264369"/>
            <a:ext cx="34264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源判别器</a:t>
            </a:r>
            <a:r>
              <a:rPr sz="1200">
                <a:solidFill>
                  <a:schemeClr val="accent5">
                    <a:lumOff val="-8313"/>
                  </a:schemeClr>
                </a:solidFill>
              </a:rPr>
              <a:t>+以前没有</a:t>
            </a:r>
          </a:p>
        </p:txBody>
      </p:sp>
      <p:sp>
        <p:nvSpPr>
          <p:cNvPr id="330" name="文本框 3"/>
          <p:cNvSpPr txBox="1"/>
          <p:nvPr/>
        </p:nvSpPr>
        <p:spPr>
          <a:xfrm>
            <a:off x="7719434" y="3447878"/>
            <a:ext cx="414700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sz="1400"/>
              <a:t>*</a:t>
            </a:r>
            <a:r>
              <a:t>预估新增数据量:124613/周</a:t>
            </a:r>
            <a:r>
              <a:rPr sz="1200">
                <a:solidFill>
                  <a:schemeClr val="accent5">
                    <a:lumOff val="-8313"/>
                  </a:schemeClr>
                </a:solidFill>
              </a:rPr>
              <a:t>+17801/天</a:t>
            </a:r>
          </a:p>
        </p:txBody>
      </p:sp>
      <p:sp>
        <p:nvSpPr>
          <p:cNvPr id="331" name="文本框 3"/>
          <p:cNvSpPr txBox="1"/>
          <p:nvPr/>
        </p:nvSpPr>
        <p:spPr>
          <a:xfrm>
            <a:off x="7719434" y="2637572"/>
            <a:ext cx="436444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对比外包方案</a:t>
            </a:r>
            <a:r>
              <a:rPr sz="1400"/>
              <a:t>(加修复约100源/周/人)</a:t>
            </a:r>
            <a:r>
              <a:rPr sz="1400"/>
              <a:t>:</a:t>
            </a:r>
            <a:r>
              <a:rPr sz="1400">
                <a:solidFill>
                  <a:schemeClr val="accent5">
                    <a:lumOff val="-8313"/>
                  </a:schemeClr>
                </a:solidFill>
              </a:rPr>
              <a:t>+747人天</a:t>
            </a:r>
          </a:p>
        </p:txBody>
      </p:sp>
      <p:sp>
        <p:nvSpPr>
          <p:cNvPr id="332" name="文本框 3"/>
          <p:cNvSpPr txBox="1"/>
          <p:nvPr/>
        </p:nvSpPr>
        <p:spPr>
          <a:xfrm>
            <a:off x="7719434" y="3033909"/>
            <a:ext cx="436444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对比外包方案</a:t>
            </a:r>
            <a:r>
              <a:rPr sz="1400"/>
              <a:t>(现有效率约200/周)</a:t>
            </a:r>
            <a:r>
              <a:rPr sz="1400"/>
              <a:t>:</a:t>
            </a:r>
            <a:r>
              <a:rPr sz="1400">
                <a:solidFill>
                  <a:schemeClr val="accent5">
                    <a:lumOff val="-8313"/>
                  </a:schemeClr>
                </a:solidFill>
              </a:rPr>
              <a:t>10倍(2000/周)</a:t>
            </a:r>
          </a:p>
        </p:txBody>
      </p:sp>
      <p:sp>
        <p:nvSpPr>
          <p:cNvPr id="333" name="文本框 3"/>
          <p:cNvSpPr txBox="1"/>
          <p:nvPr/>
        </p:nvSpPr>
        <p:spPr>
          <a:xfrm>
            <a:off x="7719434" y="4672593"/>
            <a:ext cx="414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/>
            </a:pPr>
            <a:r>
              <a:t>*</a:t>
            </a:r>
            <a:r>
              <a:t>预估新增数据量：现只正式灰度上线了1095个源，其他的正在走上线流程。数据是根据1095个源的周采集结果推算得出</a:t>
            </a:r>
          </a:p>
        </p:txBody>
      </p:sp>
      <p:sp>
        <p:nvSpPr>
          <p:cNvPr id="334" name="RPA"/>
          <p:cNvSpPr txBox="1"/>
          <p:nvPr/>
        </p:nvSpPr>
        <p:spPr>
          <a:xfrm>
            <a:off x="10688540" y="512444"/>
            <a:ext cx="107012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200"/>
            </a:lvl1pPr>
          </a:lstStyle>
          <a:p>
            <a:pPr/>
            <a:r>
              <a:t>RPA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灯片编号占位符 10"/>
          <p:cNvSpPr txBox="1"/>
          <p:nvPr>
            <p:ph type="sldNum" sz="quarter" idx="2"/>
          </p:nvPr>
        </p:nvSpPr>
        <p:spPr>
          <a:xfrm>
            <a:off x="11665154" y="6568220"/>
            <a:ext cx="236039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7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38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9" name="文本框 5"/>
          <p:cNvSpPr txBox="1"/>
          <p:nvPr/>
        </p:nvSpPr>
        <p:spPr>
          <a:xfrm>
            <a:off x="403562" y="986971"/>
            <a:ext cx="876718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找到新源的能力</a:t>
            </a:r>
            <a:r>
              <a:rPr b="1"/>
              <a:t>）</a:t>
            </a:r>
          </a:p>
        </p:txBody>
      </p:sp>
      <p:sp>
        <p:nvSpPr>
          <p:cNvPr id="340" name="公司已有海量的公司官网数据，但是需要从这些官网中找到哪些含有招投标信息"/>
          <p:cNvSpPr txBox="1"/>
          <p:nvPr/>
        </p:nvSpPr>
        <p:spPr>
          <a:xfrm>
            <a:off x="2089150" y="1737399"/>
            <a:ext cx="80137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公司已有海量的公司官网数据，但是需要从这些官网中找到哪些含有招投标信息</a:t>
            </a:r>
          </a:p>
        </p:txBody>
      </p:sp>
      <p:sp>
        <p:nvSpPr>
          <p:cNvPr id="341" name="海量官网"/>
          <p:cNvSpPr/>
          <p:nvPr/>
        </p:nvSpPr>
        <p:spPr>
          <a:xfrm>
            <a:off x="1101829" y="2491929"/>
            <a:ext cx="1074310" cy="141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/>
            <a:r>
              <a:t>海量官网</a:t>
            </a:r>
          </a:p>
        </p:txBody>
      </p:sp>
      <p:sp>
        <p:nvSpPr>
          <p:cNvPr id="342" name="AI-Spider…"/>
          <p:cNvSpPr/>
          <p:nvPr/>
        </p:nvSpPr>
        <p:spPr>
          <a:xfrm>
            <a:off x="5363154" y="256604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t>AI-Spider</a:t>
            </a:r>
          </a:p>
          <a:p>
            <a:pPr algn="ctr"/>
            <a:r>
              <a:t>智能采集</a:t>
            </a:r>
          </a:p>
        </p:txBody>
      </p:sp>
      <p:sp>
        <p:nvSpPr>
          <p:cNvPr id="343" name="源判别器"/>
          <p:cNvSpPr/>
          <p:nvPr/>
        </p:nvSpPr>
        <p:spPr>
          <a:xfrm>
            <a:off x="3134646" y="256604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源判别器</a:t>
            </a:r>
          </a:p>
        </p:txBody>
      </p:sp>
      <p:sp>
        <p:nvSpPr>
          <p:cNvPr id="344" name="数据判别器"/>
          <p:cNvSpPr/>
          <p:nvPr/>
        </p:nvSpPr>
        <p:spPr>
          <a:xfrm>
            <a:off x="7591662" y="256604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数据判别器</a:t>
            </a:r>
          </a:p>
        </p:txBody>
      </p:sp>
      <p:sp>
        <p:nvSpPr>
          <p:cNvPr id="345" name="生产运行"/>
          <p:cNvSpPr/>
          <p:nvPr/>
        </p:nvSpPr>
        <p:spPr>
          <a:xfrm>
            <a:off x="9820170" y="256604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/>
            <a:r>
              <a:t>生产运行</a:t>
            </a:r>
          </a:p>
        </p:txBody>
      </p:sp>
      <p:sp>
        <p:nvSpPr>
          <p:cNvPr id="346" name="线条"/>
          <p:cNvSpPr/>
          <p:nvPr/>
        </p:nvSpPr>
        <p:spPr>
          <a:xfrm>
            <a:off x="2144928" y="3207360"/>
            <a:ext cx="948554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7" name="线条"/>
          <p:cNvSpPr/>
          <p:nvPr/>
        </p:nvSpPr>
        <p:spPr>
          <a:xfrm>
            <a:off x="4409624" y="3201047"/>
            <a:ext cx="948553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8" name="线条"/>
          <p:cNvSpPr/>
          <p:nvPr/>
        </p:nvSpPr>
        <p:spPr>
          <a:xfrm>
            <a:off x="6638132" y="3201047"/>
            <a:ext cx="948553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9" name="线条"/>
          <p:cNvSpPr/>
          <p:nvPr/>
        </p:nvSpPr>
        <p:spPr>
          <a:xfrm>
            <a:off x="8866640" y="3201047"/>
            <a:ext cx="948553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0" name="文本框 3"/>
          <p:cNvSpPr txBox="1"/>
          <p:nvPr/>
        </p:nvSpPr>
        <p:spPr>
          <a:xfrm>
            <a:off x="3127610" y="3822214"/>
            <a:ext cx="128270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t>源判别器</a:t>
            </a:r>
          </a:p>
          <a:p>
            <a:pPr algn="ctr">
              <a:defRPr sz="1400"/>
            </a:pPr>
            <a:r>
              <a:t>准确率</a:t>
            </a:r>
          </a:p>
          <a:p>
            <a:pPr algn="ctr">
              <a:defRPr sz="2500"/>
            </a:pPr>
            <a:r>
              <a:t>90%</a:t>
            </a:r>
          </a:p>
        </p:txBody>
      </p:sp>
      <p:sp>
        <p:nvSpPr>
          <p:cNvPr id="351" name="文本框 3"/>
          <p:cNvSpPr txBox="1"/>
          <p:nvPr/>
        </p:nvSpPr>
        <p:spPr>
          <a:xfrm>
            <a:off x="7583940" y="3822214"/>
            <a:ext cx="128270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t>数据判别器</a:t>
            </a:r>
          </a:p>
          <a:p>
            <a:pPr algn="ctr">
              <a:defRPr sz="1400"/>
            </a:pPr>
            <a:r>
              <a:t>准确率</a:t>
            </a:r>
          </a:p>
          <a:p>
            <a:pPr algn="ctr">
              <a:defRPr sz="2500"/>
            </a:pPr>
            <a:r>
              <a:t>97%</a:t>
            </a:r>
          </a:p>
        </p:txBody>
      </p:sp>
      <p:sp>
        <p:nvSpPr>
          <p:cNvPr id="352" name="已在招投标场景拓展数据源至18098(+10098)…"/>
          <p:cNvSpPr txBox="1"/>
          <p:nvPr/>
        </p:nvSpPr>
        <p:spPr>
          <a:xfrm>
            <a:off x="3003493" y="5300956"/>
            <a:ext cx="619751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>
                <a:solidFill>
                  <a:schemeClr val="accent5">
                    <a:lumOff val="-8313"/>
                  </a:schemeClr>
                </a:solidFill>
              </a:defRPr>
            </a:pPr>
            <a:r>
              <a:t>已在招投标场景拓展数据源</a:t>
            </a:r>
            <a:r>
              <a:t>至18098</a:t>
            </a:r>
            <a:r>
              <a:rPr sz="1200"/>
              <a:t>(+10098)</a:t>
            </a:r>
          </a:p>
          <a:p>
            <a:pPr>
              <a:defRPr b="1">
                <a:solidFill>
                  <a:schemeClr val="accent5">
                    <a:lumOff val="-8313"/>
                  </a:schemeClr>
                </a:solidFill>
              </a:defRPr>
            </a:pPr>
            <a:r>
              <a:t>只需要放入网站首页URL，就可以完成数据爬虫生产全流程！</a:t>
            </a:r>
          </a:p>
        </p:txBody>
      </p:sp>
      <p:sp>
        <p:nvSpPr>
          <p:cNvPr id="353" name="文本框 3"/>
          <p:cNvSpPr txBox="1"/>
          <p:nvPr/>
        </p:nvSpPr>
        <p:spPr>
          <a:xfrm>
            <a:off x="2685734" y="2228958"/>
            <a:ext cx="216782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/>
            <a:r>
              <a:t>判断网站的网络可达性</a:t>
            </a:r>
          </a:p>
        </p:txBody>
      </p:sp>
      <p:sp>
        <p:nvSpPr>
          <p:cNvPr id="354" name="文本框 3"/>
          <p:cNvSpPr txBox="1"/>
          <p:nvPr/>
        </p:nvSpPr>
        <p:spPr>
          <a:xfrm>
            <a:off x="7006702" y="2228958"/>
            <a:ext cx="243992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/>
            <a:r>
              <a:t>判断数据是否是招投标数据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7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58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9" name="文本框 5"/>
          <p:cNvSpPr txBox="1"/>
          <p:nvPr/>
        </p:nvSpPr>
        <p:spPr>
          <a:xfrm>
            <a:off x="403562" y="986971"/>
            <a:ext cx="876718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自动采集的能力</a:t>
            </a:r>
            <a:r>
              <a:rPr b="1"/>
              <a:t>）</a:t>
            </a:r>
          </a:p>
        </p:txBody>
      </p:sp>
      <p:sp>
        <p:nvSpPr>
          <p:cNvPr id="360" name="AI-Spider…"/>
          <p:cNvSpPr/>
          <p:nvPr/>
        </p:nvSpPr>
        <p:spPr>
          <a:xfrm>
            <a:off x="5481956" y="1854559"/>
            <a:ext cx="3690053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t>AI-Spider</a:t>
            </a:r>
          </a:p>
          <a:p>
            <a:pPr algn="ctr"/>
            <a:r>
              <a:t>智能采集</a:t>
            </a:r>
          </a:p>
        </p:txBody>
      </p:sp>
      <p:pic>
        <p:nvPicPr>
          <p:cNvPr id="361" name="AI-spider生产流程图.png" descr="AI-spider生产流程图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63" y="1209171"/>
            <a:ext cx="5405781" cy="5697459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源名单共计: 28238 漏斗比例:83.81%…"/>
          <p:cNvSpPr txBox="1"/>
          <p:nvPr/>
        </p:nvSpPr>
        <p:spPr>
          <a:xfrm>
            <a:off x="5487348" y="3274378"/>
            <a:ext cx="6247719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  <a:r>
              <a:t>源名单共计: 28238 漏斗比例:83.81%</a:t>
            </a:r>
          </a:p>
          <a:p>
            <a:pPr/>
            <a:r>
              <a:t>可访问共计: 23483 漏斗比例:83.16%</a:t>
            </a:r>
          </a:p>
          <a:p>
            <a:pPr/>
            <a:r>
              <a:t>有三个及以上招投标标题渠道共计: 18098 漏斗比例:77.07%</a:t>
            </a:r>
          </a:p>
          <a:p>
            <a:pPr/>
            <a:r>
              <a:t>成功渠道总数: 11205 </a:t>
            </a:r>
          </a:p>
          <a:p>
            <a:pPr/>
            <a:r>
              <a:t>适配率(召回率):</a:t>
            </a:r>
            <a:r>
              <a:rPr sz="3000">
                <a:solidFill>
                  <a:schemeClr val="accent5">
                    <a:lumOff val="-8313"/>
                  </a:schemeClr>
                </a:solidFill>
              </a:rPr>
              <a:t>*61.91%</a:t>
            </a:r>
            <a:r>
              <a:t> (静态:10945 动态:260)</a:t>
            </a:r>
          </a:p>
          <a:p>
            <a:pPr/>
            <a:r>
              <a:t>准确率：</a:t>
            </a:r>
            <a:r>
              <a:rPr sz="3000">
                <a:solidFill>
                  <a:schemeClr val="accent5">
                    <a:lumOff val="-8313"/>
                  </a:schemeClr>
                </a:solidFill>
              </a:rPr>
              <a:t>*95%</a:t>
            </a:r>
          </a:p>
        </p:txBody>
      </p:sp>
      <p:sp>
        <p:nvSpPr>
          <p:cNvPr id="363" name="*适配率测试时仅代表源召回率，暂无列表页召回率…"/>
          <p:cNvSpPr txBox="1"/>
          <p:nvPr/>
        </p:nvSpPr>
        <p:spPr>
          <a:xfrm>
            <a:off x="5515667" y="5602247"/>
            <a:ext cx="342480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200"/>
            </a:pPr>
            <a:r>
              <a:t>*适配率测试时仅代表源召回率，暂无列表页召回率</a:t>
            </a:r>
          </a:p>
          <a:p>
            <a:pPr>
              <a:defRPr sz="1200"/>
            </a:pPr>
            <a:r>
              <a:t>*准确率为爬虫采集返回除正文外的准确率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6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67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8" name="文本框 5"/>
          <p:cNvSpPr txBox="1"/>
          <p:nvPr/>
        </p:nvSpPr>
        <p:spPr>
          <a:xfrm>
            <a:off x="403562" y="986971"/>
            <a:ext cx="876718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检查错误的能力</a:t>
            </a:r>
            <a:r>
              <a:rPr b="1"/>
              <a:t>）</a:t>
            </a:r>
          </a:p>
        </p:txBody>
      </p:sp>
      <p:sp>
        <p:nvSpPr>
          <p:cNvPr id="369" name="检查错误的能力属于AISpider采集能力的伴生能力 因为AISpider的性能较差但几乎没有不能破解的网站…"/>
          <p:cNvSpPr txBox="1"/>
          <p:nvPr/>
        </p:nvSpPr>
        <p:spPr>
          <a:xfrm>
            <a:off x="3232149" y="1515347"/>
            <a:ext cx="57277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检查错误的能力属于AISpider采集能力的伴生能力</a:t>
            </a:r>
            <a:br/>
            <a:r>
              <a:t>因为AISpider的性能较差但几乎没有不能破解的网站</a:t>
            </a:r>
          </a:p>
          <a:p>
            <a:pPr/>
            <a:r>
              <a:t>特别适合爬虫上线检查用例、爬虫稳定性测试用例的生成</a:t>
            </a:r>
          </a:p>
        </p:txBody>
      </p:sp>
      <p:sp>
        <p:nvSpPr>
          <p:cNvPr id="370" name="原场景举例…"/>
          <p:cNvSpPr/>
          <p:nvPr/>
        </p:nvSpPr>
        <p:spPr>
          <a:xfrm>
            <a:off x="961464" y="2703211"/>
            <a:ext cx="3531452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200"/>
            </a:pPr>
            <a:r>
              <a:t>原场景举例</a:t>
            </a:r>
          </a:p>
          <a:p>
            <a:pPr algn="ctr">
              <a:defRPr sz="1200"/>
            </a:pPr>
            <a:r>
              <a:t>需要运营从10个列表页的首页、中间页、尾页抽取30个标题case，从而检查爬虫采集完整性。</a:t>
            </a:r>
          </a:p>
          <a:p>
            <a:pPr algn="ctr">
              <a:defRPr sz="1200"/>
            </a:pPr>
            <a:r>
              <a:t>复制10*30=300个标题，需要工时30分钟-60分钟</a:t>
            </a:r>
          </a:p>
        </p:txBody>
      </p:sp>
      <p:sp>
        <p:nvSpPr>
          <p:cNvPr id="371" name="新场景举例…"/>
          <p:cNvSpPr/>
          <p:nvPr/>
        </p:nvSpPr>
        <p:spPr>
          <a:xfrm>
            <a:off x="7699084" y="2703211"/>
            <a:ext cx="3531452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200"/>
            </a:pPr>
            <a:r>
              <a:t>新场景举例</a:t>
            </a:r>
          </a:p>
          <a:p>
            <a:pPr algn="ctr">
              <a:defRPr sz="1200"/>
            </a:pPr>
            <a:r>
              <a:t>通过AI-Spider快速生成case</a:t>
            </a:r>
          </a:p>
          <a:p>
            <a:pPr algn="ctr">
              <a:defRPr sz="1200"/>
            </a:pPr>
            <a:r>
              <a:t>5分钟设置，运行1小时（人不需要在）即可按要求</a:t>
            </a:r>
          </a:p>
          <a:p>
            <a:pPr algn="ctr">
              <a:defRPr sz="1200"/>
            </a:pPr>
            <a:r>
              <a:t>生成检查case，并自动结合venom数据分析</a:t>
            </a:r>
          </a:p>
          <a:p>
            <a:pPr algn="ctr">
              <a:defRPr sz="1200"/>
            </a:pPr>
            <a:r>
              <a:t>不再需要编写excel函数做比对</a:t>
            </a:r>
          </a:p>
        </p:txBody>
      </p:sp>
      <p:sp>
        <p:nvSpPr>
          <p:cNvPr id="372" name="抽取-&gt;60分钟…"/>
          <p:cNvSpPr txBox="1"/>
          <p:nvPr/>
        </p:nvSpPr>
        <p:spPr>
          <a:xfrm>
            <a:off x="1793603" y="4049824"/>
            <a:ext cx="207679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抽取-&gt;60分钟</a:t>
            </a:r>
          </a:p>
          <a:p>
            <a:pPr/>
            <a:r>
              <a:t>编写excel-&gt;10分钟</a:t>
            </a:r>
          </a:p>
          <a:p>
            <a:pPr/>
            <a:r>
              <a:t>字段完整性-&gt;10分钟</a:t>
            </a:r>
          </a:p>
        </p:txBody>
      </p:sp>
      <p:sp>
        <p:nvSpPr>
          <p:cNvPr id="373" name="编写AI-Spider脚本5分钟…"/>
          <p:cNvSpPr txBox="1"/>
          <p:nvPr/>
        </p:nvSpPr>
        <p:spPr>
          <a:xfrm>
            <a:off x="8232637" y="4208574"/>
            <a:ext cx="246434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编写AI-Spider脚本5分钟</a:t>
            </a:r>
          </a:p>
          <a:p>
            <a:pPr/>
            <a:r>
              <a:t>字段完整性-&gt;10分钟</a:t>
            </a:r>
          </a:p>
        </p:txBody>
      </p:sp>
      <p:sp>
        <p:nvSpPr>
          <p:cNvPr id="374" name="线条"/>
          <p:cNvSpPr/>
          <p:nvPr/>
        </p:nvSpPr>
        <p:spPr>
          <a:xfrm>
            <a:off x="4624996" y="3338210"/>
            <a:ext cx="2942008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75" name="节约时间81%"/>
          <p:cNvSpPr txBox="1"/>
          <p:nvPr/>
        </p:nvSpPr>
        <p:spPr>
          <a:xfrm>
            <a:off x="5251170" y="2840986"/>
            <a:ext cx="168966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节约时间</a:t>
            </a:r>
            <a:r>
              <a:rPr sz="3000">
                <a:solidFill>
                  <a:schemeClr val="accent5">
                    <a:lumOff val="-8313"/>
                  </a:schemeClr>
                </a:solidFill>
              </a:rPr>
              <a:t>81%</a:t>
            </a:r>
          </a:p>
        </p:txBody>
      </p:sp>
      <p:sp>
        <p:nvSpPr>
          <p:cNvPr id="376" name="另支持全检、其他形态的抽检、开发前产品预检等多种检查方式"/>
          <p:cNvSpPr txBox="1"/>
          <p:nvPr/>
        </p:nvSpPr>
        <p:spPr>
          <a:xfrm>
            <a:off x="2889249" y="5384313"/>
            <a:ext cx="64135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/>
            </a:lvl1pPr>
          </a:lstStyle>
          <a:p>
            <a:pPr/>
            <a:r>
              <a:t>另支持全检、其他形态的抽检、开发前产品预检等多种检查方式</a:t>
            </a:r>
          </a:p>
        </p:txBody>
      </p:sp>
      <p:sp>
        <p:nvSpPr>
          <p:cNvPr id="377" name="“…"/>
          <p:cNvSpPr txBox="1"/>
          <p:nvPr/>
        </p:nvSpPr>
        <p:spPr>
          <a:xfrm>
            <a:off x="5041900" y="3579249"/>
            <a:ext cx="21082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“</a:t>
            </a:r>
          </a:p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RPA模拟浏览器</a:t>
            </a:r>
          </a:p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在本机操作你的鼠标键盘</a:t>
            </a:r>
          </a:p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当你面运行</a:t>
            </a:r>
          </a:p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很难运行出错</a:t>
            </a:r>
          </a:p>
          <a:p>
            <a:pPr algn="ctr">
              <a:defRPr b="1" sz="1500">
                <a:solidFill>
                  <a:schemeClr val="accent5">
                    <a:lumOff val="-8313"/>
                  </a:schemeClr>
                </a:solidFill>
              </a:defRPr>
            </a:pP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0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81" name="文本框 5"/>
          <p:cNvSpPr txBox="1"/>
          <p:nvPr/>
        </p:nvSpPr>
        <p:spPr>
          <a:xfrm>
            <a:off x="403562" y="986971"/>
            <a:ext cx="948528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难点和核心技术</a:t>
            </a:r>
            <a:r>
              <a:rPr b="1"/>
              <a:t>）</a:t>
            </a:r>
          </a:p>
        </p:txBody>
      </p:sp>
      <p:sp>
        <p:nvSpPr>
          <p:cNvPr id="382" name="文本框 3"/>
          <p:cNvSpPr txBox="1"/>
          <p:nvPr/>
        </p:nvSpPr>
        <p:spPr>
          <a:xfrm>
            <a:off x="843491" y="1967665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难点</a:t>
            </a:r>
          </a:p>
        </p:txBody>
      </p:sp>
      <p:sp>
        <p:nvSpPr>
          <p:cNvPr id="383" name="文本框 3"/>
          <p:cNvSpPr txBox="1"/>
          <p:nvPr/>
        </p:nvSpPr>
        <p:spPr>
          <a:xfrm>
            <a:off x="843491" y="3493021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核心技术</a:t>
            </a:r>
          </a:p>
        </p:txBody>
      </p:sp>
      <p:sp>
        <p:nvSpPr>
          <p:cNvPr id="384" name="文本框 3"/>
          <p:cNvSpPr txBox="1"/>
          <p:nvPr/>
        </p:nvSpPr>
        <p:spPr>
          <a:xfrm>
            <a:off x="843491" y="3962001"/>
            <a:ext cx="1050501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1、undetected_driver模拟浏览器技术，基于内存核心级别的特征隐藏，使用到现在尚未遇到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无法自然破解的反爬</a:t>
            </a:r>
            <a:r>
              <a:rPr b="1">
                <a:solidFill>
                  <a:schemeClr val="accent6">
                    <a:lumOff val="-4000"/>
                  </a:schemeClr>
                </a:solidFill>
              </a:rPr>
              <a:t>(行为数据除外)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。</a:t>
            </a:r>
          </a:p>
        </p:txBody>
      </p:sp>
      <p:sp>
        <p:nvSpPr>
          <p:cNvPr id="385" name="文本框 3"/>
          <p:cNvSpPr txBox="1"/>
          <p:nvPr/>
        </p:nvSpPr>
        <p:spPr>
          <a:xfrm>
            <a:off x="843491" y="4367481"/>
            <a:ext cx="1050501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2、标题、正文、列表页位置位置Xpath反写算法，这是AISpider能代替人工的关键。利用正文、渲染位置、渲染大小等【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人类认知特征</a:t>
            </a:r>
            <a:r>
              <a:t>】，代替【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程序特征</a:t>
            </a:r>
            <a:r>
              <a:t>】，使开发人员从繁重的爬虫开发工作上解脱出来。</a:t>
            </a:r>
          </a:p>
        </p:txBody>
      </p:sp>
      <p:sp>
        <p:nvSpPr>
          <p:cNvPr id="386" name="文本框 3"/>
          <p:cNvSpPr txBox="1"/>
          <p:nvPr/>
        </p:nvSpPr>
        <p:spPr>
          <a:xfrm>
            <a:off x="843491" y="5026962"/>
            <a:ext cx="1050501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3、积累丰富的【黑白名单】和【网站结构】验证集数据，这种验证集使得我可以快速找到召回率最高的核心特征。并且能自由的根据需求，低成本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灵活的调节准确、召回率</a:t>
            </a:r>
            <a:r>
              <a:t>的比例，满足产品需求快速应用。</a:t>
            </a:r>
          </a:p>
        </p:txBody>
      </p:sp>
      <p:sp>
        <p:nvSpPr>
          <p:cNvPr id="387" name="文本框 3"/>
          <p:cNvSpPr txBox="1"/>
          <p:nvPr/>
        </p:nvSpPr>
        <p:spPr>
          <a:xfrm>
            <a:off x="843491" y="2434590"/>
            <a:ext cx="1050501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1、在一定的性能效率要求下，与网站反采集策略无关的【一种通用的反爬破解手段】</a:t>
            </a:r>
          </a:p>
        </p:txBody>
      </p:sp>
      <p:sp>
        <p:nvSpPr>
          <p:cNvPr id="388" name="文本框 3"/>
          <p:cNvSpPr txBox="1"/>
          <p:nvPr/>
        </p:nvSpPr>
        <p:spPr>
          <a:xfrm>
            <a:off x="843491" y="2759776"/>
            <a:ext cx="1050501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2、元素定位算法，将人认知网站结构的“知识”模拟出来，从而自动反写生成配置模版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1" name="直接连接符 11"/>
          <p:cNvSpPr/>
          <p:nvPr/>
        </p:nvSpPr>
        <p:spPr>
          <a:xfrm>
            <a:off x="3237864" y="4021455"/>
            <a:ext cx="5692141" cy="5715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92" name="直接连接符 15"/>
          <p:cNvSpPr/>
          <p:nvPr/>
        </p:nvSpPr>
        <p:spPr>
          <a:xfrm flipV="1">
            <a:off x="3179445" y="2246629"/>
            <a:ext cx="5757546" cy="1906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93" name="标题 1"/>
          <p:cNvSpPr txBox="1"/>
          <p:nvPr/>
        </p:nvSpPr>
        <p:spPr>
          <a:xfrm>
            <a:off x="1510665" y="2779077"/>
            <a:ext cx="907923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10000"/>
              </a:lnSpc>
              <a:defRPr b="1" sz="4000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三、试用期间工作的不足及改善措施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6" name="文本框 18"/>
          <p:cNvSpPr txBox="1"/>
          <p:nvPr/>
        </p:nvSpPr>
        <p:spPr>
          <a:xfrm>
            <a:off x="403859" y="374650"/>
            <a:ext cx="509714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存在不足与改进方向</a:t>
            </a:r>
          </a:p>
        </p:txBody>
      </p:sp>
      <p:sp>
        <p:nvSpPr>
          <p:cNvPr id="397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8" name="我个人认为自己的 优点 和 不足 是辩证的，具体表现出 优势 还是 缺陷 主要看 工作需要"/>
          <p:cNvSpPr txBox="1"/>
          <p:nvPr/>
        </p:nvSpPr>
        <p:spPr>
          <a:xfrm>
            <a:off x="1689044" y="1458148"/>
            <a:ext cx="881391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t>我个人认为自己的 </a:t>
            </a:r>
            <a:r>
              <a:rPr b="1"/>
              <a:t>优点</a:t>
            </a:r>
            <a:r>
              <a:t> 和 </a:t>
            </a:r>
            <a:r>
              <a:rPr b="1"/>
              <a:t>不足</a:t>
            </a:r>
            <a:r>
              <a:t> 是辩证的，具体表现出 </a:t>
            </a:r>
            <a:r>
              <a:rPr b="1"/>
              <a:t>优势 </a:t>
            </a:r>
            <a:r>
              <a:t>还是 </a:t>
            </a:r>
            <a:r>
              <a:rPr b="1"/>
              <a:t>缺陷</a:t>
            </a:r>
            <a:r>
              <a:t> 主要看 </a:t>
            </a:r>
            <a:r>
              <a:rPr b="1"/>
              <a:t>工作需要</a:t>
            </a:r>
          </a:p>
        </p:txBody>
      </p:sp>
      <p:graphicFrame>
        <p:nvGraphicFramePr>
          <p:cNvPr id="399" name="表格"/>
          <p:cNvGraphicFramePr/>
          <p:nvPr/>
        </p:nvGraphicFramePr>
        <p:xfrm>
          <a:off x="557220" y="2139056"/>
          <a:ext cx="11090260" cy="343372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270832"/>
                <a:gridCol w="4270832"/>
                <a:gridCol w="1267947"/>
                <a:gridCol w="1267947"/>
              </a:tblGrid>
              <a:tr h="68420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优点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不足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表现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改进方案</a:t>
                      </a:r>
                    </a:p>
                  </a:txBody>
                  <a:tcPr marL="0" marR="0" marT="0" marB="0" anchor="ctr" anchorCtr="0" horzOverflow="overflow"/>
                </a:tc>
              </a:tr>
              <a:tr h="6842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具有创新性思维，快速适应环境，能够提出创新的解决方案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会经常改变自己的计划和决策
导致行动不稳定，难以持续追求一个目标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目标和执行方案
反复变化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更好的向上管理
及时同步进度和想法</a:t>
                      </a:r>
                    </a:p>
                  </a:txBody>
                  <a:tcPr marL="0" marR="0" marT="0" marB="0" anchor="ctr" anchorCtr="0" horzOverflow="overflow"/>
                </a:tc>
              </a:tr>
              <a:tr h="6842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能够迅速调整行动和计划以适应变化
不会因为困难而感到沮丧或无助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行动和决策常常是根据当前情况而变化的
因此很难预测下一步行动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禅道延期率高
给管理者带来很大的不安全感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对禅道任务细化
风险任务先分解流程
“调研”+“执行”+“验收”
避免风险任务
导致延期</a:t>
                      </a:r>
                    </a:p>
                  </a:txBody>
                  <a:tcPr marL="0" marR="0" marT="0" marB="0" anchor="ctr" anchorCtr="0" horzOverflow="overflow"/>
                </a:tc>
              </a:tr>
              <a:tr h="6842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善于与他人合作，能够灵活地适应不同的团队和合作方式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缺乏稳定性
在一个没有挑战性和重要性的岗位上会陷入自我焦虑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招投标的方案正在落地中，又参与到企服的工作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参与新工作时
确保旧工作的完整落地</a:t>
                      </a:r>
                    </a:p>
                  </a:txBody>
                  <a:tcPr marL="0" marR="0" marT="0" marB="0" anchor="ctr" anchorCtr="0" horzOverflow="overflow"/>
                </a:tc>
              </a:tr>
              <a:tr h="6842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能够接受不同的观点和企业文化，能够快速合群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等线"/>
                        </a:rPr>
                        <a:t>会因为对新鲜事物的追求而无法持续专注
对无法提高效率的重复性工作和制度有厌恶感，并难以管理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细致工作BUG率较高，不认同的工作抗拒执行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等线"/>
                        </a:rPr>
                        <a:t>以团队为重
积极表达且坚决执行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2" name="直接连接符 11"/>
          <p:cNvSpPr/>
          <p:nvPr/>
        </p:nvSpPr>
        <p:spPr>
          <a:xfrm>
            <a:off x="3237864" y="4021455"/>
            <a:ext cx="5692141" cy="5715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3" name="直接连接符 15"/>
          <p:cNvSpPr/>
          <p:nvPr/>
        </p:nvSpPr>
        <p:spPr>
          <a:xfrm flipV="1">
            <a:off x="3179445" y="2246629"/>
            <a:ext cx="5757546" cy="1906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4" name="标题 1"/>
          <p:cNvSpPr txBox="1"/>
          <p:nvPr/>
        </p:nvSpPr>
        <p:spPr>
          <a:xfrm>
            <a:off x="2422895" y="2778918"/>
            <a:ext cx="725469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10000"/>
              </a:lnSpc>
              <a:defRPr b="1" sz="4000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四、未来工作规划及展望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灯片编号占位符 17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7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工作目标</a:t>
            </a:r>
          </a:p>
        </p:txBody>
      </p:sp>
      <p:sp>
        <p:nvSpPr>
          <p:cNvPr id="408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9" name="文本框 5"/>
          <p:cNvSpPr txBox="1"/>
          <p:nvPr/>
        </p:nvSpPr>
        <p:spPr>
          <a:xfrm>
            <a:off x="403562" y="986971"/>
            <a:ext cx="1002375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>
                <a:solidFill>
                  <a:srgbClr val="0070C0"/>
                </a:solidFill>
              </a:defRPr>
            </a:pPr>
            <a:r>
              <a:t>将</a:t>
            </a:r>
            <a:r>
              <a:rPr b="1"/>
              <a:t>AISpider</a:t>
            </a:r>
            <a:r>
              <a:t>对长尾源的处理能力赋能到各条线去（展望，量化计划见下页）</a:t>
            </a:r>
          </a:p>
        </p:txBody>
      </p:sp>
      <p:sp>
        <p:nvSpPr>
          <p:cNvPr id="410" name="文本框 3"/>
          <p:cNvSpPr txBox="1"/>
          <p:nvPr/>
        </p:nvSpPr>
        <p:spPr>
          <a:xfrm>
            <a:off x="682968" y="1672464"/>
            <a:ext cx="1079500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招投标：</a:t>
            </a:r>
            <a:r>
              <a:rPr sz="1200"/>
              <a:t>数据痛点：源少、数据少</a:t>
            </a:r>
          </a:p>
          <a:p>
            <a:pPr/>
            <a:r>
              <a:rPr b="1" sz="1400">
                <a:solidFill>
                  <a:schemeClr val="accent5">
                    <a:lumOff val="-8313"/>
                  </a:schemeClr>
                </a:solidFill>
              </a:rPr>
              <a:t>已经完成落地，正在解决大量源涌入的善后问题（正在进行）</a:t>
            </a:r>
          </a:p>
        </p:txBody>
      </p:sp>
      <p:sp>
        <p:nvSpPr>
          <p:cNvPr id="411" name="文本框 3"/>
          <p:cNvSpPr txBox="1"/>
          <p:nvPr/>
        </p:nvSpPr>
        <p:spPr>
          <a:xfrm>
            <a:off x="700603" y="2300177"/>
            <a:ext cx="107950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1、完善大量数据入库后的验收、清洗问题。确保增量数据真实赋能产品</a:t>
            </a:r>
          </a:p>
        </p:txBody>
      </p:sp>
      <p:sp>
        <p:nvSpPr>
          <p:cNvPr id="412" name="文本框 3"/>
          <p:cNvSpPr txBox="1"/>
          <p:nvPr/>
        </p:nvSpPr>
        <p:spPr>
          <a:xfrm>
            <a:off x="714031" y="3053251"/>
            <a:ext cx="1079500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企服：</a:t>
            </a:r>
            <a:r>
              <a:rPr sz="1200"/>
              <a:t>数据痛点：人工数据加工瓶颈、政策类长尾源数据少</a:t>
            </a:r>
            <a:endParaRPr sz="1200"/>
          </a:p>
          <a:p>
            <a:pPr/>
            <a:r>
              <a:rPr b="1" sz="1400">
                <a:solidFill>
                  <a:schemeClr val="accent5">
                    <a:lumOff val="-8313"/>
                  </a:schemeClr>
                </a:solidFill>
              </a:rPr>
              <a:t>正在赋能中，要先解决数据加工的瓶颈，才有落地的先决条件（正在进行）</a:t>
            </a:r>
          </a:p>
        </p:txBody>
      </p:sp>
      <p:sp>
        <p:nvSpPr>
          <p:cNvPr id="413" name="文本框 3"/>
          <p:cNvSpPr txBox="1"/>
          <p:nvPr/>
        </p:nvSpPr>
        <p:spPr>
          <a:xfrm>
            <a:off x="714031" y="3747287"/>
            <a:ext cx="107950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1、自动化企服至少90%的“人工”数据加工流程，不降低“人工”参与度，AISpider就难以实施落地。</a:t>
            </a:r>
          </a:p>
        </p:txBody>
      </p:sp>
      <p:sp>
        <p:nvSpPr>
          <p:cNvPr id="414" name="文本框 3"/>
          <p:cNvSpPr txBox="1"/>
          <p:nvPr/>
        </p:nvSpPr>
        <p:spPr>
          <a:xfrm>
            <a:off x="714031" y="4123824"/>
            <a:ext cx="107950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2、增加政策类数据的类型，增加政策类数据的总数</a:t>
            </a:r>
          </a:p>
        </p:txBody>
      </p:sp>
      <p:sp>
        <p:nvSpPr>
          <p:cNvPr id="415" name="文本框 3"/>
          <p:cNvSpPr txBox="1"/>
          <p:nvPr/>
        </p:nvSpPr>
        <p:spPr>
          <a:xfrm>
            <a:off x="714031" y="4646771"/>
            <a:ext cx="1079500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整体效率赋能：</a:t>
            </a:r>
            <a:r>
              <a:rPr sz="1200"/>
              <a:t>痛点：暂不清楚</a:t>
            </a:r>
          </a:p>
          <a:p>
            <a:pPr/>
            <a:r>
              <a:rPr sz="1400"/>
              <a:t>尚未介入，正在探索落地场景（未进行）</a:t>
            </a:r>
          </a:p>
        </p:txBody>
      </p:sp>
      <p:sp>
        <p:nvSpPr>
          <p:cNvPr id="416" name="文本框 3"/>
          <p:cNvSpPr txBox="1"/>
          <p:nvPr/>
        </p:nvSpPr>
        <p:spPr>
          <a:xfrm>
            <a:off x="714031" y="5360935"/>
            <a:ext cx="107950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1、降低爬虫工程师的工作门槛</a:t>
            </a:r>
          </a:p>
        </p:txBody>
      </p:sp>
      <p:sp>
        <p:nvSpPr>
          <p:cNvPr id="417" name="文本框 3"/>
          <p:cNvSpPr txBox="1"/>
          <p:nvPr/>
        </p:nvSpPr>
        <p:spPr>
          <a:xfrm>
            <a:off x="714031" y="5757599"/>
            <a:ext cx="107950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2、提高爬出工程师的工作效率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0" name="文本框 3"/>
          <p:cNvSpPr txBox="1"/>
          <p:nvPr/>
        </p:nvSpPr>
        <p:spPr>
          <a:xfrm>
            <a:off x="857249" y="1580751"/>
            <a:ext cx="104775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900"/>
              </a:lnSpc>
            </a:lvl1pPr>
          </a:lstStyle>
          <a:p>
            <a:pPr/>
            <a:r>
              <a:t>招投标：</a:t>
            </a:r>
          </a:p>
        </p:txBody>
      </p:sp>
      <p:sp>
        <p:nvSpPr>
          <p:cNvPr id="421" name="文本框 3"/>
          <p:cNvSpPr txBox="1"/>
          <p:nvPr/>
        </p:nvSpPr>
        <p:spPr>
          <a:xfrm>
            <a:off x="857249" y="2094229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1、22000有效源采集（现状10000个源）</a:t>
            </a:r>
            <a:r>
              <a:rPr b="1"/>
              <a:t>2023Q4完成</a:t>
            </a:r>
          </a:p>
        </p:txBody>
      </p:sp>
      <p:sp>
        <p:nvSpPr>
          <p:cNvPr id="422" name="文本框 3"/>
          <p:cNvSpPr txBox="1"/>
          <p:nvPr/>
        </p:nvSpPr>
        <p:spPr>
          <a:xfrm>
            <a:off x="857249" y="3005363"/>
            <a:ext cx="104775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900"/>
              </a:lnSpc>
            </a:lvl1pPr>
          </a:lstStyle>
          <a:p>
            <a:pPr/>
            <a:r>
              <a:t>企服：</a:t>
            </a:r>
          </a:p>
        </p:txBody>
      </p:sp>
      <p:sp>
        <p:nvSpPr>
          <p:cNvPr id="423" name="文本框 3"/>
          <p:cNvSpPr txBox="1"/>
          <p:nvPr/>
        </p:nvSpPr>
        <p:spPr>
          <a:xfrm>
            <a:off x="857249" y="3555305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1、自动化人工（外包、实习生）工作至少90%的工作量 </a:t>
            </a:r>
            <a:r>
              <a:rPr b="1"/>
              <a:t>2023Q4完成</a:t>
            </a:r>
          </a:p>
        </p:txBody>
      </p:sp>
      <p:sp>
        <p:nvSpPr>
          <p:cNvPr id="424" name="文本框 3"/>
          <p:cNvSpPr txBox="1"/>
          <p:nvPr/>
        </p:nvSpPr>
        <p:spPr>
          <a:xfrm>
            <a:off x="857249" y="4013942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2、政策分析或采集达到60000政府机构源（现状8000）</a:t>
            </a:r>
            <a:r>
              <a:rPr b="1"/>
              <a:t>2023Q4完成</a:t>
            </a:r>
          </a:p>
        </p:txBody>
      </p:sp>
      <p:sp>
        <p:nvSpPr>
          <p:cNvPr id="425" name="文本框 3"/>
          <p:cNvSpPr txBox="1"/>
          <p:nvPr/>
        </p:nvSpPr>
        <p:spPr>
          <a:xfrm>
            <a:off x="857249" y="2544207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2、医院学校类：反向对比95%，正向对比50%（现状未单独统计过医院学校，整体反向对比82%，正向对比76%）</a:t>
            </a:r>
            <a:r>
              <a:rPr b="1"/>
              <a:t>2023Q4完成</a:t>
            </a:r>
          </a:p>
        </p:txBody>
      </p:sp>
      <p:sp>
        <p:nvSpPr>
          <p:cNvPr id="426" name="文本框 3"/>
          <p:cNvSpPr txBox="1"/>
          <p:nvPr/>
        </p:nvSpPr>
        <p:spPr>
          <a:xfrm>
            <a:off x="857249" y="4472580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3、政策分类增加至1000个（现状34）</a:t>
            </a:r>
            <a:r>
              <a:rPr b="1"/>
              <a:t>2023Q4完成</a:t>
            </a:r>
          </a:p>
        </p:txBody>
      </p:sp>
      <p:sp>
        <p:nvSpPr>
          <p:cNvPr id="427" name="文本框 3"/>
          <p:cNvSpPr txBox="1"/>
          <p:nvPr/>
        </p:nvSpPr>
        <p:spPr>
          <a:xfrm>
            <a:off x="857249" y="4959022"/>
            <a:ext cx="104775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900"/>
              </a:lnSpc>
            </a:lvl1pPr>
          </a:lstStyle>
          <a:p>
            <a:pPr/>
            <a:r>
              <a:t>整体目标：</a:t>
            </a:r>
          </a:p>
        </p:txBody>
      </p:sp>
      <p:sp>
        <p:nvSpPr>
          <p:cNvPr id="428" name="文本框 3"/>
          <p:cNvSpPr txBox="1"/>
          <p:nvPr/>
        </p:nvSpPr>
        <p:spPr>
          <a:xfrm>
            <a:off x="857249" y="5508963"/>
            <a:ext cx="104775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400"/>
              </a:lnSpc>
              <a:defRPr sz="1400"/>
            </a:pPr>
            <a:r>
              <a:t>1、在增加源的基础上，召回率达到70%（现状60%） </a:t>
            </a:r>
            <a:r>
              <a:rPr b="1"/>
              <a:t>2023Q4完成</a:t>
            </a:r>
          </a:p>
        </p:txBody>
      </p:sp>
      <p:sp>
        <p:nvSpPr>
          <p:cNvPr id="429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工作目标</a:t>
            </a:r>
          </a:p>
        </p:txBody>
      </p:sp>
      <p:sp>
        <p:nvSpPr>
          <p:cNvPr id="430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1" name="文本框 5"/>
          <p:cNvSpPr txBox="1"/>
          <p:nvPr/>
        </p:nvSpPr>
        <p:spPr>
          <a:xfrm>
            <a:off x="403562" y="986971"/>
            <a:ext cx="1005970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将</a:t>
            </a:r>
            <a:r>
              <a:rPr b="1"/>
              <a:t>AISpider</a:t>
            </a:r>
            <a:r>
              <a:t>对长尾源的处理能力赋能到各条线去（量化计划）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5"/>
          <p:cNvGrpSpPr/>
          <p:nvPr/>
        </p:nvGrpSpPr>
        <p:grpSpPr>
          <a:xfrm>
            <a:off x="5022849" y="1641475"/>
            <a:ext cx="6320157" cy="1267"/>
            <a:chOff x="0" y="0"/>
            <a:chExt cx="6320155" cy="1266"/>
          </a:xfrm>
        </p:grpSpPr>
        <p:sp>
          <p:nvSpPr>
            <p:cNvPr id="175" name="文本框 2"/>
            <p:cNvSpPr/>
            <p:nvPr/>
          </p:nvSpPr>
          <p:spPr>
            <a:xfrm>
              <a:off x="1048196" y="0"/>
              <a:ext cx="527196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试用期指标</a:t>
              </a:r>
            </a:p>
          </p:txBody>
        </p:sp>
        <p:sp>
          <p:nvSpPr>
            <p:cNvPr id="176" name="文本框 3"/>
            <p:cNvSpPr/>
            <p:nvPr/>
          </p:nvSpPr>
          <p:spPr>
            <a:xfrm>
              <a:off x="0" y="1266"/>
              <a:ext cx="8537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一、</a:t>
              </a:r>
            </a:p>
          </p:txBody>
        </p:sp>
      </p:grpSp>
      <p:grpSp>
        <p:nvGrpSpPr>
          <p:cNvPr id="180" name="组合 6"/>
          <p:cNvGrpSpPr/>
          <p:nvPr/>
        </p:nvGrpSpPr>
        <p:grpSpPr>
          <a:xfrm>
            <a:off x="5022849" y="3236595"/>
            <a:ext cx="6320157" cy="510541"/>
            <a:chOff x="0" y="0"/>
            <a:chExt cx="6320155" cy="510540"/>
          </a:xfrm>
        </p:grpSpPr>
        <p:sp>
          <p:nvSpPr>
            <p:cNvPr id="178" name="文本框 17"/>
            <p:cNvSpPr txBox="1"/>
            <p:nvPr/>
          </p:nvSpPr>
          <p:spPr>
            <a:xfrm>
              <a:off x="1048196" y="0"/>
              <a:ext cx="5271960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试用期间工作的不足及改善措施</a:t>
              </a:r>
            </a:p>
          </p:txBody>
        </p:sp>
        <p:sp>
          <p:nvSpPr>
            <p:cNvPr id="179" name="文本框 4"/>
            <p:cNvSpPr txBox="1"/>
            <p:nvPr/>
          </p:nvSpPr>
          <p:spPr>
            <a:xfrm>
              <a:off x="0" y="0"/>
              <a:ext cx="957452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三、</a:t>
              </a:r>
            </a:p>
          </p:txBody>
        </p:sp>
      </p:grpSp>
      <p:grpSp>
        <p:nvGrpSpPr>
          <p:cNvPr id="183" name="组合 1"/>
          <p:cNvGrpSpPr/>
          <p:nvPr/>
        </p:nvGrpSpPr>
        <p:grpSpPr>
          <a:xfrm>
            <a:off x="5022849" y="4034154"/>
            <a:ext cx="6320157" cy="510541"/>
            <a:chOff x="0" y="0"/>
            <a:chExt cx="6320155" cy="510540"/>
          </a:xfrm>
        </p:grpSpPr>
        <p:sp>
          <p:nvSpPr>
            <p:cNvPr id="181" name="文本框 8"/>
            <p:cNvSpPr txBox="1"/>
            <p:nvPr/>
          </p:nvSpPr>
          <p:spPr>
            <a:xfrm>
              <a:off x="1048196" y="0"/>
              <a:ext cx="5271960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未来工作规划及展望</a:t>
              </a:r>
            </a:p>
          </p:txBody>
        </p:sp>
        <p:sp>
          <p:nvSpPr>
            <p:cNvPr id="182" name="文本框 9"/>
            <p:cNvSpPr txBox="1"/>
            <p:nvPr/>
          </p:nvSpPr>
          <p:spPr>
            <a:xfrm>
              <a:off x="0" y="0"/>
              <a:ext cx="957452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四、</a:t>
              </a:r>
            </a:p>
          </p:txBody>
        </p:sp>
      </p:grpSp>
      <p:grpSp>
        <p:nvGrpSpPr>
          <p:cNvPr id="186" name="组合 11"/>
          <p:cNvGrpSpPr/>
          <p:nvPr/>
        </p:nvGrpSpPr>
        <p:grpSpPr>
          <a:xfrm>
            <a:off x="5022849" y="2439035"/>
            <a:ext cx="6320157" cy="510541"/>
            <a:chOff x="0" y="0"/>
            <a:chExt cx="6320155" cy="510540"/>
          </a:xfrm>
        </p:grpSpPr>
        <p:sp>
          <p:nvSpPr>
            <p:cNvPr id="184" name="文本框 12"/>
            <p:cNvSpPr txBox="1"/>
            <p:nvPr/>
          </p:nvSpPr>
          <p:spPr>
            <a:xfrm>
              <a:off x="1048196" y="0"/>
              <a:ext cx="5271960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试用期主要工作情况</a:t>
              </a:r>
            </a:p>
          </p:txBody>
        </p:sp>
        <p:sp>
          <p:nvSpPr>
            <p:cNvPr id="185" name="文本框 13"/>
            <p:cNvSpPr txBox="1"/>
            <p:nvPr/>
          </p:nvSpPr>
          <p:spPr>
            <a:xfrm>
              <a:off x="0" y="0"/>
              <a:ext cx="957452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二、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标题 4"/>
          <p:cNvSpPr txBox="1"/>
          <p:nvPr>
            <p:ph type="title" idx="4294967295"/>
          </p:nvPr>
        </p:nvSpPr>
        <p:spPr>
          <a:xfrm>
            <a:off x="1524000" y="2885281"/>
            <a:ext cx="9144000" cy="10874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algn="ctr" defTabSz="749808">
              <a:defRPr sz="2952">
                <a:solidFill>
                  <a:srgbClr val="FFFFFF"/>
                </a:solidFill>
              </a:defRPr>
            </a:pPr>
            <a:r>
              <a:t>谢 谢</a:t>
            </a:r>
          </a:p>
          <a:p>
            <a:pPr algn="ctr" defTabSz="749808">
              <a:defRPr sz="2952">
                <a:solidFill>
                  <a:srgbClr val="FFFFFF"/>
                </a:solidFill>
              </a:defRPr>
            </a:pPr>
            <a:r>
              <a:t>（后面的页是支撑材料）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2152"/>
            <a:ext cx="11371035" cy="6309208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7" name="附件：模版配置的历史情况（9月20日）"/>
          <p:cNvSpPr txBox="1"/>
          <p:nvPr>
            <p:ph type="title" idx="4294967295"/>
          </p:nvPr>
        </p:nvSpPr>
        <p:spPr>
          <a:xfrm>
            <a:off x="308654" y="212962"/>
            <a:ext cx="11151749" cy="543089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附件：模版配置的历史情况（9月20日）</a:t>
            </a:r>
          </a:p>
        </p:txBody>
      </p:sp>
      <p:sp>
        <p:nvSpPr>
          <p:cNvPr id="438" name="文本"/>
          <p:cNvSpPr txBox="1"/>
          <p:nvPr/>
        </p:nvSpPr>
        <p:spPr>
          <a:xfrm>
            <a:off x="0" y="0"/>
            <a:ext cx="1270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4037"/>
            <a:ext cx="11470834" cy="6413116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2" name="附件：源增加的历史情况（9月20日）"/>
          <p:cNvSpPr txBox="1"/>
          <p:nvPr>
            <p:ph type="title" idx="4294967295"/>
          </p:nvPr>
        </p:nvSpPr>
        <p:spPr>
          <a:xfrm>
            <a:off x="308654" y="212962"/>
            <a:ext cx="11151749" cy="543089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附件：源增加的历史情况（9月20日）</a:t>
            </a:r>
          </a:p>
        </p:txBody>
      </p:sp>
      <p:sp>
        <p:nvSpPr>
          <p:cNvPr id="443" name="文本"/>
          <p:cNvSpPr txBox="1"/>
          <p:nvPr/>
        </p:nvSpPr>
        <p:spPr>
          <a:xfrm>
            <a:off x="0" y="0"/>
            <a:ext cx="1270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附件：政策源的潜在源列表（9月25日）"/>
          <p:cNvSpPr txBox="1"/>
          <p:nvPr>
            <p:ph type="title" idx="4294967295"/>
          </p:nvPr>
        </p:nvSpPr>
        <p:spPr>
          <a:xfrm>
            <a:off x="308654" y="212962"/>
            <a:ext cx="11151749" cy="543089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>
              <a:lnSpc>
                <a:spcPct val="11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附件：政策源的潜在源列表（9月25日）</a:t>
            </a:r>
          </a:p>
        </p:txBody>
      </p:sp>
      <p:pic>
        <p:nvPicPr>
          <p:cNvPr id="44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38" y="747639"/>
            <a:ext cx="10610782" cy="5362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灯片编号占位符 10"/>
          <p:cNvSpPr txBox="1"/>
          <p:nvPr>
            <p:ph type="sldNum" sz="quarter" idx="2"/>
          </p:nvPr>
        </p:nvSpPr>
        <p:spPr>
          <a:xfrm>
            <a:off x="11655790" y="6568220"/>
            <a:ext cx="2454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0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451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2" name="文本框 5"/>
          <p:cNvSpPr txBox="1"/>
          <p:nvPr/>
        </p:nvSpPr>
        <p:spPr>
          <a:xfrm>
            <a:off x="403562" y="986971"/>
            <a:ext cx="872178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主要竞对的销售线索或情报—</a:t>
            </a:r>
            <a:r>
              <a:rPr b="1"/>
              <a:t>千里马、比地、剑鱼、天眼查</a:t>
            </a:r>
          </a:p>
        </p:txBody>
      </p:sp>
      <p:sp>
        <p:nvSpPr>
          <p:cNvPr id="453" name="文本框 3"/>
          <p:cNvSpPr txBox="1"/>
          <p:nvPr/>
        </p:nvSpPr>
        <p:spPr>
          <a:xfrm>
            <a:off x="443033" y="1602049"/>
            <a:ext cx="34264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主要情报:</a:t>
            </a:r>
          </a:p>
        </p:txBody>
      </p:sp>
      <p:sp>
        <p:nvSpPr>
          <p:cNvPr id="454" name="文本框 3"/>
          <p:cNvSpPr txBox="1"/>
          <p:nvPr/>
        </p:nvSpPr>
        <p:spPr>
          <a:xfrm>
            <a:off x="443033" y="2010647"/>
            <a:ext cx="579591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1、2022年标段总计2227239，累计金额104332.85亿。</a:t>
            </a:r>
          </a:p>
        </p:txBody>
      </p:sp>
      <p:sp>
        <p:nvSpPr>
          <p:cNvPr id="455" name="文本框 3"/>
          <p:cNvSpPr txBox="1"/>
          <p:nvPr/>
        </p:nvSpPr>
        <p:spPr>
          <a:xfrm>
            <a:off x="443033" y="2418541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2、采购价格：比地全库30w元、剑鱼全库20w元、千里马500w元、海外邓白氏编码千万元。</a:t>
            </a:r>
          </a:p>
        </p:txBody>
      </p:sp>
      <p:sp>
        <p:nvSpPr>
          <p:cNvPr id="456" name="文本框 3"/>
          <p:cNvSpPr txBox="1"/>
          <p:nvPr/>
        </p:nvSpPr>
        <p:spPr>
          <a:xfrm>
            <a:off x="443033" y="2818662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</a:t>
            </a:r>
            <a:r>
              <a:t>、比地详细的数据库数据分布情报（逐年、逐分类详细数据），全库共计2.8亿条。</a:t>
            </a:r>
          </a:p>
        </p:txBody>
      </p:sp>
      <p:sp>
        <p:nvSpPr>
          <p:cNvPr id="457" name="文本框 3"/>
          <p:cNvSpPr txBox="1"/>
          <p:nvPr/>
        </p:nvSpPr>
        <p:spPr>
          <a:xfrm>
            <a:off x="443033" y="3235032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4</a:t>
            </a:r>
            <a:r>
              <a:t>、千里马以围标为KPI的商业运作模式，以及几家主要竞对的围标规模现状。</a:t>
            </a:r>
          </a:p>
        </p:txBody>
      </p:sp>
      <p:sp>
        <p:nvSpPr>
          <p:cNvPr id="458" name="文本框 3"/>
          <p:cNvSpPr txBox="1"/>
          <p:nvPr/>
        </p:nvSpPr>
        <p:spPr>
          <a:xfrm>
            <a:off x="443033" y="3645123"/>
            <a:ext cx="1050501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5</a:t>
            </a:r>
            <a:r>
              <a:t>、千里马、采招网独有的非公开数据的运作模式，解释了我们公开采集数据无法溯源的原因。</a:t>
            </a:r>
          </a:p>
        </p:txBody>
      </p:sp>
      <p:sp>
        <p:nvSpPr>
          <p:cNvPr id="459" name="文本框 3"/>
          <p:cNvSpPr txBox="1"/>
          <p:nvPr/>
        </p:nvSpPr>
        <p:spPr>
          <a:xfrm>
            <a:off x="410459" y="4708354"/>
            <a:ext cx="945709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很可惜，最终对接后</a:t>
            </a:r>
            <a:r>
              <a:rPr b="1">
                <a:solidFill>
                  <a:srgbClr val="FF0000"/>
                </a:solidFill>
              </a:rPr>
              <a:t>未能采购</a:t>
            </a:r>
            <a:r>
              <a:t>其中任何一家的数据</a:t>
            </a:r>
            <a:r>
              <a:rPr sz="1200"/>
              <a:t>（买得起的看不上，看得上的买不起）</a:t>
            </a:r>
          </a:p>
          <a:p>
            <a:pPr/>
            <a:r>
              <a:t>这些情报对团队目标、方向、实施路径的制定存在间接价值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支撑材料：外包方案的生产流程图 和 ai-spider的生产流程图对比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支撑材料：外包方案的生产流程图 和 ai-spider的生产流程图对比</a:t>
            </a:r>
          </a:p>
        </p:txBody>
      </p:sp>
      <p:sp>
        <p:nvSpPr>
          <p:cNvPr id="4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51" y="813647"/>
            <a:ext cx="9305156" cy="5726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9" name="直接连接符 11"/>
          <p:cNvSpPr/>
          <p:nvPr/>
        </p:nvSpPr>
        <p:spPr>
          <a:xfrm>
            <a:off x="3237864" y="4021455"/>
            <a:ext cx="5692141" cy="5715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0" name="直接连接符 15"/>
          <p:cNvSpPr/>
          <p:nvPr/>
        </p:nvSpPr>
        <p:spPr>
          <a:xfrm flipV="1">
            <a:off x="3179445" y="2246629"/>
            <a:ext cx="5757546" cy="1906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1" name="标题 1"/>
          <p:cNvSpPr txBox="1"/>
          <p:nvPr/>
        </p:nvSpPr>
        <p:spPr>
          <a:xfrm>
            <a:off x="1956753" y="2779077"/>
            <a:ext cx="818705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10000"/>
              </a:lnSpc>
              <a:defRPr b="1" sz="4000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一、试用期指标及主要工作情况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4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试用期指标</a:t>
            </a:r>
          </a:p>
        </p:txBody>
      </p:sp>
      <p:sp>
        <p:nvSpPr>
          <p:cNvPr id="195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6" name="矩形 3"/>
          <p:cNvSpPr/>
          <p:nvPr/>
        </p:nvSpPr>
        <p:spPr>
          <a:xfrm>
            <a:off x="10795" y="582930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7" name="文本框 6"/>
          <p:cNvSpPr txBox="1"/>
          <p:nvPr/>
        </p:nvSpPr>
        <p:spPr>
          <a:xfrm>
            <a:off x="698500" y="1054890"/>
            <a:ext cx="107950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6FBF"/>
                </a:solidFill>
              </a:defRPr>
            </a:pPr>
            <a:r>
              <a:t>团队目标：</a:t>
            </a:r>
            <a:r>
              <a:rPr>
                <a:solidFill>
                  <a:srgbClr val="000000"/>
                </a:solidFill>
              </a:rPr>
              <a:t>对比千里马反向对比达到95%</a:t>
            </a:r>
          </a:p>
        </p:txBody>
      </p:sp>
      <p:sp>
        <p:nvSpPr>
          <p:cNvPr id="198" name="文本框 7"/>
          <p:cNvSpPr txBox="1"/>
          <p:nvPr/>
        </p:nvSpPr>
        <p:spPr>
          <a:xfrm>
            <a:off x="698500" y="1934238"/>
            <a:ext cx="10795001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40000"/>
              </a:lnSpc>
              <a:buSzPct val="100000"/>
              <a:buChar char="➢"/>
            </a:pPr>
            <a:r>
              <a:t>一种召回新源的方法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</a:pPr>
            <a:r>
              <a:t>一种可以提高至少</a:t>
            </a:r>
            <a:r>
              <a:t>10</a:t>
            </a:r>
            <a:r>
              <a:t>倍开发效率的开发方案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</a:pPr>
            <a:r>
              <a:t>若干个数据采购商机线索</a:t>
            </a:r>
          </a:p>
        </p:txBody>
      </p:sp>
      <p:sp>
        <p:nvSpPr>
          <p:cNvPr id="199" name="文本框 8"/>
          <p:cNvSpPr txBox="1"/>
          <p:nvPr/>
        </p:nvSpPr>
        <p:spPr>
          <a:xfrm>
            <a:off x="698499" y="1494564"/>
            <a:ext cx="107950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6FBF"/>
                </a:solidFill>
              </a:defRPr>
            </a:lvl1pPr>
          </a:lstStyle>
          <a:p>
            <a:pPr/>
            <a:r>
              <a:t>实现路径：</a:t>
            </a:r>
          </a:p>
        </p:txBody>
      </p:sp>
      <p:sp>
        <p:nvSpPr>
          <p:cNvPr id="200" name="文本框 11"/>
          <p:cNvSpPr txBox="1"/>
          <p:nvPr/>
        </p:nvSpPr>
        <p:spPr>
          <a:xfrm>
            <a:off x="698499" y="3233452"/>
            <a:ext cx="107950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6FBF"/>
                </a:solidFill>
              </a:defRPr>
            </a:lvl1pPr>
          </a:lstStyle>
          <a:p>
            <a:pPr/>
            <a:r>
              <a:t>个人指标：</a:t>
            </a:r>
          </a:p>
        </p:txBody>
      </p:sp>
      <p:sp>
        <p:nvSpPr>
          <p:cNvPr id="201" name="文本框 13"/>
          <p:cNvSpPr txBox="1"/>
          <p:nvPr/>
        </p:nvSpPr>
        <p:spPr>
          <a:xfrm>
            <a:off x="698500" y="3648334"/>
            <a:ext cx="10795000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40000"/>
              </a:lnSpc>
              <a:buSzPct val="100000"/>
              <a:buChar char="➢"/>
              <a:defRPr sz="1500"/>
            </a:pPr>
            <a:r>
              <a:t>【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完成</a:t>
            </a:r>
            <a:r>
              <a:t>】招投标采集系统开发（目标8000）：已</a:t>
            </a:r>
            <a:r>
              <a:t>完成模版生成9176</a:t>
            </a:r>
            <a:r>
              <a:t>个源（入职时为</a:t>
            </a:r>
            <a:r>
              <a:t>1000</a:t>
            </a:r>
            <a:r>
              <a:t>，全为重点源）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  <a:defRPr sz="1500"/>
            </a:pPr>
            <a:r>
              <a:t>【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完成</a:t>
            </a:r>
            <a:r>
              <a:t>】招投标数据采购或攻坚（目标合计4条）：已贡献</a:t>
            </a:r>
            <a:r>
              <a:t>4</a:t>
            </a:r>
            <a:r>
              <a:t>条有效的数据采购商机，未有攻坚动作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  <a:defRPr sz="1500"/>
            </a:pPr>
            <a:r>
              <a:t>【</a:t>
            </a:r>
            <a:r>
              <a:rPr b="1">
                <a:solidFill>
                  <a:srgbClr val="FF0000"/>
                </a:solidFill>
              </a:rPr>
              <a:t>未完成</a:t>
            </a:r>
            <a:r>
              <a:t>】千里马反向对比95%：团队最高周反向对比82.31%，现正向对比已超过反向对比</a:t>
            </a:r>
          </a:p>
        </p:txBody>
      </p:sp>
      <p:sp>
        <p:nvSpPr>
          <p:cNvPr id="202" name="文本框 11"/>
          <p:cNvSpPr txBox="1"/>
          <p:nvPr/>
        </p:nvSpPr>
        <p:spPr>
          <a:xfrm>
            <a:off x="698499" y="4784147"/>
            <a:ext cx="1079500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6FBF"/>
                </a:solidFill>
              </a:defRPr>
            </a:lvl1pPr>
          </a:lstStyle>
          <a:p>
            <a:pPr/>
            <a:r>
              <a:t>禅道：</a:t>
            </a:r>
          </a:p>
        </p:txBody>
      </p:sp>
      <p:sp>
        <p:nvSpPr>
          <p:cNvPr id="203" name="7月：延期率80%、饱和度60.87%、代码量0、bug0（本月因账号绑定问题统计异常）…"/>
          <p:cNvSpPr txBox="1"/>
          <p:nvPr/>
        </p:nvSpPr>
        <p:spPr>
          <a:xfrm>
            <a:off x="698500" y="5190893"/>
            <a:ext cx="10795000" cy="118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lnSpc>
                <a:spcPct val="140000"/>
              </a:lnSpc>
              <a:buSzPct val="100000"/>
              <a:buChar char="➢"/>
              <a:defRPr sz="1300"/>
            </a:pPr>
            <a:r>
              <a:t>7月：延期率80%、饱和度60.87%、代码量0、bug0（本月因账号绑定问题统计异常） 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  <a:defRPr sz="1300"/>
            </a:pPr>
            <a:r>
              <a:t>8月：延期率41.7%、饱和度121.3%、代码量318、bug4、需求难度2.5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  <a:defRPr sz="1300"/>
            </a:pPr>
            <a:r>
              <a:t>9月：延期率13.3%、饱和度110.89%、代码量605、bug0、需求难度0、全员排名第二（2/85）</a:t>
            </a:r>
          </a:p>
          <a:p>
            <a:pPr marL="285750" indent="-285750">
              <a:lnSpc>
                <a:spcPct val="140000"/>
              </a:lnSpc>
              <a:buSzPct val="100000"/>
              <a:buChar char="➢"/>
              <a:defRPr sz="1300"/>
            </a:pPr>
            <a:r>
              <a:t>【延期率高】的原因主要是前期工作方向路径不确定，难以合理分解，攻坚较为困难。随着方案日趋成熟稳定，计划逐渐可控，延期率下降。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图像" descr="图像"/>
          <p:cNvPicPr>
            <a:picLocks noChangeAspect="1"/>
          </p:cNvPicPr>
          <p:nvPr/>
        </p:nvPicPr>
        <p:blipFill>
          <a:blip r:embed="rId2">
            <a:alphaModFix amt="4641"/>
            <a:extLst/>
          </a:blip>
          <a:stretch>
            <a:fillRect/>
          </a:stretch>
        </p:blipFill>
        <p:spPr>
          <a:xfrm>
            <a:off x="-110981" y="200521"/>
            <a:ext cx="12192001" cy="659873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7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主要工作情况</a:t>
            </a:r>
          </a:p>
        </p:txBody>
      </p:sp>
      <p:sp>
        <p:nvSpPr>
          <p:cNvPr id="208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9" name="文本框 5"/>
          <p:cNvSpPr txBox="1"/>
          <p:nvPr/>
        </p:nvSpPr>
        <p:spPr>
          <a:xfrm>
            <a:off x="403562" y="986971"/>
            <a:ext cx="771457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pPr/>
            <a:r>
              <a:t>公司爬虫架构现状的理解</a:t>
            </a:r>
          </a:p>
        </p:txBody>
      </p:sp>
      <p:sp>
        <p:nvSpPr>
          <p:cNvPr id="210" name="采集系统。有Scheduler、Fetcher、Processor、ResultHandler、LogHander五个组件，【Chameleon】【Carnage】【SlingShot】【Silk】支撑组件…"/>
          <p:cNvSpPr txBox="1"/>
          <p:nvPr/>
        </p:nvSpPr>
        <p:spPr>
          <a:xfrm>
            <a:off x="385716" y="3354125"/>
            <a:ext cx="1142056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100"/>
            </a:pPr>
            <a:r>
              <a:t>采集系统。有Scheduler、Fetcher、Processor、ResultHandler、LogHander五个组件，【Chameleon】【Carnage】【SlingShot】【Silk】支撑组件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相比于过往公司的不同之处在于设计了一个</a:t>
            </a:r>
            <a:r>
              <a:rPr b="1"/>
              <a:t>基于OSS的mutipart存储方式（crawl_id）</a:t>
            </a:r>
            <a:r>
              <a:t>，解耦了爬虫系统多页面合并采集，降低了开发时的思维负担，提高了开发效率。另外就是直接用OSS+回调接口的方式进行下级通信，相比传统的kafka时效性较差，但是非常有利于模块解耦和数据管理，云计算成本也较低。</a:t>
            </a:r>
          </a:p>
        </p:txBody>
      </p:sp>
      <p:sp>
        <p:nvSpPr>
          <p:cNvPr id="211" name="解析系统。有Schduler、Processor、ResultWriter、TaskChecker四个组件，另一些支撑是以接口和继承形式提供的…"/>
          <p:cNvSpPr txBox="1"/>
          <p:nvPr/>
        </p:nvSpPr>
        <p:spPr>
          <a:xfrm>
            <a:off x="381000" y="4503577"/>
            <a:ext cx="114300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100"/>
            </a:pPr>
            <a:r>
              <a:t>解析系统。有Schduler、Processor、ResultWriter、TaskChecker四个组件，另一些支撑是以接口和继承形式提供的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相比于过往公司的不同之处在于完全解耦了“下载”和“解析”。</a:t>
            </a:r>
            <a:r>
              <a:rPr b="1"/>
              <a:t>缓存了一周的贴源数据</a:t>
            </a:r>
            <a:r>
              <a:t>，容错性更强。另外有一个维护较好的TaskChecker模块，极大的降低了因开发失误导致的脏数据的录入。此外使用gevent协程框架，对于CPU密集型的解析性能更强。</a:t>
            </a:r>
          </a:p>
        </p:txBody>
      </p:sp>
      <p:sp>
        <p:nvSpPr>
          <p:cNvPr id="212" name="入库系统。有Preprocess、Import_inter、Import_silk、combine_inter四个核心组件，Preporcess中有主键确定和hbase版本管理两个流程。…"/>
          <p:cNvSpPr txBox="1"/>
          <p:nvPr/>
        </p:nvSpPr>
        <p:spPr>
          <a:xfrm>
            <a:off x="385716" y="5652302"/>
            <a:ext cx="1142056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100"/>
            </a:pPr>
            <a:r>
              <a:t>入库系统。有Preprocess、Import_inter、Import_silk、combine_inter四个核心组件，Preporcess中有主键确定和hbase版本管理两个流程。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相比于过往公司的不同之处在于对多源-&gt;多字段多表-&gt;的场景进行了更加“细致”的管理，对数据融合的过程进行了抽象。将入库流程全环节都抽象成接口或基类，增加了数据安全性，降低了犯错的概率。</a:t>
            </a:r>
          </a:p>
        </p:txBody>
      </p:sp>
      <p:sp>
        <p:nvSpPr>
          <p:cNvPr id="213" name="Tungee-Parser"/>
          <p:cNvSpPr txBox="1"/>
          <p:nvPr/>
        </p:nvSpPr>
        <p:spPr>
          <a:xfrm>
            <a:off x="381000" y="4208615"/>
            <a:ext cx="114300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400"/>
            </a:lvl1pPr>
          </a:lstStyle>
          <a:p>
            <a:pPr/>
            <a:r>
              <a:t>Tungee-Parser</a:t>
            </a:r>
          </a:p>
        </p:txBody>
      </p:sp>
      <p:sp>
        <p:nvSpPr>
          <p:cNvPr id="214" name="Venom"/>
          <p:cNvSpPr txBox="1"/>
          <p:nvPr/>
        </p:nvSpPr>
        <p:spPr>
          <a:xfrm>
            <a:off x="381000" y="3058436"/>
            <a:ext cx="114300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400"/>
            </a:lvl1pPr>
          </a:lstStyle>
          <a:p>
            <a:pPr/>
            <a:r>
              <a:t>Venom</a:t>
            </a:r>
          </a:p>
        </p:txBody>
      </p:sp>
      <p:sp>
        <p:nvSpPr>
          <p:cNvPr id="215" name="Pytrans"/>
          <p:cNvSpPr txBox="1"/>
          <p:nvPr/>
        </p:nvSpPr>
        <p:spPr>
          <a:xfrm>
            <a:off x="381000" y="5357340"/>
            <a:ext cx="114300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400"/>
            </a:lvl1pPr>
          </a:lstStyle>
          <a:p>
            <a:pPr/>
            <a:r>
              <a:t>Pytrans</a:t>
            </a:r>
          </a:p>
        </p:txBody>
      </p:sp>
      <p:sp>
        <p:nvSpPr>
          <p:cNvPr id="216" name="网页"/>
          <p:cNvSpPr/>
          <p:nvPr/>
        </p:nvSpPr>
        <p:spPr>
          <a:xfrm>
            <a:off x="862993" y="1818927"/>
            <a:ext cx="952501" cy="4826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网页</a:t>
            </a:r>
          </a:p>
        </p:txBody>
      </p:sp>
      <p:sp>
        <p:nvSpPr>
          <p:cNvPr id="217" name="venom"/>
          <p:cNvSpPr/>
          <p:nvPr/>
        </p:nvSpPr>
        <p:spPr>
          <a:xfrm>
            <a:off x="2088309" y="1818927"/>
            <a:ext cx="1905001" cy="4826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venom</a:t>
            </a:r>
          </a:p>
        </p:txBody>
      </p:sp>
      <p:sp>
        <p:nvSpPr>
          <p:cNvPr id="218" name="原始数据"/>
          <p:cNvSpPr/>
          <p:nvPr/>
        </p:nvSpPr>
        <p:spPr>
          <a:xfrm>
            <a:off x="4266125" y="1578265"/>
            <a:ext cx="733309" cy="968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原始数据</a:t>
            </a:r>
          </a:p>
        </p:txBody>
      </p:sp>
      <p:sp>
        <p:nvSpPr>
          <p:cNvPr id="219" name="T-Parser"/>
          <p:cNvSpPr/>
          <p:nvPr/>
        </p:nvSpPr>
        <p:spPr>
          <a:xfrm>
            <a:off x="5272249" y="1820999"/>
            <a:ext cx="952771" cy="4826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T-Parser</a:t>
            </a:r>
          </a:p>
        </p:txBody>
      </p:sp>
      <p:sp>
        <p:nvSpPr>
          <p:cNvPr id="220" name="入库队列"/>
          <p:cNvSpPr/>
          <p:nvPr/>
        </p:nvSpPr>
        <p:spPr>
          <a:xfrm>
            <a:off x="6497835" y="1578265"/>
            <a:ext cx="733310" cy="968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入库队列</a:t>
            </a:r>
          </a:p>
        </p:txBody>
      </p:sp>
      <p:sp>
        <p:nvSpPr>
          <p:cNvPr id="221" name="Pytrans"/>
          <p:cNvSpPr/>
          <p:nvPr/>
        </p:nvSpPr>
        <p:spPr>
          <a:xfrm>
            <a:off x="7503959" y="1820999"/>
            <a:ext cx="1263939" cy="4826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Pytrans</a:t>
            </a:r>
          </a:p>
        </p:txBody>
      </p:sp>
      <p:sp>
        <p:nvSpPr>
          <p:cNvPr id="222" name="内部库…"/>
          <p:cNvSpPr/>
          <p:nvPr/>
        </p:nvSpPr>
        <p:spPr>
          <a:xfrm>
            <a:off x="9202315" y="649760"/>
            <a:ext cx="952501" cy="1257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200"/>
            </a:pPr>
            <a:r>
              <a:t>内部库</a:t>
            </a:r>
          </a:p>
          <a:p>
            <a:pPr algn="ctr">
              <a:defRPr sz="1200"/>
            </a:pPr>
            <a:r>
              <a:t>增量文件</a:t>
            </a:r>
          </a:p>
        </p:txBody>
      </p:sp>
      <p:sp>
        <p:nvSpPr>
          <p:cNvPr id="223" name="名单库"/>
          <p:cNvSpPr/>
          <p:nvPr/>
        </p:nvSpPr>
        <p:spPr>
          <a:xfrm>
            <a:off x="9194481" y="2087848"/>
            <a:ext cx="733309" cy="968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名单库</a:t>
            </a:r>
          </a:p>
        </p:txBody>
      </p:sp>
      <p:sp>
        <p:nvSpPr>
          <p:cNvPr id="224" name="线条"/>
          <p:cNvSpPr/>
          <p:nvPr/>
        </p:nvSpPr>
        <p:spPr>
          <a:xfrm>
            <a:off x="4009954" y="2062299"/>
            <a:ext cx="239528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5" name="线条"/>
          <p:cNvSpPr/>
          <p:nvPr/>
        </p:nvSpPr>
        <p:spPr>
          <a:xfrm>
            <a:off x="5016078" y="2062299"/>
            <a:ext cx="239528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6" name="线条"/>
          <p:cNvSpPr/>
          <p:nvPr/>
        </p:nvSpPr>
        <p:spPr>
          <a:xfrm>
            <a:off x="6241664" y="2062299"/>
            <a:ext cx="239528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7" name="线条"/>
          <p:cNvSpPr/>
          <p:nvPr/>
        </p:nvSpPr>
        <p:spPr>
          <a:xfrm>
            <a:off x="7247788" y="2067989"/>
            <a:ext cx="239528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8" name="线条"/>
          <p:cNvSpPr/>
          <p:nvPr/>
        </p:nvSpPr>
        <p:spPr>
          <a:xfrm flipV="1">
            <a:off x="8777041" y="1650942"/>
            <a:ext cx="417048" cy="417048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9" name="线条"/>
          <p:cNvSpPr/>
          <p:nvPr/>
        </p:nvSpPr>
        <p:spPr>
          <a:xfrm>
            <a:off x="8777041" y="2101599"/>
            <a:ext cx="417048" cy="417048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0" name="失败库"/>
          <p:cNvSpPr/>
          <p:nvPr/>
        </p:nvSpPr>
        <p:spPr>
          <a:xfrm>
            <a:off x="5508041" y="803082"/>
            <a:ext cx="481188" cy="635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失败库</a:t>
            </a:r>
          </a:p>
        </p:txBody>
      </p:sp>
      <p:sp>
        <p:nvSpPr>
          <p:cNvPr id="231" name="线条"/>
          <p:cNvSpPr/>
          <p:nvPr/>
        </p:nvSpPr>
        <p:spPr>
          <a:xfrm flipV="1">
            <a:off x="5748634" y="1489056"/>
            <a:ext cx="1" cy="345875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2" name="校验失败"/>
          <p:cNvSpPr txBox="1"/>
          <p:nvPr/>
        </p:nvSpPr>
        <p:spPr>
          <a:xfrm>
            <a:off x="5812269" y="1592143"/>
            <a:ext cx="419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校验失败</a:t>
            </a:r>
          </a:p>
        </p:txBody>
      </p:sp>
      <p:sp>
        <p:nvSpPr>
          <p:cNvPr id="233" name="silk"/>
          <p:cNvSpPr/>
          <p:nvPr/>
        </p:nvSpPr>
        <p:spPr>
          <a:xfrm>
            <a:off x="4266125" y="2768441"/>
            <a:ext cx="733309" cy="2211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silk</a:t>
            </a:r>
          </a:p>
        </p:txBody>
      </p:sp>
      <p:sp>
        <p:nvSpPr>
          <p:cNvPr id="234" name="SlingShot"/>
          <p:cNvSpPr/>
          <p:nvPr/>
        </p:nvSpPr>
        <p:spPr>
          <a:xfrm>
            <a:off x="3150270" y="2754612"/>
            <a:ext cx="733309" cy="2211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SlingShot</a:t>
            </a:r>
          </a:p>
        </p:txBody>
      </p:sp>
      <p:sp>
        <p:nvSpPr>
          <p:cNvPr id="235" name="线条"/>
          <p:cNvSpPr/>
          <p:nvPr/>
        </p:nvSpPr>
        <p:spPr>
          <a:xfrm flipH="1">
            <a:off x="3895320" y="2865172"/>
            <a:ext cx="359065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6" name="线条"/>
          <p:cNvSpPr/>
          <p:nvPr/>
        </p:nvSpPr>
        <p:spPr>
          <a:xfrm flipV="1">
            <a:off x="3516924" y="2345751"/>
            <a:ext cx="1" cy="375166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7" name="线条"/>
          <p:cNvSpPr/>
          <p:nvPr/>
        </p:nvSpPr>
        <p:spPr>
          <a:xfrm flipH="1" flipV="1">
            <a:off x="5015134" y="2879001"/>
            <a:ext cx="4171480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8" name="线条"/>
          <p:cNvSpPr/>
          <p:nvPr/>
        </p:nvSpPr>
        <p:spPr>
          <a:xfrm>
            <a:off x="1832137" y="2060227"/>
            <a:ext cx="239529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9" name="名单推送"/>
          <p:cNvSpPr txBox="1"/>
          <p:nvPr/>
        </p:nvSpPr>
        <p:spPr>
          <a:xfrm>
            <a:off x="3580559" y="2494133"/>
            <a:ext cx="419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名单推送</a:t>
            </a:r>
          </a:p>
        </p:txBody>
      </p:sp>
      <p:sp>
        <p:nvSpPr>
          <p:cNvPr id="240" name="Chameleon"/>
          <p:cNvSpPr/>
          <p:nvPr/>
        </p:nvSpPr>
        <p:spPr>
          <a:xfrm>
            <a:off x="2109555" y="2754612"/>
            <a:ext cx="952501" cy="2211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Chameleon</a:t>
            </a:r>
          </a:p>
        </p:txBody>
      </p:sp>
      <p:sp>
        <p:nvSpPr>
          <p:cNvPr id="241" name="Carnage"/>
          <p:cNvSpPr/>
          <p:nvPr/>
        </p:nvSpPr>
        <p:spPr>
          <a:xfrm>
            <a:off x="1278113" y="2754612"/>
            <a:ext cx="733309" cy="2211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Carnage</a:t>
            </a:r>
          </a:p>
        </p:txBody>
      </p:sp>
      <p:sp>
        <p:nvSpPr>
          <p:cNvPr id="242" name="线条"/>
          <p:cNvSpPr/>
          <p:nvPr/>
        </p:nvSpPr>
        <p:spPr>
          <a:xfrm flipV="1">
            <a:off x="2585805" y="2345751"/>
            <a:ext cx="1" cy="375166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3" name="代理支撑"/>
          <p:cNvSpPr txBox="1"/>
          <p:nvPr/>
        </p:nvSpPr>
        <p:spPr>
          <a:xfrm>
            <a:off x="2666964" y="2485988"/>
            <a:ext cx="419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代理支撑</a:t>
            </a:r>
          </a:p>
        </p:txBody>
      </p:sp>
      <p:sp>
        <p:nvSpPr>
          <p:cNvPr id="244" name="线条"/>
          <p:cNvSpPr/>
          <p:nvPr/>
        </p:nvSpPr>
        <p:spPr>
          <a:xfrm flipV="1">
            <a:off x="1719759" y="2338137"/>
            <a:ext cx="414611" cy="41461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5" name="Cookie支撑"/>
          <p:cNvSpPr txBox="1"/>
          <p:nvPr/>
        </p:nvSpPr>
        <p:spPr>
          <a:xfrm>
            <a:off x="1235789" y="2463484"/>
            <a:ext cx="53216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Cookie支撑</a:t>
            </a:r>
          </a:p>
        </p:txBody>
      </p:sp>
      <p:sp>
        <p:nvSpPr>
          <p:cNvPr id="246" name="融合可疑库"/>
          <p:cNvSpPr/>
          <p:nvPr/>
        </p:nvSpPr>
        <p:spPr>
          <a:xfrm>
            <a:off x="7895335" y="855928"/>
            <a:ext cx="481188" cy="635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/>
            </a:lvl1pPr>
          </a:lstStyle>
          <a:p>
            <a:pPr/>
            <a:r>
              <a:t>融合可疑库</a:t>
            </a:r>
          </a:p>
        </p:txBody>
      </p:sp>
      <p:sp>
        <p:nvSpPr>
          <p:cNvPr id="247" name="线条"/>
          <p:cNvSpPr/>
          <p:nvPr/>
        </p:nvSpPr>
        <p:spPr>
          <a:xfrm flipV="1">
            <a:off x="8135928" y="1489056"/>
            <a:ext cx="1" cy="345875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主键模糊"/>
          <p:cNvSpPr txBox="1"/>
          <p:nvPr/>
        </p:nvSpPr>
        <p:spPr>
          <a:xfrm>
            <a:off x="7655866" y="1601550"/>
            <a:ext cx="419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主键模糊</a:t>
            </a:r>
          </a:p>
        </p:txBody>
      </p:sp>
      <p:sp>
        <p:nvSpPr>
          <p:cNvPr id="249" name="版本更新"/>
          <p:cNvSpPr txBox="1"/>
          <p:nvPr/>
        </p:nvSpPr>
        <p:spPr>
          <a:xfrm>
            <a:off x="8214208" y="1601550"/>
            <a:ext cx="419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/>
            </a:lvl1pPr>
          </a:lstStyle>
          <a:p>
            <a:pPr/>
            <a:r>
              <a:t>版本更新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2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主要工作情况</a:t>
            </a:r>
          </a:p>
        </p:txBody>
      </p:sp>
      <p:sp>
        <p:nvSpPr>
          <p:cNvPr id="253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" name="文本框 5"/>
          <p:cNvSpPr txBox="1"/>
          <p:nvPr/>
        </p:nvSpPr>
        <p:spPr>
          <a:xfrm>
            <a:off x="403562" y="986971"/>
            <a:ext cx="3649857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pPr/>
            <a:r>
              <a:t>公司爬虫技术的实际体验</a:t>
            </a:r>
          </a:p>
        </p:txBody>
      </p:sp>
      <p:sp>
        <p:nvSpPr>
          <p:cNvPr id="255" name="多边形"/>
          <p:cNvSpPr/>
          <p:nvPr/>
        </p:nvSpPr>
        <p:spPr>
          <a:xfrm>
            <a:off x="4461538" y="1875284"/>
            <a:ext cx="3268924" cy="3108931"/>
          </a:xfrm>
          <a:prstGeom prst="pentagon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6" name="开发效率"/>
          <p:cNvSpPr txBox="1"/>
          <p:nvPr/>
        </p:nvSpPr>
        <p:spPr>
          <a:xfrm>
            <a:off x="9385658" y="2277858"/>
            <a:ext cx="9271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开发效率</a:t>
            </a:r>
          </a:p>
        </p:txBody>
      </p:sp>
      <p:sp>
        <p:nvSpPr>
          <p:cNvPr id="257" name="可靠性"/>
          <p:cNvSpPr txBox="1"/>
          <p:nvPr/>
        </p:nvSpPr>
        <p:spPr>
          <a:xfrm>
            <a:off x="5746750" y="564807"/>
            <a:ext cx="6985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可靠性</a:t>
            </a:r>
          </a:p>
        </p:txBody>
      </p:sp>
      <p:sp>
        <p:nvSpPr>
          <p:cNvPr id="258" name="机器效率与性能"/>
          <p:cNvSpPr txBox="1"/>
          <p:nvPr/>
        </p:nvSpPr>
        <p:spPr>
          <a:xfrm>
            <a:off x="1422040" y="2277858"/>
            <a:ext cx="16129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机器效率与性能</a:t>
            </a:r>
          </a:p>
        </p:txBody>
      </p:sp>
      <p:sp>
        <p:nvSpPr>
          <p:cNvPr id="259" name="监控与管理"/>
          <p:cNvSpPr txBox="1"/>
          <p:nvPr/>
        </p:nvSpPr>
        <p:spPr>
          <a:xfrm>
            <a:off x="2408525" y="4533316"/>
            <a:ext cx="11557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监控与管理</a:t>
            </a:r>
          </a:p>
        </p:txBody>
      </p:sp>
      <p:sp>
        <p:nvSpPr>
          <p:cNvPr id="260" name="可配置性"/>
          <p:cNvSpPr txBox="1"/>
          <p:nvPr/>
        </p:nvSpPr>
        <p:spPr>
          <a:xfrm>
            <a:off x="8759487" y="4551165"/>
            <a:ext cx="9271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/>
          </a:lstStyle>
          <a:p>
            <a:pPr/>
            <a:r>
              <a:t>可配置性</a:t>
            </a:r>
          </a:p>
        </p:txBody>
      </p:sp>
      <p:sp>
        <p:nvSpPr>
          <p:cNvPr id="261" name="10"/>
          <p:cNvSpPr txBox="1"/>
          <p:nvPr/>
        </p:nvSpPr>
        <p:spPr>
          <a:xfrm>
            <a:off x="5877755" y="2208008"/>
            <a:ext cx="43649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/>
            <a:r>
              <a:t>10</a:t>
            </a:r>
          </a:p>
        </p:txBody>
      </p:sp>
      <p:sp>
        <p:nvSpPr>
          <p:cNvPr id="262" name="6"/>
          <p:cNvSpPr txBox="1"/>
          <p:nvPr/>
        </p:nvSpPr>
        <p:spPr>
          <a:xfrm>
            <a:off x="7004031" y="3043557"/>
            <a:ext cx="22459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/>
            <a:r>
              <a:t>6</a:t>
            </a:r>
          </a:p>
        </p:txBody>
      </p:sp>
      <p:sp>
        <p:nvSpPr>
          <p:cNvPr id="263" name="8"/>
          <p:cNvSpPr txBox="1"/>
          <p:nvPr/>
        </p:nvSpPr>
        <p:spPr>
          <a:xfrm>
            <a:off x="6723852" y="4407197"/>
            <a:ext cx="22459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/>
            <a:r>
              <a:t>8</a:t>
            </a:r>
          </a:p>
        </p:txBody>
      </p:sp>
      <p:sp>
        <p:nvSpPr>
          <p:cNvPr id="264" name="9"/>
          <p:cNvSpPr txBox="1"/>
          <p:nvPr/>
        </p:nvSpPr>
        <p:spPr>
          <a:xfrm>
            <a:off x="5328834" y="4407197"/>
            <a:ext cx="22459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/>
            <a:r>
              <a:t>9</a:t>
            </a:r>
          </a:p>
        </p:txBody>
      </p:sp>
      <p:sp>
        <p:nvSpPr>
          <p:cNvPr id="265" name="?"/>
          <p:cNvSpPr txBox="1"/>
          <p:nvPr/>
        </p:nvSpPr>
        <p:spPr>
          <a:xfrm>
            <a:off x="4892051" y="3043557"/>
            <a:ext cx="22459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/>
            <a:r>
              <a:t>?</a:t>
            </a:r>
          </a:p>
        </p:txBody>
      </p:sp>
      <p:sp>
        <p:nvSpPr>
          <p:cNvPr id="266" name="基于OSS架构一周内贴源缓存，脏数据快速覆盖"/>
          <p:cNvSpPr txBox="1"/>
          <p:nvPr/>
        </p:nvSpPr>
        <p:spPr>
          <a:xfrm>
            <a:off x="4191000" y="1204858"/>
            <a:ext cx="38100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基于OSS架构一周内贴源缓存，脏数据快速覆盖</a:t>
            </a:r>
          </a:p>
        </p:txBody>
      </p:sp>
      <p:sp>
        <p:nvSpPr>
          <p:cNvPr id="267" name="Python2框架过于老旧，研发成就感很低"/>
          <p:cNvSpPr txBox="1"/>
          <p:nvPr/>
        </p:nvSpPr>
        <p:spPr>
          <a:xfrm>
            <a:off x="7993460" y="2654694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pPr/>
            <a:r>
              <a:t>Python2框架过于老旧，研发成就感很低</a:t>
            </a:r>
          </a:p>
        </p:txBody>
      </p:sp>
      <p:sp>
        <p:nvSpPr>
          <p:cNvPr id="268" name="表面复杂度太高，难学，培养成本高"/>
          <p:cNvSpPr txBox="1"/>
          <p:nvPr/>
        </p:nvSpPr>
        <p:spPr>
          <a:xfrm>
            <a:off x="7993460" y="2924713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表面复杂度太高，难学，培养成本高</a:t>
            </a:r>
          </a:p>
        </p:txBody>
      </p:sp>
      <p:sp>
        <p:nvSpPr>
          <p:cNvPr id="269" name="完善的IP池服务和验证码服务"/>
          <p:cNvSpPr txBox="1"/>
          <p:nvPr/>
        </p:nvSpPr>
        <p:spPr>
          <a:xfrm>
            <a:off x="7993460" y="3194732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完善的IP池服务和验证码服务</a:t>
            </a:r>
          </a:p>
        </p:txBody>
      </p:sp>
      <p:sp>
        <p:nvSpPr>
          <p:cNvPr id="270" name="不太清楚具体数据，从架构上来…"/>
          <p:cNvSpPr txBox="1"/>
          <p:nvPr/>
        </p:nvSpPr>
        <p:spPr>
          <a:xfrm>
            <a:off x="323490" y="2804498"/>
            <a:ext cx="38100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/>
            </a:pPr>
            <a:r>
              <a:t>不太清楚具体数据，从架构上来</a:t>
            </a:r>
          </a:p>
          <a:p>
            <a:pPr algn="ctr">
              <a:defRPr sz="1200"/>
            </a:pPr>
            <a:r>
              <a:t>盲猜阿里云的折扣应该不高（4折-5折？）</a:t>
            </a:r>
          </a:p>
        </p:txBody>
      </p:sp>
      <p:sp>
        <p:nvSpPr>
          <p:cNvPr id="271" name="完善的代码管理体系，易找易继承"/>
          <p:cNvSpPr txBox="1"/>
          <p:nvPr/>
        </p:nvSpPr>
        <p:spPr>
          <a:xfrm>
            <a:off x="1081375" y="4937733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完善的代码管理体系，易找易继承</a:t>
            </a:r>
          </a:p>
        </p:txBody>
      </p:sp>
      <p:sp>
        <p:nvSpPr>
          <p:cNvPr id="272" name="偶尔假死、偶尔解析队列堵死，解决速度快，线上无感"/>
          <p:cNvSpPr txBox="1"/>
          <p:nvPr/>
        </p:nvSpPr>
        <p:spPr>
          <a:xfrm>
            <a:off x="4191000" y="936426"/>
            <a:ext cx="38100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偶尔假死、偶尔解析队列堵死，解决速度快，线上无感</a:t>
            </a:r>
          </a:p>
        </p:txBody>
      </p:sp>
      <p:sp>
        <p:nvSpPr>
          <p:cNvPr id="273" name="性能可配置性较高，但优先级形同虚设"/>
          <p:cNvSpPr txBox="1"/>
          <p:nvPr/>
        </p:nvSpPr>
        <p:spPr>
          <a:xfrm>
            <a:off x="7318037" y="5026247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性能可配置性较高，但优先级形同虚设</a:t>
            </a:r>
          </a:p>
        </p:txBody>
      </p:sp>
      <p:sp>
        <p:nvSpPr>
          <p:cNvPr id="274" name="安全的上线流程，但流程导致中层工作繁重辛苦"/>
          <p:cNvSpPr txBox="1"/>
          <p:nvPr/>
        </p:nvSpPr>
        <p:spPr>
          <a:xfrm>
            <a:off x="1081375" y="5174523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安全的上线流程，但流程导致中层工作繁重辛苦</a:t>
            </a:r>
          </a:p>
        </p:txBody>
      </p:sp>
      <p:sp>
        <p:nvSpPr>
          <p:cNvPr id="275" name="离职人员的代码维护上面表现好"/>
          <p:cNvSpPr txBox="1"/>
          <p:nvPr/>
        </p:nvSpPr>
        <p:spPr>
          <a:xfrm>
            <a:off x="1081375" y="5414398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离职人员的代码维护上面表现好</a:t>
            </a:r>
          </a:p>
        </p:txBody>
      </p:sp>
      <p:sp>
        <p:nvSpPr>
          <p:cNvPr id="276" name="去重系统形同虚设，重复请求率较高，浪费带宽"/>
          <p:cNvSpPr txBox="1"/>
          <p:nvPr/>
        </p:nvSpPr>
        <p:spPr>
          <a:xfrm>
            <a:off x="312209" y="3321050"/>
            <a:ext cx="3810001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去重系统形同虚设，重复请求率较高，浪费带宽</a:t>
            </a:r>
          </a:p>
        </p:txBody>
      </p:sp>
      <p:sp>
        <p:nvSpPr>
          <p:cNvPr id="277" name="公司专门为每个项目组设计数据周会，重视程度高"/>
          <p:cNvSpPr txBox="1"/>
          <p:nvPr/>
        </p:nvSpPr>
        <p:spPr>
          <a:xfrm>
            <a:off x="1081375" y="5653328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公司专门为每个项目组设计数据周会，重视程度高</a:t>
            </a:r>
          </a:p>
        </p:txBody>
      </p:sp>
      <p:sp>
        <p:nvSpPr>
          <p:cNvPr id="278" name="标准化的开发动作，包括爬虫和解析"/>
          <p:cNvSpPr txBox="1"/>
          <p:nvPr/>
        </p:nvSpPr>
        <p:spPr>
          <a:xfrm>
            <a:off x="7993460" y="3464752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标准化的开发动作，包括爬虫和解析</a:t>
            </a:r>
          </a:p>
        </p:txBody>
      </p:sp>
      <p:sp>
        <p:nvSpPr>
          <p:cNvPr id="279" name="查问题因为封装较深导致困难"/>
          <p:cNvSpPr txBox="1"/>
          <p:nvPr/>
        </p:nvSpPr>
        <p:spPr>
          <a:xfrm>
            <a:off x="7993460" y="3737939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查问题因为封装较深导致困难</a:t>
            </a:r>
          </a:p>
        </p:txBody>
      </p:sp>
      <p:sp>
        <p:nvSpPr>
          <p:cNvPr id="280" name="通用爬虫适应面广，开发质量很高"/>
          <p:cNvSpPr txBox="1"/>
          <p:nvPr/>
        </p:nvSpPr>
        <p:spPr>
          <a:xfrm>
            <a:off x="7318037" y="5322799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chemeClr val="accent5">
                    <a:lumOff val="-8313"/>
                  </a:schemeClr>
                </a:solidFill>
              </a:defRPr>
            </a:lvl1pPr>
          </a:lstStyle>
          <a:p>
            <a:pPr/>
            <a:r>
              <a:t>通用爬虫适应面广，开发质量很高</a:t>
            </a:r>
          </a:p>
        </p:txBody>
      </p:sp>
      <p:sp>
        <p:nvSpPr>
          <p:cNvPr id="281" name="各条线非线上数据常用文件管理，知识较为混乱"/>
          <p:cNvSpPr txBox="1"/>
          <p:nvPr/>
        </p:nvSpPr>
        <p:spPr>
          <a:xfrm>
            <a:off x="1081375" y="5890118"/>
            <a:ext cx="381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FF9300"/>
                </a:solidFill>
              </a:defRPr>
            </a:lvl1pPr>
          </a:lstStyle>
          <a:p>
            <a:pPr/>
            <a:r>
              <a:t>各条线非线上数据常用文件管理，知识较为混乱</a:t>
            </a:r>
          </a:p>
        </p:txBody>
      </p:sp>
      <p:sp>
        <p:nvSpPr>
          <p:cNvPr id="282" name="入职一个月后…"/>
          <p:cNvSpPr/>
          <p:nvPr/>
        </p:nvSpPr>
        <p:spPr>
          <a:xfrm>
            <a:off x="8584872" y="942172"/>
            <a:ext cx="252867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500"/>
            </a:pPr>
            <a:r>
              <a:t>入职一个月后</a:t>
            </a:r>
          </a:p>
          <a:p>
            <a:pPr algn="ctr">
              <a:defRPr sz="1500"/>
            </a:pPr>
            <a:r>
              <a:t>我确定了</a:t>
            </a:r>
          </a:p>
          <a:p>
            <a:pPr algn="ctr">
              <a:defRPr sz="1500"/>
            </a:pPr>
            <a:r>
              <a:t>【提高公司的开发效率】</a:t>
            </a:r>
          </a:p>
          <a:p>
            <a:pPr algn="ctr">
              <a:defRPr sz="1500"/>
            </a:pPr>
            <a:r>
              <a:t>作为我的工作重点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5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主要工作情况</a:t>
            </a:r>
          </a:p>
        </p:txBody>
      </p:sp>
      <p:sp>
        <p:nvSpPr>
          <p:cNvPr id="286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7" name="文本框 5"/>
          <p:cNvSpPr txBox="1"/>
          <p:nvPr/>
        </p:nvSpPr>
        <p:spPr>
          <a:xfrm>
            <a:off x="403562" y="986971"/>
            <a:ext cx="771457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pPr/>
            <a:r>
              <a:t>针对公司爬虫架构现状的分析、理解与动作</a:t>
            </a:r>
          </a:p>
        </p:txBody>
      </p:sp>
      <p:pic>
        <p:nvPicPr>
          <p:cNvPr id="28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12" y="1498600"/>
            <a:ext cx="7714579" cy="506660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9" name="表格"/>
          <p:cNvGraphicFramePr/>
          <p:nvPr/>
        </p:nvGraphicFramePr>
        <p:xfrm>
          <a:off x="7541145" y="1030240"/>
          <a:ext cx="4317312" cy="36370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17000"/>
                <a:gridCol w="1843805"/>
                <a:gridCol w="1843805"/>
              </a:tblGrid>
              <a:tr h="38394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破解类爬虫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模拟类爬虫</a:t>
                      </a:r>
                    </a:p>
                  </a:txBody>
                  <a:tcPr marL="0" marR="0" marT="0" marB="0" anchor="ctr" anchorCtr="0" horzOverflow="overflow"/>
                </a:tc>
              </a:tr>
              <a:tr h="736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性能✖️10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开发效率✖️10
维护✖️10</a:t>
                      </a:r>
                    </a:p>
                  </a:txBody>
                  <a:tcPr marL="0" marR="0" marT="0" marB="0" anchor="ctr" anchorCtr="0" horzOverflow="overflow"/>
                </a:tc>
              </a:tr>
              <a:tr h="647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W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框架老旧
学习成本高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无研发基础
无既往案例</a:t>
                      </a:r>
                    </a:p>
                  </a:txBody>
                  <a:tcPr marL="0" marR="0" marT="0" marB="0" anchor="ctr" anchorCtr="0" horzOverflow="overflow"/>
                </a:tc>
              </a:tr>
              <a:tr h="647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稳定为王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招聘情况差
外包人力不足</a:t>
                      </a:r>
                    </a:p>
                  </a:txBody>
                  <a:tcPr marL="0" marR="0" marT="0" marB="0" anchor="ctr" anchorCtr="0" horzOverflow="overflow"/>
                </a:tc>
              </a:tr>
              <a:tr h="62752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/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“数据科学家”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90" name="最终，我的动作是做了一个【链接】…"/>
          <p:cNvSpPr txBox="1"/>
          <p:nvPr/>
        </p:nvSpPr>
        <p:spPr>
          <a:xfrm>
            <a:off x="7858300" y="4133374"/>
            <a:ext cx="36703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最终，我的动作是做了一个【</a:t>
            </a:r>
            <a:r>
              <a:rPr b="1">
                <a:solidFill>
                  <a:schemeClr val="accent2"/>
                </a:solidFill>
              </a:rPr>
              <a:t>链接</a:t>
            </a:r>
            <a:r>
              <a:t>】</a:t>
            </a:r>
          </a:p>
          <a:p>
            <a:pPr/>
            <a:r>
              <a:t>将【</a:t>
            </a:r>
            <a:r>
              <a:rPr b="1">
                <a:solidFill>
                  <a:schemeClr val="accent5">
                    <a:lumOff val="-8313"/>
                  </a:schemeClr>
                </a:solidFill>
              </a:rPr>
              <a:t>模拟类爬虫</a:t>
            </a:r>
            <a:r>
              <a:t>】开发效率高的优势</a:t>
            </a:r>
          </a:p>
          <a:p>
            <a:pPr/>
            <a:r>
              <a:t>打破【</a:t>
            </a:r>
            <a:r>
              <a:rPr b="1">
                <a:solidFill>
                  <a:srgbClr val="FF0000"/>
                </a:solidFill>
              </a:rPr>
              <a:t>隔阂</a:t>
            </a:r>
            <a:r>
              <a:rPr>
                <a:solidFill>
                  <a:schemeClr val="accent6"/>
                </a:solidFill>
              </a:rPr>
              <a:t>】</a:t>
            </a:r>
            <a:r>
              <a:t>运行在现有的框架上</a:t>
            </a:r>
          </a:p>
          <a:p>
            <a:pPr/>
            <a:r>
              <a:t>从而在【</a:t>
            </a:r>
            <a:r>
              <a:rPr b="1">
                <a:solidFill>
                  <a:schemeClr val="accent2">
                    <a:satOff val="-33015"/>
                    <a:lumOff val="-12352"/>
                  </a:schemeClr>
                </a:solidFill>
              </a:rPr>
              <a:t>长尾数据</a:t>
            </a:r>
            <a:r>
              <a:t>】这个典型场景上</a:t>
            </a:r>
          </a:p>
          <a:p>
            <a:pPr>
              <a:defRPr b="1">
                <a:solidFill>
                  <a:schemeClr val="accent5">
                    <a:lumOff val="-8313"/>
                  </a:schemeClr>
                </a:solidFill>
              </a:defRPr>
            </a:pPr>
            <a:r>
              <a:t>达到了几十倍的提升人效的效果</a:t>
            </a:r>
          </a:p>
        </p:txBody>
      </p:sp>
      <p:sp>
        <p:nvSpPr>
          <p:cNvPr id="291" name="*上面这段文字，就是我三个月工作内容的总结"/>
          <p:cNvSpPr txBox="1"/>
          <p:nvPr/>
        </p:nvSpPr>
        <p:spPr>
          <a:xfrm>
            <a:off x="8112350" y="6071515"/>
            <a:ext cx="312000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pPr/>
            <a:r>
              <a:t>*上面这段文字，就是我三个月工作内容的总结</a:t>
            </a:r>
          </a:p>
        </p:txBody>
      </p:sp>
      <p:pic>
        <p:nvPicPr>
          <p:cNvPr id="292" name="矩形 矩形" descr="矩形 矩形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9932" y="4214423"/>
            <a:ext cx="5129067" cy="2091728"/>
          </a:xfrm>
          <a:prstGeom prst="rect">
            <a:avLst/>
          </a:prstGeom>
        </p:spPr>
      </p:pic>
      <p:sp>
        <p:nvSpPr>
          <p:cNvPr id="294" name="主打一个…"/>
          <p:cNvSpPr txBox="1"/>
          <p:nvPr/>
        </p:nvSpPr>
        <p:spPr>
          <a:xfrm>
            <a:off x="480110" y="5225553"/>
            <a:ext cx="126448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defRPr sz="1700">
                <a:solidFill>
                  <a:srgbClr val="FF8B00"/>
                </a:solidFill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主打一个</a:t>
            </a:r>
          </a:p>
          <a:p>
            <a:pPr algn="r">
              <a:defRPr sz="1700">
                <a:solidFill>
                  <a:srgbClr val="FF8B00"/>
                </a:solidFill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“一条腿”走路</a:t>
            </a:r>
          </a:p>
          <a:p>
            <a:pPr algn="r">
              <a:defRPr sz="1700">
                <a:solidFill>
                  <a:srgbClr val="FF8B00"/>
                </a:solidFill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闻所未闻～</a:t>
            </a:r>
          </a:p>
          <a:p>
            <a:pPr algn="r">
              <a:defRPr sz="1700">
                <a:solidFill>
                  <a:srgbClr val="FF8B00"/>
                </a:solidFill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见所未见～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7" name="直接连接符 11"/>
          <p:cNvSpPr/>
          <p:nvPr/>
        </p:nvSpPr>
        <p:spPr>
          <a:xfrm>
            <a:off x="3237864" y="4021455"/>
            <a:ext cx="5692141" cy="5715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8" name="直接连接符 15"/>
          <p:cNvSpPr/>
          <p:nvPr/>
        </p:nvSpPr>
        <p:spPr>
          <a:xfrm flipV="1">
            <a:off x="3179445" y="2246629"/>
            <a:ext cx="5757546" cy="1906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9" name="标题 1"/>
          <p:cNvSpPr txBox="1"/>
          <p:nvPr/>
        </p:nvSpPr>
        <p:spPr>
          <a:xfrm>
            <a:off x="1510665" y="2779077"/>
            <a:ext cx="907923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10000"/>
              </a:lnSpc>
              <a:defRPr b="1" sz="4000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二、试用期成功项目展示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灯片编号占位符 10"/>
          <p:cNvSpPr txBox="1"/>
          <p:nvPr>
            <p:ph type="sldNum" sz="quarter" idx="2"/>
          </p:nvPr>
        </p:nvSpPr>
        <p:spPr>
          <a:xfrm>
            <a:off x="11726421" y="656822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2" name="文本框 18"/>
          <p:cNvSpPr txBox="1"/>
          <p:nvPr/>
        </p:nvSpPr>
        <p:spPr>
          <a:xfrm>
            <a:off x="403582" y="374699"/>
            <a:ext cx="43644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pc="150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工作成绩</a:t>
            </a:r>
          </a:p>
        </p:txBody>
      </p:sp>
      <p:sp>
        <p:nvSpPr>
          <p:cNvPr id="303" name="矩形 19"/>
          <p:cNvSpPr/>
          <p:nvPr/>
        </p:nvSpPr>
        <p:spPr>
          <a:xfrm>
            <a:off x="0" y="582294"/>
            <a:ext cx="64008" cy="495301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4" name="文本框 5"/>
          <p:cNvSpPr txBox="1"/>
          <p:nvPr/>
        </p:nvSpPr>
        <p:spPr>
          <a:xfrm>
            <a:off x="403562" y="986971"/>
            <a:ext cx="876718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一种</a:t>
            </a:r>
            <a:r>
              <a:t>”</a:t>
            </a:r>
            <a:r>
              <a:t>低代码</a:t>
            </a:r>
            <a:r>
              <a:t>”</a:t>
            </a:r>
            <a:r>
              <a:t>爬虫—</a:t>
            </a:r>
            <a:r>
              <a:rPr b="1"/>
              <a:t>AISpider</a:t>
            </a:r>
            <a:r>
              <a:rPr b="1"/>
              <a:t>采集系统（</a:t>
            </a:r>
            <a:r>
              <a:rPr b="1"/>
              <a:t>背景</a:t>
            </a:r>
            <a:r>
              <a:rPr b="1"/>
              <a:t>）</a:t>
            </a:r>
          </a:p>
        </p:txBody>
      </p:sp>
      <p:graphicFrame>
        <p:nvGraphicFramePr>
          <p:cNvPr id="305" name="表格"/>
          <p:cNvGraphicFramePr/>
          <p:nvPr/>
        </p:nvGraphicFramePr>
        <p:xfrm>
          <a:off x="988073" y="1637406"/>
          <a:ext cx="9410110" cy="274182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549350"/>
                <a:gridCol w="2149354"/>
                <a:gridCol w="2349352"/>
                <a:gridCol w="2349352"/>
                <a:gridCol w="818444"/>
              </a:tblGrid>
              <a:tr h="195399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*数据为方便表述
而进行的大概估计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核心源</a:t>
                      </a:r>
                    </a:p>
                    <a:p>
                      <a:pPr algn="ctr">
                        <a:defRPr b="0" sz="1200"/>
                      </a:pPr>
                      <a:r>
                        <a:t>国家级政府、巨型企业牵头</a:t>
                      </a:r>
                    </a:p>
                    <a:p>
                      <a:pPr algn="ctr">
                        <a:defRPr b="0" sz="1200"/>
                      </a:pPr>
                      <a:r>
                        <a:t>官方公布的一手数据公开网</a:t>
                      </a:r>
                    </a:p>
                    <a:p>
                      <a:pPr algn="ctr">
                        <a:defRPr b="0" sz="1200"/>
                      </a:pPr>
                      <a:r>
                        <a:t>政策法律要求的数据汇集基地</a:t>
                      </a:r>
                    </a:p>
                    <a:p>
                      <a:pPr algn="ctr">
                        <a:defRPr sz="1400"/>
                      </a:pPr>
                      <a:r>
                        <a:t>特点</a:t>
                      </a:r>
                    </a:p>
                    <a:p>
                      <a:pPr algn="ctr">
                        <a:defRPr b="0" sz="1200"/>
                      </a:pPr>
                      <a:r>
                        <a:t>全、权威、网站访问卡、不收费、无法律风险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竞品源</a:t>
                      </a:r>
                    </a:p>
                    <a:p>
                      <a:pPr algn="ctr">
                        <a:defRPr b="0" sz="1200"/>
                      </a:pPr>
                      <a:r>
                        <a:t>大数据公司</a:t>
                      </a:r>
                    </a:p>
                    <a:p>
                      <a:pPr algn="ctr">
                        <a:defRPr b="0" sz="1200"/>
                      </a:pPr>
                      <a:r>
                        <a:t>对数据进行收集、采集、加工后的有偿数据平台</a:t>
                      </a:r>
                    </a:p>
                    <a:p>
                      <a:pPr algn="ctr">
                        <a:defRPr sz="1400"/>
                      </a:pPr>
                      <a:r>
                        <a:t>特点</a:t>
                      </a:r>
                    </a:p>
                    <a:p>
                      <a:pPr algn="ctr">
                        <a:defRPr b="0" sz="1200"/>
                      </a:pPr>
                      <a:r>
                        <a:t>数据经过加工符合客户场景、收费、破解的开发成本高、且破解有法律风险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长尾源</a:t>
                      </a:r>
                    </a:p>
                    <a:p>
                      <a:pPr algn="ctr">
                        <a:defRPr b="0" sz="1200"/>
                      </a:pPr>
                      <a:r>
                        <a:t>官网和地方子站</a:t>
                      </a:r>
                    </a:p>
                    <a:p>
                      <a:pPr algn="ctr">
                        <a:defRPr b="0" sz="1200"/>
                      </a:pPr>
                      <a:r>
                        <a:t>为了SEO、自身方便或法律要求，公开在自己网站上的数据</a:t>
                      </a:r>
                    </a:p>
                    <a:p>
                      <a:pPr algn="ctr">
                        <a:defRPr sz="1400"/>
                      </a:pPr>
                      <a:r>
                        <a:t>特点</a:t>
                      </a:r>
                    </a:p>
                    <a:p>
                      <a:pPr algn="ctr">
                        <a:defRPr b="0" sz="1200"/>
                      </a:pPr>
                      <a:r>
                        <a:t>零散、结构化的开发成本高、单网站的数据价值低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预估
总数</a:t>
                      </a:r>
                    </a:p>
                  </a:txBody>
                  <a:tcPr marL="0" marR="0" marT="0" marB="0" anchor="ctr" anchorCtr="0" horzOverflow="overflow"/>
                </a:tc>
              </a:tr>
              <a:tr h="520356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t>常规爬虫的项目分布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90-100%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90%-99%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0-10%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1-30</a:t>
                      </a:r>
                    </a:p>
                  </a:txBody>
                  <a:tcPr marL="0" marR="0" marT="0" marB="0" anchor="ctr" anchorCtr="0" horzOverflow="overflow"/>
                </a:tc>
              </a:tr>
              <a:tr h="554419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t>招投标项目的分布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2-5w</a:t>
                      </a:r>
                    </a:p>
                  </a:txBody>
                  <a:tcPr marL="0" marR="0" marT="0" marB="0" anchor="ctr" anchorCtr="0" horzOverflow="overflow"/>
                </a:tc>
              </a:tr>
              <a:tr h="554419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t>企服政策分布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11w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306" name="当核心源已经饱和后，采集竞品源可以补充长尾源数据"/>
          <p:cNvSpPr txBox="1"/>
          <p:nvPr/>
        </p:nvSpPr>
        <p:spPr>
          <a:xfrm>
            <a:off x="3346450" y="5629229"/>
            <a:ext cx="54991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当核心源已经饱和后，采集竞品源可以补充长尾源数据</a:t>
            </a:r>
          </a:p>
        </p:txBody>
      </p:sp>
      <p:sp>
        <p:nvSpPr>
          <p:cNvPr id="307" name="核心源是重中之重，核心源没做好之前全力做核心源数据采集"/>
          <p:cNvSpPr txBox="1"/>
          <p:nvPr/>
        </p:nvSpPr>
        <p:spPr>
          <a:xfrm>
            <a:off x="3003550" y="5282801"/>
            <a:ext cx="61849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核心源是重中之重，核心源没做好之前全力做核心源数据采集</a:t>
            </a:r>
          </a:p>
        </p:txBody>
      </p:sp>
      <p:sp>
        <p:nvSpPr>
          <p:cNvPr id="308" name="但是自采长尾源能力才是超越竞品的最终途径"/>
          <p:cNvSpPr txBox="1"/>
          <p:nvPr/>
        </p:nvSpPr>
        <p:spPr>
          <a:xfrm>
            <a:off x="3803650" y="5975656"/>
            <a:ext cx="45847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但是自采长尾源能力才是超越竞品的最终途径</a:t>
            </a:r>
          </a:p>
        </p:txBody>
      </p:sp>
      <p:sp>
        <p:nvSpPr>
          <p:cNvPr id="309" name="结论"/>
          <p:cNvSpPr txBox="1"/>
          <p:nvPr/>
        </p:nvSpPr>
        <p:spPr>
          <a:xfrm>
            <a:off x="1896059" y="5508579"/>
            <a:ext cx="8001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/>
            </a:lvl1pPr>
          </a:lstStyle>
          <a:p>
            <a:pPr/>
            <a:r>
              <a:t>结论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主题​​">
  <a:themeElements>
    <a:clrScheme name="1_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4FF"/>
      </a:accent1>
      <a:accent2>
        <a:srgbClr val="49B5F2"/>
      </a:accent2>
      <a:accent3>
        <a:srgbClr val="1A31AE"/>
      </a:accent3>
      <a:accent4>
        <a:srgbClr val="8ABF26"/>
      </a:accent4>
      <a:accent5>
        <a:srgbClr val="59BA1A"/>
      </a:accent5>
      <a:accent6>
        <a:srgbClr val="333333"/>
      </a:accent6>
      <a:hlink>
        <a:srgbClr val="0000FF"/>
      </a:hlink>
      <a:folHlink>
        <a:srgbClr val="FF00FF"/>
      </a:folHlink>
    </a:clrScheme>
    <a:fontScheme name="1_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1_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思源黑体 CN Normal"/>
            <a:ea typeface="思源黑体 CN Normal"/>
            <a:cs typeface="思源黑体 CN Normal"/>
            <a:sym typeface="思源黑体 CN Norm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思源黑体 CN Normal"/>
            <a:ea typeface="思源黑体 CN Normal"/>
            <a:cs typeface="思源黑体 CN Normal"/>
            <a:sym typeface="思源黑体 CN Norm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主题​​">
  <a:themeElements>
    <a:clrScheme name="1_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4FF"/>
      </a:accent1>
      <a:accent2>
        <a:srgbClr val="49B5F2"/>
      </a:accent2>
      <a:accent3>
        <a:srgbClr val="1A31AE"/>
      </a:accent3>
      <a:accent4>
        <a:srgbClr val="8ABF26"/>
      </a:accent4>
      <a:accent5>
        <a:srgbClr val="59BA1A"/>
      </a:accent5>
      <a:accent6>
        <a:srgbClr val="333333"/>
      </a:accent6>
      <a:hlink>
        <a:srgbClr val="0000FF"/>
      </a:hlink>
      <a:folHlink>
        <a:srgbClr val="FF00FF"/>
      </a:folHlink>
    </a:clrScheme>
    <a:fontScheme name="1_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1_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思源黑体 CN Normal"/>
            <a:ea typeface="思源黑体 CN Normal"/>
            <a:cs typeface="思源黑体 CN Normal"/>
            <a:sym typeface="思源黑体 CN Norm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思源黑体 CN Normal"/>
            <a:ea typeface="思源黑体 CN Normal"/>
            <a:cs typeface="思源黑体 CN Normal"/>
            <a:sym typeface="思源黑体 CN Norm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